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s/comment1.xml" ContentType="application/vnd.openxmlformats-officedocument.presentationml.comments+xml"/>
  <Override PartName="/ppt/charts/chart3.xml" ContentType="application/vnd.openxmlformats-officedocument.drawingml.chart+xml"/>
  <Override PartName="/ppt/comments/comment2.xml" ContentType="application/vnd.openxmlformats-officedocument.presentationml.comments+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style2.xml" ContentType="application/vnd.ms-office.chartstyle+xml"/>
  <Override PartName="/ppt/charts/colors2.xml" ContentType="application/vnd.ms-office.chartcolorstyle+xml"/>
  <Override PartName="/ppt/charts/chart11.xml" ContentType="application/vnd.openxmlformats-officedocument.drawingml.chart+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omments/comment3.xml" ContentType="application/vnd.openxmlformats-officedocument.presentationml.comments+xml"/>
  <Override PartName="/ppt/charts/chart12.xml" ContentType="application/vnd.openxmlformats-officedocument.drawingml.chart+xml"/>
  <Override PartName="/ppt/comments/comment4.xml" ContentType="application/vnd.openxmlformats-officedocument.presentationml.comments+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omments/comment5.xml" ContentType="application/vnd.openxmlformats-officedocument.presentationml.comments+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style3.xml" ContentType="application/vnd.ms-office.chartstyle+xml"/>
  <Override PartName="/ppt/charts/colors3.xml" ContentType="application/vnd.ms-office.chartcolorstyle+xml"/>
  <Override PartName="/ppt/charts/chart28.xml" ContentType="application/vnd.openxmlformats-officedocument.drawingml.chart+xml"/>
  <Override PartName="/ppt/charts/style4.xml" ContentType="application/vnd.ms-office.chartstyle+xml"/>
  <Override PartName="/ppt/charts/colors4.xml" ContentType="application/vnd.ms-office.chartcolorstyle+xml"/>
  <Override PartName="/ppt/charts/chart29.xml" ContentType="application/vnd.openxmlformats-officedocument.drawingml.chart+xml"/>
  <Override PartName="/ppt/comments/comment6.xml" ContentType="application/vnd.openxmlformats-officedocument.presentationml.comments+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rts/chart37.xml" ContentType="application/vnd.openxmlformats-officedocument.drawingml.chart+xml"/>
  <Override PartName="/ppt/comments/comment7.xml" ContentType="application/vnd.openxmlformats-officedocument.presentationml.comments+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omments/comment8.xml" ContentType="application/vnd.openxmlformats-officedocument.presentationml.comments+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98"/>
  </p:notesMasterIdLst>
  <p:sldIdLst>
    <p:sldId id="258" r:id="rId2"/>
    <p:sldId id="371" r:id="rId3"/>
    <p:sldId id="372" r:id="rId4"/>
    <p:sldId id="399" r:id="rId5"/>
    <p:sldId id="401" r:id="rId6"/>
    <p:sldId id="397" r:id="rId7"/>
    <p:sldId id="373" r:id="rId8"/>
    <p:sldId id="417" r:id="rId9"/>
    <p:sldId id="455" r:id="rId10"/>
    <p:sldId id="423" r:id="rId11"/>
    <p:sldId id="424" r:id="rId12"/>
    <p:sldId id="479" r:id="rId13"/>
    <p:sldId id="425" r:id="rId14"/>
    <p:sldId id="426" r:id="rId15"/>
    <p:sldId id="504" r:id="rId16"/>
    <p:sldId id="505" r:id="rId17"/>
    <p:sldId id="482" r:id="rId18"/>
    <p:sldId id="483" r:id="rId19"/>
    <p:sldId id="484" r:id="rId20"/>
    <p:sldId id="427" r:id="rId21"/>
    <p:sldId id="428" r:id="rId22"/>
    <p:sldId id="429" r:id="rId23"/>
    <p:sldId id="376" r:id="rId24"/>
    <p:sldId id="456" r:id="rId25"/>
    <p:sldId id="430" r:id="rId26"/>
    <p:sldId id="431" r:id="rId27"/>
    <p:sldId id="481" r:id="rId28"/>
    <p:sldId id="432" r:id="rId29"/>
    <p:sldId id="433" r:id="rId30"/>
    <p:sldId id="502" r:id="rId31"/>
    <p:sldId id="503" r:id="rId32"/>
    <p:sldId id="435" r:id="rId33"/>
    <p:sldId id="436" r:id="rId34"/>
    <p:sldId id="437" r:id="rId35"/>
    <p:sldId id="438" r:id="rId36"/>
    <p:sldId id="439" r:id="rId37"/>
    <p:sldId id="441" r:id="rId38"/>
    <p:sldId id="480" r:id="rId39"/>
    <p:sldId id="442" r:id="rId40"/>
    <p:sldId id="443" r:id="rId41"/>
    <p:sldId id="500" r:id="rId42"/>
    <p:sldId id="501" r:id="rId43"/>
    <p:sldId id="445" r:id="rId44"/>
    <p:sldId id="447" r:id="rId45"/>
    <p:sldId id="448" r:id="rId46"/>
    <p:sldId id="374" r:id="rId47"/>
    <p:sldId id="468" r:id="rId48"/>
    <p:sldId id="469" r:id="rId49"/>
    <p:sldId id="470" r:id="rId50"/>
    <p:sldId id="471" r:id="rId51"/>
    <p:sldId id="498" r:id="rId52"/>
    <p:sldId id="499" r:id="rId53"/>
    <p:sldId id="402" r:id="rId54"/>
    <p:sldId id="472" r:id="rId55"/>
    <p:sldId id="473" r:id="rId56"/>
    <p:sldId id="466" r:id="rId57"/>
    <p:sldId id="467" r:id="rId58"/>
    <p:sldId id="457" r:id="rId59"/>
    <p:sldId id="458" r:id="rId60"/>
    <p:sldId id="459" r:id="rId61"/>
    <p:sldId id="460" r:id="rId62"/>
    <p:sldId id="387" r:id="rId63"/>
    <p:sldId id="497" r:id="rId64"/>
    <p:sldId id="496" r:id="rId65"/>
    <p:sldId id="462" r:id="rId66"/>
    <p:sldId id="489" r:id="rId67"/>
    <p:sldId id="463" r:id="rId68"/>
    <p:sldId id="464" r:id="rId69"/>
    <p:sldId id="465" r:id="rId70"/>
    <p:sldId id="449" r:id="rId71"/>
    <p:sldId id="450" r:id="rId72"/>
    <p:sldId id="451" r:id="rId73"/>
    <p:sldId id="452" r:id="rId74"/>
    <p:sldId id="495" r:id="rId75"/>
    <p:sldId id="506" r:id="rId76"/>
    <p:sldId id="508" r:id="rId77"/>
    <p:sldId id="453" r:id="rId78"/>
    <p:sldId id="454" r:id="rId79"/>
    <p:sldId id="474" r:id="rId80"/>
    <p:sldId id="475" r:id="rId81"/>
    <p:sldId id="477" r:id="rId82"/>
    <p:sldId id="476" r:id="rId83"/>
    <p:sldId id="381" r:id="rId84"/>
    <p:sldId id="393" r:id="rId85"/>
    <p:sldId id="388" r:id="rId86"/>
    <p:sldId id="394" r:id="rId87"/>
    <p:sldId id="419" r:id="rId88"/>
    <p:sldId id="420" r:id="rId89"/>
    <p:sldId id="490" r:id="rId90"/>
    <p:sldId id="491" r:id="rId91"/>
    <p:sldId id="492" r:id="rId92"/>
    <p:sldId id="493" r:id="rId93"/>
    <p:sldId id="398" r:id="rId94"/>
    <p:sldId id="478" r:id="rId95"/>
    <p:sldId id="400" r:id="rId96"/>
    <p:sldId id="494" r:id="rId9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dar abut" initials="sa" lastIdx="24" clrIdx="0">
    <p:extLst>
      <p:ext uri="{19B8F6BF-5375-455C-9EA6-DF929625EA0E}">
        <p15:presenceInfo xmlns:p15="http://schemas.microsoft.com/office/powerpoint/2012/main" userId="3ade717679585da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Açık Stil 2 - Vurgu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929F9F4-4A8F-4326-A1B4-22849713DDAB}" styleName="Koyu Stil 1 - Vurgu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65" autoAdjust="0"/>
    <p:restoredTop sz="94000" autoAdjust="0"/>
  </p:normalViewPr>
  <p:slideViewPr>
    <p:cSldViewPr snapToGrid="0">
      <p:cViewPr varScale="1">
        <p:scale>
          <a:sx n="99" d="100"/>
          <a:sy n="99" d="100"/>
        </p:scale>
        <p:origin x="78" y="180"/>
      </p:cViewPr>
      <p:guideLst>
        <p:guide orient="horz" pos="2160"/>
        <p:guide pos="3840"/>
      </p:guideLst>
    </p:cSldViewPr>
  </p:slideViewPr>
  <p:notesTextViewPr>
    <p:cViewPr>
      <p:scale>
        <a:sx n="3" d="2"/>
        <a:sy n="3" d="2"/>
      </p:scale>
      <p:origin x="0" y="0"/>
    </p:cViewPr>
  </p:notesTextViewPr>
  <p:sorterViewPr>
    <p:cViewPr>
      <p:scale>
        <a:sx n="110" d="100"/>
        <a:sy n="110" d="100"/>
      </p:scale>
      <p:origin x="0" y="-883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commentAuthors" Target="commentAuthors.xml"/><Relationship Id="rId10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notesMaster" Target="notesMasters/notesMaster1.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Office_Excel__al__ma_Sayfas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al__ma_Sayfas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al__ma_Sayfas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_al__ma_Sayfas_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_al__ma_Sayfas_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Office_Excel__al__ma_Sayfas_7.xlsx"/><Relationship Id="rId2" Type="http://schemas.microsoft.com/office/2011/relationships/chartColorStyle" Target="colors2.xml"/><Relationship Id="rId1" Type="http://schemas.microsoft.com/office/2011/relationships/chartStyle" Target="style2.xml"/></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Office_Excel__al__ma_Sayfas_8.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Office_Excel__al__ma_Sayfas_9.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Office_Excel__al__ma_Sayfas_10.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Office_Excel__al__ma_Sayfas_11.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Office_Excel__al__ma_Sayfas_13.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Office_Excel__al__ma_Sayfas_17.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Office_Excel__al__ma_Sayfas_18.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Office_Excel__al__ma_Sayfas_19.xlsx"/><Relationship Id="rId2" Type="http://schemas.microsoft.com/office/2011/relationships/chartColorStyle" Target="colors3.xml"/><Relationship Id="rId1" Type="http://schemas.microsoft.com/office/2011/relationships/chartStyle" Target="style3.xml"/></Relationships>
</file>

<file path=ppt/charts/_rels/chart28.xml.rels><?xml version="1.0" encoding="UTF-8" standalone="yes"?>
<Relationships xmlns="http://schemas.openxmlformats.org/package/2006/relationships"><Relationship Id="rId3" Type="http://schemas.openxmlformats.org/officeDocument/2006/relationships/package" Target="../embeddings/Microsoft_Office_Excel__al__ma_Sayfas_210.xlsx"/><Relationship Id="rId2" Type="http://schemas.microsoft.com/office/2011/relationships/chartColorStyle" Target="colors4.xml"/><Relationship Id="rId1" Type="http://schemas.microsoft.com/office/2011/relationships/chartStyle" Target="style4.xml"/></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Office_Excel__al__ma_Sayfas_311.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Office_Excel__al__ma_Sayfas_412.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Office_Excel__al__ma_Sayfas_513.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Office_Excel__al__ma_Sayfas_614.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Office_Excel__al__ma_Sayfas_191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Office_Excel__al__ma_Sayfas_20.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Office_Excel__al__ma_Sayfas_21.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Office_Excel__al__ma_Sayfas_22.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Office_Excel__al__ma_Sayfas_23.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_al__ma_Sayfas_3.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715.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Office_Excel__al__ma_Sayfas_25.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Office_Excel__al__ma_Sayfas_26.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Office_Excel__al__ma_Sayfas_27.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Office_Excel__al__ma_Sayfas_28.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Office_Excel__al__ma_Sayfas_29.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Office_Excel__al__ma_Sayfas_29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A259-42C6-9B7E-44C59B7F1FC6}"/>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A259-42C6-9B7E-44C59B7F1FC6}"/>
                </c:ext>
              </c:extLst>
            </c:dLbl>
            <c:dLbl>
              <c:idx val="2"/>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A259-42C6-9B7E-44C59B7F1FC6}"/>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A259-42C6-9B7E-44C59B7F1FC6}"/>
                </c:ext>
              </c:extLst>
            </c:dLbl>
            <c:dLbl>
              <c:idx val="2"/>
              <c:tx>
                <c:rich>
                  <a:bodyPr/>
                  <a:lstStyle/>
                  <a:p>
                    <a:r>
                      <a:rPr lang="en-US"/>
                      <a:t>1</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2">
                  <c:v>1</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dLbl>
              <c:idx val="0"/>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6-A259-42C6-9B7E-44C59B7F1FC6}"/>
                </c:ext>
              </c:extLst>
            </c:dLbl>
            <c:dLbl>
              <c:idx val="1"/>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A259-42C6-9B7E-44C59B7F1FC6}"/>
                </c:ext>
              </c:extLst>
            </c:dLbl>
            <c:dLbl>
              <c:idx val="2"/>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3</c:v>
                </c:pt>
                <c:pt idx="1">
                  <c:v>3</c:v>
                </c:pt>
                <c:pt idx="2">
                  <c:v>3</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dLbl>
              <c:idx val="0"/>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9-A259-42C6-9B7E-44C59B7F1FC6}"/>
                </c:ext>
              </c:extLst>
            </c:dLbl>
            <c:dLbl>
              <c:idx val="1"/>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A-A259-42C6-9B7E-44C59B7F1FC6}"/>
                </c:ext>
              </c:extLst>
            </c:dLbl>
            <c:dLbl>
              <c:idx val="2"/>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B-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2</c:v>
                </c:pt>
                <c:pt idx="1">
                  <c:v>2</c:v>
                </c:pt>
                <c:pt idx="2">
                  <c:v>2</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199"/>
        <c:axId val="65456000"/>
        <c:axId val="65457536"/>
      </c:barChart>
      <c:catAx>
        <c:axId val="654560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65457536"/>
        <c:crossesAt val="0"/>
        <c:auto val="1"/>
        <c:lblAlgn val="ctr"/>
        <c:lblOffset val="100"/>
        <c:noMultiLvlLbl val="0"/>
      </c:catAx>
      <c:valAx>
        <c:axId val="65457536"/>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65456000"/>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a:t>
            </a:r>
            <a:r>
              <a:rPr lang="tr-TR" dirty="0" err="1">
                <a:latin typeface="+mj-lt"/>
              </a:rPr>
              <a:t>sayIsI</a:t>
            </a:r>
            <a:endParaRPr lang="tr-TR" dirty="0">
              <a:latin typeface="+mj-lt"/>
            </a:endParaRPr>
          </a:p>
        </c:rich>
      </c:tx>
      <c:overlay val="0"/>
      <c:spPr>
        <a:noFill/>
        <a:ln>
          <a:noFill/>
        </a:ln>
        <a:effectLst/>
      </c:sp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208</c:v>
                </c:pt>
                <c:pt idx="1">
                  <c:v>218</c:v>
                </c:pt>
                <c:pt idx="2">
                  <c:v>209</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65318912"/>
        <c:axId val="65320448"/>
      </c:barChart>
      <c:catAx>
        <c:axId val="65318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65320448"/>
        <c:crossesAt val="0"/>
        <c:auto val="1"/>
        <c:lblAlgn val="ctr"/>
        <c:lblOffset val="100"/>
        <c:noMultiLvlLbl val="0"/>
      </c:catAx>
      <c:valAx>
        <c:axId val="65320448"/>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65318912"/>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Dergilerde Yayınlanan Makale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c:v>
                </c:pt>
                <c:pt idx="1">
                  <c:v>10</c:v>
                </c:pt>
                <c:pt idx="2">
                  <c:v>16</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20</c:v>
                </c:pt>
                <c:pt idx="4">
                  <c:v>25</c:v>
                </c:pt>
                <c:pt idx="5">
                  <c:v>30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91707648"/>
        <c:axId val="119363072"/>
      </c:barChart>
      <c:catAx>
        <c:axId val="9170764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19363072"/>
        <c:crosses val="autoZero"/>
        <c:auto val="1"/>
        <c:lblAlgn val="ctr"/>
        <c:lblOffset val="100"/>
        <c:noMultiLvlLbl val="0"/>
      </c:catAx>
      <c:valAx>
        <c:axId val="11936307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9170764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Editörlüğü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9.3129063134682336E-17"/>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632-4413-8822-8CCE1CD78E8B}"/>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6</c:v>
                </c:pt>
                <c:pt idx="1">
                  <c:v>3</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c:v>
                </c:pt>
                <c:pt idx="4">
                  <c:v>5</c:v>
                </c:pt>
                <c:pt idx="5">
                  <c:v>6</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9824896"/>
        <c:axId val="159827456"/>
      </c:barChart>
      <c:catAx>
        <c:axId val="15982489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9827456"/>
        <c:crosses val="autoZero"/>
        <c:auto val="1"/>
        <c:lblAlgn val="ctr"/>
        <c:lblOffset val="100"/>
        <c:noMultiLvlLbl val="0"/>
      </c:catAx>
      <c:valAx>
        <c:axId val="15982745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982489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Bölümü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8</c:v>
                </c:pt>
                <c:pt idx="1">
                  <c:v>5</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c:v>
                </c:pt>
                <c:pt idx="4">
                  <c:v>5</c:v>
                </c:pt>
                <c:pt idx="5">
                  <c:v>6</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9824896"/>
        <c:axId val="159827456"/>
      </c:barChart>
      <c:catAx>
        <c:axId val="15982489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9827456"/>
        <c:crosses val="autoZero"/>
        <c:auto val="1"/>
        <c:lblAlgn val="ctr"/>
        <c:lblOffset val="100"/>
        <c:noMultiLvlLbl val="0"/>
      </c:catAx>
      <c:valAx>
        <c:axId val="15982745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982489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11</c:v>
                </c:pt>
                <c:pt idx="1">
                  <c:v>22</c:v>
                </c:pt>
                <c:pt idx="2">
                  <c:v>22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25</c:v>
                </c:pt>
                <c:pt idx="4">
                  <c:v>28</c:v>
                </c:pt>
                <c:pt idx="5">
                  <c:v>30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9305728"/>
        <c:axId val="159307264"/>
      </c:barChart>
      <c:catAx>
        <c:axId val="15930572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9307264"/>
        <c:crosses val="autoZero"/>
        <c:auto val="1"/>
        <c:lblAlgn val="ctr"/>
        <c:lblOffset val="100"/>
        <c:noMultiLvlLbl val="0"/>
      </c:catAx>
      <c:valAx>
        <c:axId val="15930726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930572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28</c:v>
                </c:pt>
                <c:pt idx="1">
                  <c:v>44</c:v>
                </c:pt>
                <c:pt idx="2">
                  <c:v>40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45</c:v>
                </c:pt>
                <c:pt idx="4">
                  <c:v>50</c:v>
                </c:pt>
                <c:pt idx="5">
                  <c:v>70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9302016"/>
        <c:axId val="159303552"/>
      </c:barChart>
      <c:catAx>
        <c:axId val="15930201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9303552"/>
        <c:crosses val="autoZero"/>
        <c:auto val="1"/>
        <c:lblAlgn val="ctr"/>
        <c:lblOffset val="100"/>
        <c:noMultiLvlLbl val="0"/>
      </c:catAx>
      <c:valAx>
        <c:axId val="15930355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930201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 </a:t>
            </a:r>
            <a:endParaRPr lang="tr-TR" dirty="0">
              <a:effectLst/>
            </a:endParaRP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672689526749234"/>
          <c:y val="0.24453387258052997"/>
          <c:w val="0.75659526462904492"/>
          <c:h val="0.57362996188879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31E-3"/>
                  <c:y val="-2.8346189557888722E-3"/>
                </c:manualLayout>
              </c:layout>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58413184"/>
        <c:axId val="189441920"/>
      </c:barChart>
      <c:catAx>
        <c:axId val="15841318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89441920"/>
        <c:crosses val="autoZero"/>
        <c:auto val="1"/>
        <c:lblAlgn val="ctr"/>
        <c:lblOffset val="100"/>
        <c:noMultiLvlLbl val="0"/>
      </c:catAx>
      <c:valAx>
        <c:axId val="1894419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841318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65885696"/>
        <c:axId val="65887232"/>
      </c:barChart>
      <c:catAx>
        <c:axId val="658856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65887232"/>
        <c:crossesAt val="0"/>
        <c:auto val="1"/>
        <c:lblAlgn val="ctr"/>
        <c:lblOffset val="100"/>
        <c:noMultiLvlLbl val="0"/>
      </c:catAx>
      <c:valAx>
        <c:axId val="65887232"/>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65885696"/>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C8AB-4659-BBBD-0234ADE3AD41}"/>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C8AB-4659-BBBD-0234ADE3AD41}"/>
                </c:ext>
              </c:extLst>
            </c:dLbl>
            <c:dLbl>
              <c:idx val="2"/>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C8AB-4659-BBBD-0234ADE3AD4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C8AB-4659-BBBD-0234ADE3AD41}"/>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C8AB-4659-BBBD-0234ADE3AD41}"/>
                </c:ext>
              </c:extLst>
            </c:dLbl>
            <c:dLbl>
              <c:idx val="2"/>
              <c:tx>
                <c:rich>
                  <a:bodyPr/>
                  <a:lstStyle/>
                  <a:p>
                    <a:r>
                      <a:rPr lang="en-US"/>
                      <a:t>1</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C8AB-4659-BBBD-0234ADE3AD4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dLbl>
              <c:idx val="0"/>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6-C8AB-4659-BBBD-0234ADE3AD41}"/>
                </c:ext>
              </c:extLst>
            </c:dLbl>
            <c:dLbl>
              <c:idx val="1"/>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C8AB-4659-BBBD-0234ADE3AD41}"/>
                </c:ext>
              </c:extLst>
            </c:dLbl>
            <c:dLbl>
              <c:idx val="2"/>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C8AB-4659-BBBD-0234ADE3AD4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2">
                  <c:v>3</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dLbl>
              <c:idx val="0"/>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9-C8AB-4659-BBBD-0234ADE3AD41}"/>
                </c:ext>
              </c:extLst>
            </c:dLbl>
            <c:dLbl>
              <c:idx val="1"/>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A-C8AB-4659-BBBD-0234ADE3AD41}"/>
                </c:ext>
              </c:extLst>
            </c:dLbl>
            <c:dLbl>
              <c:idx val="2"/>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B-C8AB-4659-BBBD-0234ADE3AD4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199"/>
        <c:axId val="156530176"/>
        <c:axId val="156534272"/>
      </c:barChart>
      <c:catAx>
        <c:axId val="1565301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56534272"/>
        <c:crossesAt val="0"/>
        <c:auto val="1"/>
        <c:lblAlgn val="ctr"/>
        <c:lblOffset val="100"/>
        <c:noMultiLvlLbl val="0"/>
      </c:catAx>
      <c:valAx>
        <c:axId val="15653427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56530176"/>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Dergilerde Yayınlanan Makale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6</c:v>
                </c:pt>
                <c:pt idx="1">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2">
                  <c:v>5</c:v>
                </c:pt>
                <c:pt idx="3">
                  <c:v>10</c:v>
                </c:pt>
                <c:pt idx="4">
                  <c:v>10</c:v>
                </c:pt>
                <c:pt idx="5">
                  <c:v>10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5839488"/>
        <c:axId val="156235648"/>
      </c:barChart>
      <c:catAx>
        <c:axId val="15583948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6235648"/>
        <c:crosses val="autoZero"/>
        <c:auto val="1"/>
        <c:lblAlgn val="ctr"/>
        <c:lblOffset val="100"/>
        <c:noMultiLvlLbl val="0"/>
      </c:catAx>
      <c:valAx>
        <c:axId val="15623564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583948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Bölümü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3</c:v>
                </c:pt>
                <c:pt idx="1">
                  <c:v>10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2">
                  <c:v>5</c:v>
                </c:pt>
                <c:pt idx="3">
                  <c:v>10</c:v>
                </c:pt>
                <c:pt idx="4">
                  <c:v>10</c:v>
                </c:pt>
                <c:pt idx="5">
                  <c:v>10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7894528"/>
        <c:axId val="157896064"/>
      </c:barChart>
      <c:catAx>
        <c:axId val="15789452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7896064"/>
        <c:crosses val="autoZero"/>
        <c:auto val="1"/>
        <c:lblAlgn val="ctr"/>
        <c:lblOffset val="100"/>
        <c:noMultiLvlLbl val="0"/>
      </c:catAx>
      <c:valAx>
        <c:axId val="15789606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789452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Editörlüğü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3</c:v>
                </c:pt>
                <c:pt idx="5">
                  <c:v>3</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7894528"/>
        <c:axId val="157896064"/>
      </c:barChart>
      <c:catAx>
        <c:axId val="15789452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7896064"/>
        <c:crosses val="autoZero"/>
        <c:auto val="1"/>
        <c:lblAlgn val="ctr"/>
        <c:lblOffset val="100"/>
        <c:noMultiLvlLbl val="0"/>
      </c:catAx>
      <c:valAx>
        <c:axId val="15789606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789452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tx>
                <c:rich>
                  <a:bodyPr/>
                  <a:lstStyle/>
                  <a:p>
                    <a:r>
                      <a:rPr lang="en-US"/>
                      <a:t>0</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C89B-44D6-9EC8-E767F18B3E54}"/>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0</c:v>
                </c:pt>
                <c:pt idx="2">
                  <c:v>3</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5</c:v>
                </c:pt>
                <c:pt idx="4">
                  <c:v>5</c:v>
                </c:pt>
                <c:pt idx="5">
                  <c:v>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7972736"/>
        <c:axId val="157978624"/>
      </c:barChart>
      <c:catAx>
        <c:axId val="15797273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7978624"/>
        <c:crosses val="autoZero"/>
        <c:auto val="1"/>
        <c:lblAlgn val="ctr"/>
        <c:lblOffset val="100"/>
        <c:noMultiLvlLbl val="0"/>
      </c:catAx>
      <c:valAx>
        <c:axId val="1579786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797273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40</c:v>
                </c:pt>
                <c:pt idx="1">
                  <c:v>34</c:v>
                </c:pt>
                <c:pt idx="2">
                  <c:v>40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50</c:v>
                </c:pt>
                <c:pt idx="4">
                  <c:v>50</c:v>
                </c:pt>
                <c:pt idx="5">
                  <c:v>50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9663616"/>
        <c:axId val="159748096"/>
      </c:barChart>
      <c:catAx>
        <c:axId val="15966361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9748096"/>
        <c:crosses val="autoZero"/>
        <c:auto val="1"/>
        <c:lblAlgn val="ctr"/>
        <c:lblOffset val="100"/>
        <c:noMultiLvlLbl val="0"/>
      </c:catAx>
      <c:valAx>
        <c:axId val="15974809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966361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672689526749234"/>
          <c:y val="0.24453387258052997"/>
          <c:w val="0.75659526462904492"/>
          <c:h val="0.57362996188879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31E-3"/>
                  <c:y val="-2.8346189557888722E-3"/>
                </c:manualLayout>
              </c:layout>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58413184"/>
        <c:axId val="189441920"/>
      </c:barChart>
      <c:catAx>
        <c:axId val="15841318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89441920"/>
        <c:crosses val="autoZero"/>
        <c:auto val="1"/>
        <c:lblAlgn val="ctr"/>
        <c:lblOffset val="100"/>
        <c:noMultiLvlLbl val="0"/>
      </c:catAx>
      <c:valAx>
        <c:axId val="1894419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841318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0" i="0" u="none" strike="noStrike" kern="1200" cap="none" spc="50" normalizeH="0" baseline="0">
                <a:solidFill>
                  <a:schemeClr val="tx1">
                    <a:lumMod val="65000"/>
                    <a:lumOff val="35000"/>
                  </a:schemeClr>
                </a:solidFill>
                <a:latin typeface="+mj-lt"/>
                <a:ea typeface="+mj-ea"/>
                <a:cs typeface="+mj-cs"/>
              </a:defRPr>
            </a:pPr>
            <a:r>
              <a:rPr lang="tr-TR"/>
              <a:t>Akademik Kadro</a:t>
            </a:r>
          </a:p>
        </c:rich>
      </c:tx>
      <c:overlay val="0"/>
      <c:spPr>
        <a:noFill/>
        <a:ln>
          <a:noFill/>
        </a:ln>
        <a:effectLst/>
      </c:spPr>
    </c:title>
    <c:autoTitleDeleted val="0"/>
    <c:plotArea>
      <c:layout/>
      <c:barChart>
        <c:barDir val="col"/>
        <c:grouping val="clustered"/>
        <c:varyColors val="0"/>
        <c:ser>
          <c:idx val="1"/>
          <c:order val="1"/>
          <c:tx>
            <c:strRef>
              <c:f>Sheet1!$C$1</c:f>
              <c:strCache>
                <c:ptCount val="1"/>
                <c:pt idx="0">
                  <c:v>Doçent</c:v>
                </c:pt>
              </c:strCache>
            </c:strRef>
          </c:tx>
          <c:spPr>
            <a:solidFill>
              <a:schemeClr val="accent5">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0</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0</c:v>
                </c:pt>
                <c:pt idx="2">
                  <c:v>1</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pt idx="2">
                  <c:v>2</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80"/>
        <c:overlap val="25"/>
        <c:axId val="67388928"/>
        <c:axId val="67390464"/>
      </c:barChart>
      <c:barChart>
        <c:barDir val="col"/>
        <c:grouping val="clustered"/>
        <c:varyColors val="0"/>
        <c:ser>
          <c:idx val="0"/>
          <c:order val="0"/>
          <c:tx>
            <c:strRef>
              <c:f>Sheet1!$B$1</c:f>
              <c:strCache>
                <c:ptCount val="1"/>
                <c:pt idx="0">
                  <c:v>Profesör</c:v>
                </c:pt>
              </c:strCache>
            </c:strRef>
          </c:tx>
          <c:spPr>
            <a:solidFill>
              <a:schemeClr val="accent6">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dLbls>
          <c:showLegendKey val="0"/>
          <c:showVal val="0"/>
          <c:showCatName val="0"/>
          <c:showSerName val="0"/>
          <c:showPercent val="0"/>
          <c:showBubbleSize val="0"/>
        </c:dLbls>
        <c:gapWidth val="80"/>
        <c:overlap val="25"/>
        <c:axId val="67632128"/>
        <c:axId val="67629824"/>
      </c:barChart>
      <c:catAx>
        <c:axId val="67388928"/>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cap="none" spc="20" normalizeH="0" baseline="0">
                <a:solidFill>
                  <a:schemeClr val="tx1">
                    <a:lumMod val="65000"/>
                    <a:lumOff val="35000"/>
                  </a:schemeClr>
                </a:solidFill>
                <a:latin typeface="+mn-lt"/>
                <a:ea typeface="+mn-ea"/>
                <a:cs typeface="+mn-cs"/>
              </a:defRPr>
            </a:pPr>
            <a:endParaRPr lang="tr-TR"/>
          </a:p>
        </c:txPr>
        <c:crossAx val="67390464"/>
        <c:crossesAt val="0"/>
        <c:auto val="1"/>
        <c:lblAlgn val="ctr"/>
        <c:lblOffset val="100"/>
        <c:noMultiLvlLbl val="0"/>
      </c:catAx>
      <c:valAx>
        <c:axId val="67390464"/>
        <c:scaling>
          <c:orientation val="minMax"/>
        </c:scaling>
        <c:delete val="0"/>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tr-TR"/>
          </a:p>
        </c:txPr>
        <c:crossAx val="67388928"/>
        <c:crosses val="autoZero"/>
        <c:crossBetween val="between"/>
        <c:majorUnit val="1"/>
      </c:valAx>
      <c:valAx>
        <c:axId val="67629824"/>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tr-TR"/>
          </a:p>
        </c:txPr>
        <c:crossAx val="67632128"/>
        <c:crosses val="max"/>
        <c:crossBetween val="between"/>
      </c:valAx>
      <c:catAx>
        <c:axId val="67632128"/>
        <c:scaling>
          <c:orientation val="minMax"/>
        </c:scaling>
        <c:delete val="1"/>
        <c:axPos val="b"/>
        <c:numFmt formatCode="General" sourceLinked="1"/>
        <c:majorTickMark val="none"/>
        <c:minorTickMark val="none"/>
        <c:tickLblPos val="none"/>
        <c:crossAx val="67629824"/>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104</c:v>
                </c:pt>
                <c:pt idx="1">
                  <c:v>98</c:v>
                </c:pt>
                <c:pt idx="2">
                  <c:v>107</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68276992"/>
        <c:axId val="72362240"/>
      </c:barChart>
      <c:catAx>
        <c:axId val="68276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72362240"/>
        <c:crossesAt val="0"/>
        <c:auto val="1"/>
        <c:lblAlgn val="ctr"/>
        <c:lblOffset val="100"/>
        <c:noMultiLvlLbl val="0"/>
      </c:catAx>
      <c:valAx>
        <c:axId val="72362240"/>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68276992"/>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Yayınlanan Kitap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c:v>
                </c:pt>
                <c:pt idx="4">
                  <c:v>1</c:v>
                </c:pt>
                <c:pt idx="5">
                  <c:v>1</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33648768"/>
        <c:axId val="136391296"/>
      </c:barChart>
      <c:catAx>
        <c:axId val="133648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36391296"/>
        <c:crosses val="autoZero"/>
        <c:auto val="1"/>
        <c:lblAlgn val="ctr"/>
        <c:lblOffset val="100"/>
        <c:noMultiLvlLbl val="0"/>
      </c:catAx>
      <c:valAx>
        <c:axId val="13639129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33648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Bölümü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1</c:v>
                </c:pt>
                <c:pt idx="1">
                  <c:v>2</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c:v>
                </c:pt>
                <c:pt idx="4">
                  <c:v>3</c:v>
                </c:pt>
                <c:pt idx="5">
                  <c:v>3</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33648768"/>
        <c:axId val="136391296"/>
      </c:barChart>
      <c:catAx>
        <c:axId val="133648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36391296"/>
        <c:crosses val="autoZero"/>
        <c:auto val="1"/>
        <c:lblAlgn val="ctr"/>
        <c:lblOffset val="100"/>
        <c:noMultiLvlLbl val="0"/>
      </c:catAx>
      <c:valAx>
        <c:axId val="13639129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33648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0</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c:v>
                </c:pt>
                <c:pt idx="4">
                  <c:v>2</c:v>
                </c:pt>
                <c:pt idx="5">
                  <c:v>3</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46985344"/>
        <c:axId val="146987264"/>
      </c:barChart>
      <c:catAx>
        <c:axId val="14698534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46987264"/>
        <c:crosses val="autoZero"/>
        <c:auto val="1"/>
        <c:lblAlgn val="ctr"/>
        <c:lblOffset val="100"/>
        <c:noMultiLvlLbl val="0"/>
      </c:catAx>
      <c:valAx>
        <c:axId val="14698726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4698534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0</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4</c:v>
                </c:pt>
                <c:pt idx="5">
                  <c:v>11</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4420736"/>
        <c:axId val="154449792"/>
      </c:barChart>
      <c:catAx>
        <c:axId val="15442073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4449792"/>
        <c:crosses val="autoZero"/>
        <c:auto val="1"/>
        <c:lblAlgn val="ctr"/>
        <c:lblOffset val="100"/>
        <c:noMultiLvlLbl val="0"/>
      </c:catAx>
      <c:valAx>
        <c:axId val="15444979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442073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672689526749234"/>
          <c:y val="0.24453387258052997"/>
          <c:w val="0.75659526462904492"/>
          <c:h val="0.57362996188879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31E-3"/>
                  <c:y val="-2.8346189557888722E-3"/>
                </c:manualLayout>
              </c:layout>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58413184"/>
        <c:axId val="189441920"/>
      </c:barChart>
      <c:catAx>
        <c:axId val="15841318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89441920"/>
        <c:crosses val="autoZero"/>
        <c:auto val="1"/>
        <c:lblAlgn val="ctr"/>
        <c:lblOffset val="100"/>
        <c:noMultiLvlLbl val="0"/>
      </c:catAx>
      <c:valAx>
        <c:axId val="1894419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841318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0</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0</c:v>
                </c:pt>
                <c:pt idx="2">
                  <c:v>0</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pt idx="0">
                  <c:v>0</c:v>
                </c:pt>
                <c:pt idx="1">
                  <c:v>0</c:v>
                </c:pt>
                <c:pt idx="2">
                  <c:v>0</c:v>
                </c:pt>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pt idx="2">
                  <c:v>3</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199"/>
        <c:axId val="86241664"/>
        <c:axId val="86243200"/>
      </c:barChart>
      <c:catAx>
        <c:axId val="86241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86243200"/>
        <c:crossesAt val="0"/>
        <c:auto val="1"/>
        <c:lblAlgn val="ctr"/>
        <c:lblOffset val="100"/>
        <c:noMultiLvlLbl val="0"/>
      </c:catAx>
      <c:valAx>
        <c:axId val="86243200"/>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86241664"/>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178</c:v>
                </c:pt>
                <c:pt idx="1">
                  <c:v>171</c:v>
                </c:pt>
                <c:pt idx="2">
                  <c:v>194</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86076032"/>
        <c:axId val="86090112"/>
      </c:barChart>
      <c:catAx>
        <c:axId val="860760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86090112"/>
        <c:crossesAt val="0"/>
        <c:auto val="1"/>
        <c:lblAlgn val="ctr"/>
        <c:lblOffset val="100"/>
        <c:noMultiLvlLbl val="0"/>
      </c:catAx>
      <c:valAx>
        <c:axId val="86090112"/>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86076032"/>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2400" b="1" i="0" baseline="0" dirty="0">
                <a:solidFill>
                  <a:schemeClr val="bg1"/>
                </a:solidFill>
              </a:rPr>
              <a:t>Dergilerde Yayınlanan Makale Sayıları</a:t>
            </a:r>
            <a:endParaRPr lang="tr-TR" sz="2400" dirty="0">
              <a:solidFill>
                <a:schemeClr val="bg1"/>
              </a:solidFill>
            </a:endParaRP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1</c:v>
                </c:pt>
                <c:pt idx="1">
                  <c:v>1</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5</c:v>
                </c:pt>
                <c:pt idx="5">
                  <c:v>7</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89003520"/>
        <c:axId val="89005056"/>
      </c:barChart>
      <c:catAx>
        <c:axId val="8900352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89005056"/>
        <c:crosses val="autoZero"/>
        <c:auto val="1"/>
        <c:lblAlgn val="ctr"/>
        <c:lblOffset val="100"/>
        <c:noMultiLvlLbl val="0"/>
      </c:catAx>
      <c:valAx>
        <c:axId val="8900505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8900352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Yayınlanan Kitap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3</c:v>
                </c:pt>
                <c:pt idx="5">
                  <c:v>3</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89180032"/>
        <c:axId val="89181568"/>
      </c:barChart>
      <c:catAx>
        <c:axId val="8918003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89181568"/>
        <c:crosses val="autoZero"/>
        <c:auto val="1"/>
        <c:lblAlgn val="ctr"/>
        <c:lblOffset val="100"/>
        <c:noMultiLvlLbl val="0"/>
      </c:catAx>
      <c:valAx>
        <c:axId val="8918156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8918003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3</c:v>
                </c:pt>
                <c:pt idx="5">
                  <c:v>3</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89229568"/>
        <c:axId val="89243648"/>
      </c:barChart>
      <c:catAx>
        <c:axId val="892295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89243648"/>
        <c:crosses val="autoZero"/>
        <c:auto val="1"/>
        <c:lblAlgn val="ctr"/>
        <c:lblOffset val="100"/>
        <c:noMultiLvlLbl val="0"/>
      </c:catAx>
      <c:valAx>
        <c:axId val="8924364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892295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6</c:v>
                </c:pt>
                <c:pt idx="1">
                  <c:v>1</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5</c:v>
                </c:pt>
                <c:pt idx="4">
                  <c:v>10</c:v>
                </c:pt>
                <c:pt idx="5">
                  <c:v>12</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6798464"/>
        <c:axId val="106804352"/>
      </c:barChart>
      <c:catAx>
        <c:axId val="10679846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6804352"/>
        <c:crosses val="autoZero"/>
        <c:auto val="1"/>
        <c:lblAlgn val="ctr"/>
        <c:lblOffset val="100"/>
        <c:noMultiLvlLbl val="0"/>
      </c:catAx>
      <c:valAx>
        <c:axId val="10680435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0679846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672689526749234"/>
          <c:y val="0.24453387258052997"/>
          <c:w val="0.75659526462904492"/>
          <c:h val="0.57362996188879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31E-3"/>
                  <c:y val="-2.8346189557888722E-3"/>
                </c:manualLayout>
              </c:layout>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58413184"/>
        <c:axId val="189441920"/>
      </c:barChart>
      <c:catAx>
        <c:axId val="15841318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89441920"/>
        <c:crosses val="autoZero"/>
        <c:auto val="1"/>
        <c:lblAlgn val="ctr"/>
        <c:lblOffset val="100"/>
        <c:noMultiLvlLbl val="0"/>
      </c:catAx>
      <c:valAx>
        <c:axId val="1894419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841318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0" i="0" u="none" strike="noStrike" kern="1200" cap="none" spc="50" normalizeH="0" baseline="0">
                <a:solidFill>
                  <a:schemeClr val="tx1">
                    <a:lumMod val="65000"/>
                    <a:lumOff val="35000"/>
                  </a:schemeClr>
                </a:solidFill>
                <a:latin typeface="+mj-lt"/>
                <a:ea typeface="+mj-ea"/>
                <a:cs typeface="+mj-cs"/>
              </a:defRPr>
            </a:pPr>
            <a:r>
              <a:rPr lang="tr-TR"/>
              <a:t>Akademik Kadro</a:t>
            </a:r>
          </a:p>
        </c:rich>
      </c:tx>
      <c:overlay val="0"/>
      <c:spPr>
        <a:noFill/>
        <a:ln>
          <a:noFill/>
        </a:ln>
        <a:effectLst/>
      </c:spPr>
    </c:title>
    <c:autoTitleDeleted val="0"/>
    <c:plotArea>
      <c:layout/>
      <c:barChart>
        <c:barDir val="col"/>
        <c:grouping val="clustered"/>
        <c:varyColors val="0"/>
        <c:ser>
          <c:idx val="1"/>
          <c:order val="1"/>
          <c:tx>
            <c:strRef>
              <c:f>Sheet1!$C$1</c:f>
              <c:strCache>
                <c:ptCount val="1"/>
                <c:pt idx="0">
                  <c:v>Doçent</c:v>
                </c:pt>
              </c:strCache>
            </c:strRef>
          </c:tx>
          <c:spPr>
            <a:solidFill>
              <a:schemeClr val="accent5">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0</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1</c:v>
                </c:pt>
                <c:pt idx="2">
                  <c:v>2</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2</c:v>
                </c:pt>
                <c:pt idx="2">
                  <c:v>1</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80"/>
        <c:overlap val="25"/>
        <c:axId val="150650240"/>
        <c:axId val="150862080"/>
      </c:barChart>
      <c:barChart>
        <c:barDir val="col"/>
        <c:grouping val="clustered"/>
        <c:varyColors val="0"/>
        <c:ser>
          <c:idx val="0"/>
          <c:order val="0"/>
          <c:tx>
            <c:strRef>
              <c:f>Sheet1!$B$1</c:f>
              <c:strCache>
                <c:ptCount val="1"/>
                <c:pt idx="0">
                  <c:v>Profesör</c:v>
                </c:pt>
              </c:strCache>
            </c:strRef>
          </c:tx>
          <c:spPr>
            <a:solidFill>
              <a:schemeClr val="accent6">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dLbls>
          <c:showLegendKey val="0"/>
          <c:showVal val="0"/>
          <c:showCatName val="0"/>
          <c:showSerName val="0"/>
          <c:showPercent val="0"/>
          <c:showBubbleSize val="0"/>
        </c:dLbls>
        <c:gapWidth val="80"/>
        <c:overlap val="25"/>
        <c:axId val="151767680"/>
        <c:axId val="151766144"/>
      </c:barChart>
      <c:catAx>
        <c:axId val="150650240"/>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cap="none" spc="20" normalizeH="0" baseline="0">
                <a:solidFill>
                  <a:schemeClr val="tx1">
                    <a:lumMod val="65000"/>
                    <a:lumOff val="35000"/>
                  </a:schemeClr>
                </a:solidFill>
                <a:latin typeface="+mn-lt"/>
                <a:ea typeface="+mn-ea"/>
                <a:cs typeface="+mn-cs"/>
              </a:defRPr>
            </a:pPr>
            <a:endParaRPr lang="tr-TR"/>
          </a:p>
        </c:txPr>
        <c:crossAx val="150862080"/>
        <c:crossesAt val="0"/>
        <c:auto val="1"/>
        <c:lblAlgn val="ctr"/>
        <c:lblOffset val="100"/>
        <c:noMultiLvlLbl val="0"/>
      </c:catAx>
      <c:valAx>
        <c:axId val="150862080"/>
        <c:scaling>
          <c:orientation val="minMax"/>
        </c:scaling>
        <c:delete val="0"/>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tr-TR"/>
          </a:p>
        </c:txPr>
        <c:crossAx val="150650240"/>
        <c:crosses val="autoZero"/>
        <c:crossBetween val="between"/>
        <c:majorUnit val="1"/>
      </c:valAx>
      <c:valAx>
        <c:axId val="151766144"/>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tr-TR"/>
          </a:p>
        </c:txPr>
        <c:crossAx val="151767680"/>
        <c:crosses val="max"/>
        <c:crossBetween val="between"/>
      </c:valAx>
      <c:catAx>
        <c:axId val="151767680"/>
        <c:scaling>
          <c:orientation val="minMax"/>
        </c:scaling>
        <c:delete val="1"/>
        <c:axPos val="b"/>
        <c:numFmt formatCode="General" sourceLinked="1"/>
        <c:majorTickMark val="none"/>
        <c:minorTickMark val="none"/>
        <c:tickLblPos val="none"/>
        <c:crossAx val="151766144"/>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152294144"/>
        <c:axId val="152613248"/>
      </c:barChart>
      <c:catAx>
        <c:axId val="1522941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52613248"/>
        <c:crossesAt val="0"/>
        <c:auto val="1"/>
        <c:lblAlgn val="ctr"/>
        <c:lblOffset val="100"/>
        <c:noMultiLvlLbl val="0"/>
      </c:catAx>
      <c:valAx>
        <c:axId val="152613248"/>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52294144"/>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SCI </a:t>
            </a:r>
            <a:r>
              <a:rPr lang="tr-TR" dirty="0" err="1"/>
              <a:t>Expanded</a:t>
            </a:r>
            <a:r>
              <a:rPr lang="tr-TR" dirty="0"/>
              <a:t>, SCI , SSCI, AHCI Kapsamındaki Dergilerde Yayınlanan Makale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tx>
                <c:rich>
                  <a:bodyPr/>
                  <a:lstStyle/>
                  <a:p>
                    <a:r>
                      <a:rPr lang="en-US" dirty="0"/>
                      <a:t>4</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a:t>4</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dLbl>
              <c:idx val="2"/>
              <c:tx>
                <c:rich>
                  <a:bodyPr/>
                  <a:lstStyle/>
                  <a:p>
                    <a:r>
                      <a:rPr lang="en-US"/>
                      <a:t>2</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c:v>
                </c:pt>
                <c:pt idx="1">
                  <c:v>4</c:v>
                </c:pt>
                <c:pt idx="2">
                  <c:v>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3"/>
              <c:tx>
                <c:rich>
                  <a:bodyPr/>
                  <a:lstStyle/>
                  <a:p>
                    <a:r>
                      <a:rPr lang="en-US"/>
                      <a:t>8</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F0FA-48C7-8D06-DC0F695B95EF}"/>
                </c:ext>
              </c:extLst>
            </c:dLbl>
            <c:dLbl>
              <c:idx val="4"/>
              <c:tx>
                <c:rich>
                  <a:bodyPr/>
                  <a:lstStyle/>
                  <a:p>
                    <a:r>
                      <a:rPr lang="en-US"/>
                      <a:t>10</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F0FA-48C7-8D06-DC0F695B95EF}"/>
                </c:ext>
              </c:extLst>
            </c:dLbl>
            <c:dLbl>
              <c:idx val="5"/>
              <c:tx>
                <c:rich>
                  <a:bodyPr/>
                  <a:lstStyle/>
                  <a:p>
                    <a:r>
                      <a:rPr lang="en-US"/>
                      <a:t>15</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8</c:v>
                </c:pt>
                <c:pt idx="4">
                  <c:v>10</c:v>
                </c:pt>
                <c:pt idx="5">
                  <c:v>55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58413184"/>
        <c:axId val="189441920"/>
      </c:barChart>
      <c:catAx>
        <c:axId val="15841318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89441920"/>
        <c:crosses val="autoZero"/>
        <c:auto val="1"/>
        <c:lblAlgn val="ctr"/>
        <c:lblOffset val="100"/>
        <c:noMultiLvlLbl val="0"/>
      </c:catAx>
      <c:valAx>
        <c:axId val="1894419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841318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dirty="0"/>
              <a:t>TR</a:t>
            </a:r>
            <a:r>
              <a:rPr lang="tr-TR" baseline="0" dirty="0"/>
              <a:t> Dizin ve Alan indeksli</a:t>
            </a:r>
            <a:r>
              <a:rPr lang="tr-TR" dirty="0"/>
              <a:t> </a:t>
            </a:r>
            <a:r>
              <a:rPr lang="tr-TR" sz="2400" b="1" i="0" baseline="0" dirty="0">
                <a:effectLst/>
              </a:rPr>
              <a:t>Kapsamındaki Dergilerde Yayınlanan Makale Sayıları</a:t>
            </a:r>
            <a:endParaRPr lang="tr-TR" sz="2400" dirty="0">
              <a:effectLst/>
            </a:endParaRPr>
          </a:p>
          <a:p>
            <a:pPr marL="0" marR="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endParaRPr lang="tr-TR" dirty="0"/>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7</c:v>
                </c:pt>
                <c:pt idx="1">
                  <c:v>5</c:v>
                </c:pt>
                <c:pt idx="2">
                  <c:v>4</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8</c:v>
                </c:pt>
                <c:pt idx="4">
                  <c:v>10</c:v>
                </c:pt>
                <c:pt idx="5">
                  <c:v>12</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78534656"/>
        <c:axId val="178544640"/>
      </c:barChart>
      <c:catAx>
        <c:axId val="17853465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78544640"/>
        <c:crosses val="autoZero"/>
        <c:auto val="1"/>
        <c:lblAlgn val="ctr"/>
        <c:lblOffset val="100"/>
        <c:noMultiLvlLbl val="0"/>
      </c:catAx>
      <c:valAx>
        <c:axId val="17854464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7853465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7</c:v>
                </c:pt>
                <c:pt idx="1">
                  <c:v>2</c:v>
                </c:pt>
                <c:pt idx="2">
                  <c:v>10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15</c:v>
                </c:pt>
                <c:pt idx="4">
                  <c:v>18</c:v>
                </c:pt>
                <c:pt idx="5">
                  <c:v>18</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80784128"/>
        <c:axId val="180798208"/>
      </c:barChart>
      <c:catAx>
        <c:axId val="18078412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80798208"/>
        <c:crosses val="autoZero"/>
        <c:auto val="1"/>
        <c:lblAlgn val="ctr"/>
        <c:lblOffset val="100"/>
        <c:noMultiLvlLbl val="0"/>
      </c:catAx>
      <c:valAx>
        <c:axId val="18079820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8078412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45</c:v>
                </c:pt>
                <c:pt idx="1">
                  <c:v>50</c:v>
                </c:pt>
                <c:pt idx="2">
                  <c:v>20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70</c:v>
                </c:pt>
                <c:pt idx="4">
                  <c:v>80</c:v>
                </c:pt>
                <c:pt idx="5">
                  <c:v>100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2</c:v>
                </c:pt>
                <c:pt idx="1">
                  <c:v>4.3</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31E-3"/>
                  <c:y val="-2.8346189557888722E-3"/>
                </c:manualLayout>
              </c:layout>
              <c:tx>
                <c:rich>
                  <a:bodyPr/>
                  <a:lstStyle/>
                  <a:p>
                    <a:r>
                      <a:rPr lang="en-US" dirty="0"/>
                      <a:t>1,33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1,33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1.33</c:v>
                </c:pt>
                <c:pt idx="1">
                  <c:v>1.33</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58413184"/>
        <c:axId val="189441920"/>
      </c:barChart>
      <c:catAx>
        <c:axId val="15841318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89441920"/>
        <c:crosses val="autoZero"/>
        <c:auto val="1"/>
        <c:lblAlgn val="ctr"/>
        <c:lblOffset val="100"/>
        <c:noMultiLvlLbl val="0"/>
      </c:catAx>
      <c:valAx>
        <c:axId val="1894419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5841318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Sheet1!$A$3:$A$5</c:f>
              <c:numCache>
                <c:formatCode>General</c:formatCode>
                <c:ptCount val="3"/>
                <c:pt idx="0">
                  <c:v>2024</c:v>
                </c:pt>
                <c:pt idx="1">
                  <c:v>2025</c:v>
                </c:pt>
              </c:numCache>
            </c:numRef>
          </c:cat>
          <c:val>
            <c:numRef>
              <c:f>Sheet1!$B$3:$B$5</c:f>
              <c:numCache>
                <c:formatCode>General</c:formatCode>
                <c:ptCount val="3"/>
                <c:pt idx="0">
                  <c:v>0</c:v>
                </c:pt>
                <c:pt idx="1">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Sheet1!$A$3:$A$5</c:f>
              <c:numCache>
                <c:formatCode>General</c:formatCode>
                <c:ptCount val="3"/>
                <c:pt idx="0">
                  <c:v>2024</c:v>
                </c:pt>
                <c:pt idx="1">
                  <c:v>2025</c:v>
                </c:pt>
              </c:numCache>
            </c:numRef>
          </c:cat>
          <c:val>
            <c:numRef>
              <c:f>Sheet1!$C$3:$C$5</c:f>
              <c:numCache>
                <c:formatCode>General</c:formatCode>
                <c:ptCount val="3"/>
                <c:pt idx="0">
                  <c:v>0</c:v>
                </c:pt>
                <c:pt idx="1">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Sheet1!$A$3:$A$5</c:f>
              <c:numCache>
                <c:formatCode>General</c:formatCode>
                <c:ptCount val="3"/>
                <c:pt idx="0">
                  <c:v>2024</c:v>
                </c:pt>
                <c:pt idx="1">
                  <c:v>2025</c:v>
                </c:pt>
              </c:numCache>
            </c:numRef>
          </c:cat>
          <c:val>
            <c:numRef>
              <c:f>Sheet1!$D$3:$D$5</c:f>
              <c:numCache>
                <c:formatCode>General</c:formatCode>
                <c:ptCount val="3"/>
                <c:pt idx="0">
                  <c:v>0</c:v>
                </c:pt>
                <c:pt idx="1">
                  <c:v>0</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Sheet1!$A$3:$A$5</c:f>
              <c:numCache>
                <c:formatCode>General</c:formatCode>
                <c:ptCount val="3"/>
                <c:pt idx="0">
                  <c:v>2024</c:v>
                </c:pt>
                <c:pt idx="1">
                  <c:v>2025</c:v>
                </c:pt>
              </c:numCache>
            </c:numRef>
          </c:cat>
          <c:val>
            <c:numRef>
              <c:f>Sheet1!$E$3:$E$5</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Sheet1!$A$3:$A$5</c:f>
              <c:numCache>
                <c:formatCode>General</c:formatCode>
                <c:ptCount val="3"/>
                <c:pt idx="0">
                  <c:v>2024</c:v>
                </c:pt>
                <c:pt idx="1">
                  <c:v>2025</c:v>
                </c:pt>
              </c:numCache>
            </c:numRef>
          </c:cat>
          <c:val>
            <c:numRef>
              <c:f>Sheet1!$F$3:$F$5</c:f>
              <c:numCache>
                <c:formatCode>General</c:formatCode>
                <c:ptCount val="3"/>
                <c:pt idx="0">
                  <c:v>3</c:v>
                </c:pt>
                <c:pt idx="1">
                  <c:v>2</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Sheet1!$A$3:$A$5</c:f>
              <c:numCache>
                <c:formatCode>General</c:formatCode>
                <c:ptCount val="3"/>
                <c:pt idx="0">
                  <c:v>2024</c:v>
                </c:pt>
                <c:pt idx="1">
                  <c:v>2025</c:v>
                </c:pt>
              </c:numCache>
            </c:numRef>
          </c:cat>
          <c:val>
            <c:numRef>
              <c:f>Sheet1!$G$3:$G$5</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199"/>
        <c:axId val="63295488"/>
        <c:axId val="63298176"/>
      </c:barChart>
      <c:catAx>
        <c:axId val="63295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63298176"/>
        <c:crossesAt val="0"/>
        <c:auto val="1"/>
        <c:lblAlgn val="ctr"/>
        <c:lblOffset val="100"/>
        <c:noMultiLvlLbl val="0"/>
      </c:catAx>
      <c:valAx>
        <c:axId val="632981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63295488"/>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67856256"/>
        <c:axId val="67921024"/>
      </c:barChart>
      <c:catAx>
        <c:axId val="67856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67921024"/>
        <c:crossesAt val="0"/>
        <c:auto val="1"/>
        <c:lblAlgn val="ctr"/>
        <c:lblOffset val="100"/>
        <c:noMultiLvlLbl val="0"/>
      </c:catAx>
      <c:valAx>
        <c:axId val="67921024"/>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67856256"/>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Makale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2</c:v>
                </c:pt>
                <c:pt idx="1">
                  <c:v>1</c:v>
                </c:pt>
                <c:pt idx="2">
                  <c:v>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4</c:v>
                </c:pt>
                <c:pt idx="5">
                  <c:v>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20517760"/>
        <c:axId val="136864128"/>
      </c:barChart>
      <c:catAx>
        <c:axId val="12051776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36864128"/>
        <c:crosses val="autoZero"/>
        <c:auto val="1"/>
        <c:lblAlgn val="ctr"/>
        <c:lblOffset val="100"/>
        <c:noMultiLvlLbl val="0"/>
      </c:catAx>
      <c:valAx>
        <c:axId val="13686412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2051776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Kitap-Kitap Bölümü Sayıları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c:v>
                </c:pt>
                <c:pt idx="4">
                  <c:v>3</c:v>
                </c:pt>
                <c:pt idx="5">
                  <c:v>4</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46497920"/>
        <c:axId val="146500992"/>
      </c:barChart>
      <c:catAx>
        <c:axId val="14649792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46500992"/>
        <c:crosses val="autoZero"/>
        <c:auto val="1"/>
        <c:lblAlgn val="ctr"/>
        <c:lblOffset val="100"/>
        <c:noMultiLvlLbl val="0"/>
      </c:catAx>
      <c:valAx>
        <c:axId val="14650099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4649792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2</c:v>
                </c:pt>
                <c:pt idx="2">
                  <c:v>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c:v>
                </c:pt>
                <c:pt idx="4">
                  <c:v>6</c:v>
                </c:pt>
                <c:pt idx="5">
                  <c:v>8</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46648448"/>
        <c:axId val="146670720"/>
      </c:barChart>
      <c:catAx>
        <c:axId val="14664844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46670720"/>
        <c:crosses val="autoZero"/>
        <c:auto val="1"/>
        <c:lblAlgn val="ctr"/>
        <c:lblOffset val="100"/>
        <c:noMultiLvlLbl val="0"/>
      </c:catAx>
      <c:valAx>
        <c:axId val="1466707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4664844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Kişi Başına Düşen Toplam Yayın Sayısı</a:t>
            </a:r>
          </a:p>
        </c:rich>
      </c:tx>
      <c:overlay val="0"/>
      <c:spPr>
        <a:noFill/>
        <a:ln>
          <a:noFill/>
        </a:ln>
        <a:effectLst/>
      </c:spPr>
    </c:title>
    <c:autoTitleDeleted val="0"/>
    <c:plotArea>
      <c:layout>
        <c:manualLayout>
          <c:layoutTarget val="inner"/>
          <c:xMode val="edge"/>
          <c:yMode val="edge"/>
          <c:x val="0.18291703063769277"/>
          <c:y val="0.24736846737302687"/>
          <c:w val="0.75659526462904492"/>
          <c:h val="0.57362996188879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2</c:v>
                </c:pt>
                <c:pt idx="2">
                  <c:v>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c:v>
                </c:pt>
                <c:pt idx="4">
                  <c:v>6</c:v>
                </c:pt>
                <c:pt idx="5">
                  <c:v>8</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46648448"/>
        <c:axId val="146670720"/>
      </c:barChart>
      <c:catAx>
        <c:axId val="14664844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46670720"/>
        <c:crosses val="autoZero"/>
        <c:auto val="1"/>
        <c:lblAlgn val="ctr"/>
        <c:lblOffset val="100"/>
        <c:noMultiLvlLbl val="0"/>
      </c:catAx>
      <c:valAx>
        <c:axId val="1466707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14664844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endParaRPr lang="tr-TR" dirty="0">
              <a:effectLst/>
            </a:endParaRP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2023</c:v>
                </c:pt>
                <c:pt idx="1">
                  <c:v>2024</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Reversed" id="22">
  <a:schemeClr val="accent2"/>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withinLinearReversed" id="22">
  <a:schemeClr val="accent2"/>
</cs:colorStyle>
</file>

<file path=ppt/charts/style1.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25-03-03T15:40:47.170" idx="20">
    <p:pos x="6832" y="1195"/>
    <p:text>Buraya resimler kopyala yapıştır metodu ile yapıştırılmalıdır.</p:text>
  </p:cm>
</p:cmLst>
</file>

<file path=ppt/comments/comment2.xml><?xml version="1.0" encoding="utf-8"?>
<p:cmLst xmlns:a="http://schemas.openxmlformats.org/drawingml/2006/main" xmlns:r="http://schemas.openxmlformats.org/officeDocument/2006/relationships" xmlns:p="http://schemas.openxmlformats.org/presentationml/2006/main">
  <p:cm authorId="1" dt="2025-03-03T15:47:01.062" idx="15">
    <p:pos x="6674" y="746"/>
    <p:text>Grafikteki veriler, grafik üzerine sağ tıklanıp verileri düzenle komutu ile değiştirilmelidir.</p:text>
  </p:cm>
</p:cmLst>
</file>

<file path=ppt/comments/comment3.xml><?xml version="1.0" encoding="utf-8"?>
<p:cmLst xmlns:a="http://schemas.openxmlformats.org/drawingml/2006/main" xmlns:r="http://schemas.openxmlformats.org/officeDocument/2006/relationships" xmlns:p="http://schemas.openxmlformats.org/presentationml/2006/main">
  <p:cm authorId="1" dt="2025-03-03T15:40:47.170" idx="21">
    <p:pos x="6832" y="1195"/>
    <p:text>Buraya resimler kopyala yapıştır metodu ile yapıştırılmalıdır.</p:text>
  </p:cm>
</p:cmLst>
</file>

<file path=ppt/comments/comment4.xml><?xml version="1.0" encoding="utf-8"?>
<p:cmLst xmlns:a="http://schemas.openxmlformats.org/drawingml/2006/main" xmlns:r="http://schemas.openxmlformats.org/officeDocument/2006/relationships" xmlns:p="http://schemas.openxmlformats.org/presentationml/2006/main">
  <p:cm authorId="1" dt="2025-03-03T15:47:01.062" idx="16">
    <p:pos x="6674" y="746"/>
    <p:text>Grafikteki veriler, grafik üzerine sağ tıklanıp verileri düzenle komutu ile değiştirilmelidir.</p:text>
  </p:cm>
</p:cmLst>
</file>

<file path=ppt/comments/comment5.xml><?xml version="1.0" encoding="utf-8"?>
<p:cmLst xmlns:a="http://schemas.openxmlformats.org/drawingml/2006/main" xmlns:r="http://schemas.openxmlformats.org/officeDocument/2006/relationships" xmlns:p="http://schemas.openxmlformats.org/presentationml/2006/main">
  <p:cm authorId="1" dt="2025-03-03T15:40:47.170" idx="17">
    <p:pos x="6832" y="1195"/>
    <p:text>Buraya resimler kopyala yapıştır metodu ile yapıştırılmalıdır.</p:text>
  </p:cm>
</p:cmLst>
</file>

<file path=ppt/comments/comment6.xml><?xml version="1.0" encoding="utf-8"?>
<p:cmLst xmlns:a="http://schemas.openxmlformats.org/drawingml/2006/main" xmlns:r="http://schemas.openxmlformats.org/officeDocument/2006/relationships" xmlns:p="http://schemas.openxmlformats.org/presentationml/2006/main">
  <p:cm authorId="1" dt="2025-03-03T15:47:01.062" idx="23">
    <p:pos x="6674" y="746"/>
    <p:text>Grafikteki veriler, grafik üzerine sağ tıklanıp verileri düzenle komutu ile değiştirilmelidir.</p:text>
    <p:extLst>
      <p:ext uri="{C676402C-5697-4E1C-873F-D02D1690AC5C}">
        <p15:threadingInfo xmlns:p15="http://schemas.microsoft.com/office/powerpoint/2012/main" timeZoneBias="-18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25-03-03T15:47:01.062" idx="22">
    <p:pos x="6674" y="746"/>
    <p:text>Grafikteki veriler, grafik üzerine sağ tıklanıp verileri düzenle komutu ile değiştirilmelidir.</p:text>
  </p:cm>
</p:cmLst>
</file>

<file path=ppt/comments/comment8.xml><?xml version="1.0" encoding="utf-8"?>
<p:cmLst xmlns:a="http://schemas.openxmlformats.org/drawingml/2006/main" xmlns:r="http://schemas.openxmlformats.org/officeDocument/2006/relationships" xmlns:p="http://schemas.openxmlformats.org/presentationml/2006/main">
  <p:cm authorId="1" dt="2025-03-03T15:47:01.062" idx="19">
    <p:pos x="6674" y="746"/>
    <p:text>Grafikteki veriler, grafik üzerine sağ tıklanıp verileri düzenle komutu ile değiştirilmelidir.</p:text>
  </p:cm>
</p:cmLst>
</file>

<file path=ppt/diagrams/_rels/data2.xml.rels><?xml version="1.0" encoding="UTF-8" standalone="yes"?>
<Relationships xmlns="http://schemas.openxmlformats.org/package/2006/relationships"><Relationship Id="rId1" Type="http://schemas.openxmlformats.org/officeDocument/2006/relationships/image" Target="../media/image7.png"/></Relationships>
</file>

<file path=ppt/diagrams/_rels/data3.xml.rels><?xml version="1.0" encoding="UTF-8" standalone="yes"?>
<Relationships xmlns="http://schemas.openxmlformats.org/package/2006/relationships"><Relationship Id="rId1" Type="http://schemas.openxmlformats.org/officeDocument/2006/relationships/image" Target="../media/image7.png"/></Relationships>
</file>

<file path=ppt/diagrams/_rels/data4.xml.rels><?xml version="1.0" encoding="UTF-8" standalone="yes"?>
<Relationships xmlns="http://schemas.openxmlformats.org/package/2006/relationships"><Relationship Id="rId1" Type="http://schemas.openxmlformats.org/officeDocument/2006/relationships/image" Target="../media/image19.png"/></Relationships>
</file>

<file path=ppt/diagrams/_rels/data5.xml.rels><?xml version="1.0" encoding="UTF-8" standalone="yes"?>
<Relationships xmlns="http://schemas.openxmlformats.org/package/2006/relationships"><Relationship Id="rId1" Type="http://schemas.openxmlformats.org/officeDocument/2006/relationships/image" Target="../media/image7.png"/></Relationships>
</file>

<file path=ppt/diagrams/_rels/drawing2.xml.rels><?xml version="1.0" encoding="UTF-8" standalone="yes"?>
<Relationships xmlns="http://schemas.openxmlformats.org/package/2006/relationships"><Relationship Id="rId1" Type="http://schemas.openxmlformats.org/officeDocument/2006/relationships/image" Target="../media/image7.png"/></Relationships>
</file>

<file path=ppt/diagrams/_rels/drawing3.xml.rels><?xml version="1.0" encoding="UTF-8" standalone="yes"?>
<Relationships xmlns="http://schemas.openxmlformats.org/package/2006/relationships"><Relationship Id="rId1" Type="http://schemas.openxmlformats.org/officeDocument/2006/relationships/image" Target="../media/image7.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9.png"/></Relationships>
</file>

<file path=ppt/diagrams/_rels/drawing5.xml.rels><?xml version="1.0" encoding="UTF-8" standalone="yes"?>
<Relationships xmlns="http://schemas.openxmlformats.org/package/2006/relationships"><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9">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E53F67-A82C-4153-91CC-DB953EE1ADE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tr-TR"/>
        </a:p>
      </dgm:t>
    </dgm:pt>
    <dgm:pt modelId="{FEADB499-157A-4B3D-B1A6-C79733BBBE86}">
      <dgm:prSet phldrT="[Text]"/>
      <dgm:spPr/>
      <dgm:t>
        <a:bodyPr/>
        <a:lstStyle/>
        <a:p>
          <a:r>
            <a:rPr lang="tr-TR" dirty="0"/>
            <a:t>Aktif (öğrenci alımına açık) olanlar</a:t>
          </a:r>
        </a:p>
      </dgm:t>
    </dgm:pt>
    <dgm:pt modelId="{D7861241-D773-4AD8-BBE8-595EB6E6B1F8}" type="parTrans" cxnId="{E374C6D5-8FCC-4491-BA5D-687F2D944278}">
      <dgm:prSet/>
      <dgm:spPr/>
      <dgm:t>
        <a:bodyPr/>
        <a:lstStyle/>
        <a:p>
          <a:endParaRPr lang="tr-TR"/>
        </a:p>
      </dgm:t>
    </dgm:pt>
    <dgm:pt modelId="{D81E9281-EB35-4C82-BEDD-9305793CE6D2}" type="sibTrans" cxnId="{E374C6D5-8FCC-4491-BA5D-687F2D944278}">
      <dgm:prSet/>
      <dgm:spPr/>
      <dgm:t>
        <a:bodyPr/>
        <a:lstStyle/>
        <a:p>
          <a:endParaRPr lang="tr-TR"/>
        </a:p>
      </dgm:t>
    </dgm:pt>
    <dgm:pt modelId="{6C8D1F77-6D40-4EB2-991B-C8066A635BA1}">
      <dgm:prSet phldrT="[Text]"/>
      <dgm:spPr/>
      <dgm:t>
        <a:bodyPr/>
        <a:lstStyle/>
        <a:p>
          <a:r>
            <a:rPr lang="tr-TR" dirty="0"/>
            <a:t>Maliye Bölümü</a:t>
          </a:r>
        </a:p>
      </dgm:t>
    </dgm:pt>
    <dgm:pt modelId="{BE0604BA-4023-43E1-BF51-05481DC14F5C}" type="parTrans" cxnId="{E3FF2B30-9F67-425F-AB02-688D093A615A}">
      <dgm:prSet/>
      <dgm:spPr/>
      <dgm:t>
        <a:bodyPr/>
        <a:lstStyle/>
        <a:p>
          <a:endParaRPr lang="tr-TR"/>
        </a:p>
      </dgm:t>
    </dgm:pt>
    <dgm:pt modelId="{90BCC00A-1DC8-447F-9694-5D08221C7C59}" type="sibTrans" cxnId="{E3FF2B30-9F67-425F-AB02-688D093A615A}">
      <dgm:prSet/>
      <dgm:spPr/>
      <dgm:t>
        <a:bodyPr/>
        <a:lstStyle/>
        <a:p>
          <a:endParaRPr lang="tr-TR"/>
        </a:p>
      </dgm:t>
    </dgm:pt>
    <dgm:pt modelId="{99D31259-5B92-4C85-9A8D-ADE49608E1D7}">
      <dgm:prSet phldrT="[Text]"/>
      <dgm:spPr/>
      <dgm:t>
        <a:bodyPr/>
        <a:lstStyle/>
        <a:p>
          <a:r>
            <a:rPr lang="tr-TR" dirty="0"/>
            <a:t>Bankacılık ve Sigortacılık Bölümü</a:t>
          </a:r>
        </a:p>
      </dgm:t>
    </dgm:pt>
    <dgm:pt modelId="{44F23E33-8347-4E3B-8849-BCD25D41C67D}" type="parTrans" cxnId="{E6E059F3-BE43-4670-867A-D5E9FA9DE72D}">
      <dgm:prSet/>
      <dgm:spPr/>
      <dgm:t>
        <a:bodyPr/>
        <a:lstStyle/>
        <a:p>
          <a:endParaRPr lang="tr-TR"/>
        </a:p>
      </dgm:t>
    </dgm:pt>
    <dgm:pt modelId="{F3FDEA32-86D3-4918-8683-8178FF1AA7BF}" type="sibTrans" cxnId="{E6E059F3-BE43-4670-867A-D5E9FA9DE72D}">
      <dgm:prSet/>
      <dgm:spPr/>
      <dgm:t>
        <a:bodyPr/>
        <a:lstStyle/>
        <a:p>
          <a:endParaRPr lang="tr-TR"/>
        </a:p>
      </dgm:t>
    </dgm:pt>
    <dgm:pt modelId="{06E6C838-4916-4897-B4F4-3A050969607B}">
      <dgm:prSet phldrT="[Text]"/>
      <dgm:spPr/>
      <dgm:t>
        <a:bodyPr/>
        <a:lstStyle/>
        <a:p>
          <a:r>
            <a:rPr lang="tr-TR" dirty="0"/>
            <a:t>Posta Hizmetleri Bölümü</a:t>
          </a:r>
        </a:p>
      </dgm:t>
    </dgm:pt>
    <dgm:pt modelId="{2009D350-9E46-4700-8348-93B7F78841A3}" type="parTrans" cxnId="{D130D100-763B-48BC-945D-02DC66C4A709}">
      <dgm:prSet/>
      <dgm:spPr/>
      <dgm:t>
        <a:bodyPr/>
        <a:lstStyle/>
        <a:p>
          <a:endParaRPr lang="tr-TR"/>
        </a:p>
      </dgm:t>
    </dgm:pt>
    <dgm:pt modelId="{5FF8F3A2-CDA8-4AEF-9329-F489996778C7}" type="sibTrans" cxnId="{D130D100-763B-48BC-945D-02DC66C4A709}">
      <dgm:prSet/>
      <dgm:spPr/>
      <dgm:t>
        <a:bodyPr/>
        <a:lstStyle/>
        <a:p>
          <a:endParaRPr lang="tr-TR"/>
        </a:p>
      </dgm:t>
    </dgm:pt>
    <dgm:pt modelId="{C5843BB7-3AB6-4DCA-BA2B-D55383DCC535}">
      <dgm:prSet phldrT="[Text]"/>
      <dgm:spPr/>
      <dgm:t>
        <a:bodyPr/>
        <a:lstStyle/>
        <a:p>
          <a:r>
            <a:rPr lang="tr-TR" dirty="0"/>
            <a:t>Pasif (öğrenci alımına kapalı) olanlar</a:t>
          </a:r>
        </a:p>
      </dgm:t>
    </dgm:pt>
    <dgm:pt modelId="{CE594B8D-6981-4712-84DE-1D52E9502067}" type="parTrans" cxnId="{A2303FE5-2929-44FE-AB12-96F2B47817A6}">
      <dgm:prSet/>
      <dgm:spPr/>
      <dgm:t>
        <a:bodyPr/>
        <a:lstStyle/>
        <a:p>
          <a:endParaRPr lang="tr-TR"/>
        </a:p>
      </dgm:t>
    </dgm:pt>
    <dgm:pt modelId="{825F5A33-0EB9-4B31-B623-0A0A49A6CD48}" type="sibTrans" cxnId="{A2303FE5-2929-44FE-AB12-96F2B47817A6}">
      <dgm:prSet/>
      <dgm:spPr/>
      <dgm:t>
        <a:bodyPr/>
        <a:lstStyle/>
        <a:p>
          <a:endParaRPr lang="tr-TR"/>
        </a:p>
      </dgm:t>
    </dgm:pt>
    <dgm:pt modelId="{349EE816-E3D0-499A-A308-20504632AB9D}">
      <dgm:prSet phldrT="[Text]"/>
      <dgm:spPr/>
      <dgm:t>
        <a:bodyPr/>
        <a:lstStyle/>
        <a:p>
          <a:r>
            <a:rPr lang="tr-TR" dirty="0"/>
            <a:t>Adalet Bölümü</a:t>
          </a:r>
        </a:p>
      </dgm:t>
    </dgm:pt>
    <dgm:pt modelId="{7954932E-465F-4558-A094-1564EF5ACFBD}" type="parTrans" cxnId="{8885F0BB-6793-4FA2-ADBD-86147461A6A0}">
      <dgm:prSet/>
      <dgm:spPr/>
      <dgm:t>
        <a:bodyPr/>
        <a:lstStyle/>
        <a:p>
          <a:endParaRPr lang="tr-TR"/>
        </a:p>
      </dgm:t>
    </dgm:pt>
    <dgm:pt modelId="{A21791BD-AD16-4152-9120-BB00CB70E061}" type="sibTrans" cxnId="{8885F0BB-6793-4FA2-ADBD-86147461A6A0}">
      <dgm:prSet/>
      <dgm:spPr/>
      <dgm:t>
        <a:bodyPr/>
        <a:lstStyle/>
        <a:p>
          <a:endParaRPr lang="tr-TR"/>
        </a:p>
      </dgm:t>
    </dgm:pt>
    <dgm:pt modelId="{0B040374-12D9-4479-96E0-95E364A8E98E}">
      <dgm:prSet/>
      <dgm:spPr/>
      <dgm:t>
        <a:bodyPr/>
        <a:lstStyle/>
        <a:p>
          <a:r>
            <a:rPr lang="tr-TR" dirty="0"/>
            <a:t>Dış Ticaret Bölümü</a:t>
          </a:r>
        </a:p>
      </dgm:t>
    </dgm:pt>
    <dgm:pt modelId="{E003C036-C647-4F7F-A52B-45C17BEDBEAC}" type="parTrans" cxnId="{43061048-0C0D-424D-8CD6-FA196E9903BD}">
      <dgm:prSet/>
      <dgm:spPr/>
      <dgm:t>
        <a:bodyPr/>
        <a:lstStyle/>
        <a:p>
          <a:endParaRPr lang="tr-TR"/>
        </a:p>
      </dgm:t>
    </dgm:pt>
    <dgm:pt modelId="{7AAF0715-BC59-4795-830A-485510E6AEB1}" type="sibTrans" cxnId="{43061048-0C0D-424D-8CD6-FA196E9903BD}">
      <dgm:prSet/>
      <dgm:spPr/>
      <dgm:t>
        <a:bodyPr/>
        <a:lstStyle/>
        <a:p>
          <a:endParaRPr lang="tr-TR"/>
        </a:p>
      </dgm:t>
    </dgm:pt>
    <dgm:pt modelId="{E486232A-7DE1-4F97-8A58-5328AC1A5FCA}">
      <dgm:prSet/>
      <dgm:spPr/>
      <dgm:t>
        <a:bodyPr/>
        <a:lstStyle/>
        <a:p>
          <a:r>
            <a:rPr lang="tr-TR" dirty="0"/>
            <a:t>Turizm ve Seyahat Hizmetleri Bölümü</a:t>
          </a:r>
        </a:p>
      </dgm:t>
    </dgm:pt>
    <dgm:pt modelId="{3DA58308-3482-48F6-B1D7-C76D2D40367E}" type="parTrans" cxnId="{F25852A3-3431-4386-9069-0DBA7502D754}">
      <dgm:prSet/>
      <dgm:spPr/>
      <dgm:t>
        <a:bodyPr/>
        <a:lstStyle/>
        <a:p>
          <a:endParaRPr lang="tr-TR"/>
        </a:p>
      </dgm:t>
    </dgm:pt>
    <dgm:pt modelId="{08AF54CE-E8CB-428E-A4A1-4A9EDFE7EBDE}" type="sibTrans" cxnId="{F25852A3-3431-4386-9069-0DBA7502D754}">
      <dgm:prSet/>
      <dgm:spPr/>
      <dgm:t>
        <a:bodyPr/>
        <a:lstStyle/>
        <a:p>
          <a:endParaRPr lang="tr-TR"/>
        </a:p>
      </dgm:t>
    </dgm:pt>
    <dgm:pt modelId="{7B158F4D-B3AF-4875-B366-0C720CAD9090}">
      <dgm:prSet phldrT="[Text]"/>
      <dgm:spPr/>
      <dgm:t>
        <a:bodyPr/>
        <a:lstStyle/>
        <a:p>
          <a:r>
            <a:rPr lang="tr-TR" dirty="0"/>
            <a:t>Sosyal Hizmetler</a:t>
          </a:r>
        </a:p>
      </dgm:t>
    </dgm:pt>
    <dgm:pt modelId="{3C0797E6-CD05-4988-BA2C-03F5B595066A}" type="parTrans" cxnId="{3C501C3D-E038-4375-8794-AB08D3C4DF42}">
      <dgm:prSet/>
      <dgm:spPr/>
    </dgm:pt>
    <dgm:pt modelId="{66BF8474-D78D-4E6F-8331-D845EC2547EB}" type="sibTrans" cxnId="{3C501C3D-E038-4375-8794-AB08D3C4DF42}">
      <dgm:prSet/>
      <dgm:spPr/>
    </dgm:pt>
    <dgm:pt modelId="{24144BED-4D3B-4A32-B6F0-D8386379EB10}">
      <dgm:prSet/>
      <dgm:spPr/>
      <dgm:t>
        <a:bodyPr/>
        <a:lstStyle/>
        <a:p>
          <a:r>
            <a:rPr lang="tr-TR" dirty="0"/>
            <a:t>Pazarlama </a:t>
          </a:r>
        </a:p>
      </dgm:t>
    </dgm:pt>
    <dgm:pt modelId="{D82EFAB2-DED1-44BC-B058-D5B572BAD609}" type="parTrans" cxnId="{B94EFF3C-7C0B-4BE9-A258-54020F3C755D}">
      <dgm:prSet/>
      <dgm:spPr/>
    </dgm:pt>
    <dgm:pt modelId="{4AFAB89B-B125-4AF4-AA15-CEF2C5C93BF2}" type="sibTrans" cxnId="{B94EFF3C-7C0B-4BE9-A258-54020F3C755D}">
      <dgm:prSet/>
      <dgm:spPr/>
    </dgm:pt>
    <dgm:pt modelId="{34560B41-308A-4046-A179-FA1BBF1F1416}">
      <dgm:prSet phldrT="[Text]"/>
      <dgm:spPr/>
      <dgm:t>
        <a:bodyPr/>
        <a:lstStyle/>
        <a:p>
          <a:r>
            <a:rPr lang="tr-TR" dirty="0"/>
            <a:t>Sulama Teknolojisi</a:t>
          </a:r>
        </a:p>
      </dgm:t>
    </dgm:pt>
    <dgm:pt modelId="{494BE953-31FF-450A-B96A-0E3986738420}" type="parTrans" cxnId="{D711ED25-4AAF-4F73-AC23-E9E134F3FBF0}">
      <dgm:prSet/>
      <dgm:spPr/>
    </dgm:pt>
    <dgm:pt modelId="{DFFC31EA-FD96-441E-BD5D-6B00175A563A}" type="sibTrans" cxnId="{D711ED25-4AAF-4F73-AC23-E9E134F3FBF0}">
      <dgm:prSet/>
      <dgm:spPr/>
    </dgm:pt>
    <dgm:pt modelId="{11C0A9C6-CE73-40BB-A1CC-5E2D92753FD5}">
      <dgm:prSet/>
      <dgm:spPr/>
      <dgm:t>
        <a:bodyPr/>
        <a:lstStyle/>
        <a:p>
          <a:r>
            <a:rPr lang="tr-TR" dirty="0"/>
            <a:t>Peyzaj ve Süsü Bitkileri</a:t>
          </a:r>
        </a:p>
      </dgm:t>
    </dgm:pt>
    <dgm:pt modelId="{159D8417-F6D5-4F73-81E0-9D52A888C781}" type="parTrans" cxnId="{8B34E457-89B8-4973-8650-34AB9B2A51B0}">
      <dgm:prSet/>
      <dgm:spPr/>
    </dgm:pt>
    <dgm:pt modelId="{C43C52E4-5582-408A-854C-935C2E758224}" type="sibTrans" cxnId="{8B34E457-89B8-4973-8650-34AB9B2A51B0}">
      <dgm:prSet/>
      <dgm:spPr/>
    </dgm:pt>
    <dgm:pt modelId="{05469790-350B-4400-8395-E7313FD5D2DD}">
      <dgm:prSet/>
      <dgm:spPr/>
      <dgm:t>
        <a:bodyPr/>
        <a:lstStyle/>
        <a:p>
          <a:r>
            <a:rPr lang="tr-TR" dirty="0"/>
            <a:t>Raylı Sistemler İşletmeciliği</a:t>
          </a:r>
        </a:p>
      </dgm:t>
    </dgm:pt>
    <dgm:pt modelId="{24456BDD-A313-4ADD-ADFE-D69532516368}" type="parTrans" cxnId="{8E3BABB3-AA64-43B9-B2DC-6A099B44DF0E}">
      <dgm:prSet/>
      <dgm:spPr/>
    </dgm:pt>
    <dgm:pt modelId="{4AA06FCE-626E-463E-89D9-15849CFC8255}" type="sibTrans" cxnId="{8E3BABB3-AA64-43B9-B2DC-6A099B44DF0E}">
      <dgm:prSet/>
      <dgm:spPr/>
    </dgm:pt>
    <dgm:pt modelId="{B630877E-A026-4B0A-B504-7DD287922F8F}" type="pres">
      <dgm:prSet presAssocID="{81E53F67-A82C-4153-91CC-DB953EE1ADE8}" presName="linear" presStyleCnt="0">
        <dgm:presLayoutVars>
          <dgm:dir/>
          <dgm:animLvl val="lvl"/>
          <dgm:resizeHandles val="exact"/>
        </dgm:presLayoutVars>
      </dgm:prSet>
      <dgm:spPr/>
    </dgm:pt>
    <dgm:pt modelId="{5823427D-E167-430A-8F6F-D5EBD7E5C331}" type="pres">
      <dgm:prSet presAssocID="{FEADB499-157A-4B3D-B1A6-C79733BBBE86}" presName="parentLin" presStyleCnt="0"/>
      <dgm:spPr/>
    </dgm:pt>
    <dgm:pt modelId="{8EB1E653-0E25-41B0-B0A4-C2D7BC3106C5}" type="pres">
      <dgm:prSet presAssocID="{FEADB499-157A-4B3D-B1A6-C79733BBBE86}" presName="parentLeftMargin" presStyleLbl="node1" presStyleIdx="0" presStyleCnt="2"/>
      <dgm:spPr/>
    </dgm:pt>
    <dgm:pt modelId="{5B899DC4-6C6D-4F62-8361-C81B63696B9F}" type="pres">
      <dgm:prSet presAssocID="{FEADB499-157A-4B3D-B1A6-C79733BBBE86}" presName="parentText" presStyleLbl="node1" presStyleIdx="0" presStyleCnt="2">
        <dgm:presLayoutVars>
          <dgm:chMax val="0"/>
          <dgm:bulletEnabled val="1"/>
        </dgm:presLayoutVars>
      </dgm:prSet>
      <dgm:spPr/>
    </dgm:pt>
    <dgm:pt modelId="{37B7F4E2-25C0-4F54-80BA-F9E9A4589F10}" type="pres">
      <dgm:prSet presAssocID="{FEADB499-157A-4B3D-B1A6-C79733BBBE86}" presName="negativeSpace" presStyleCnt="0"/>
      <dgm:spPr/>
    </dgm:pt>
    <dgm:pt modelId="{766A867A-7466-4AB6-8519-972390FF5887}" type="pres">
      <dgm:prSet presAssocID="{FEADB499-157A-4B3D-B1A6-C79733BBBE86}" presName="childText" presStyleLbl="conFgAcc1" presStyleIdx="0" presStyleCnt="2">
        <dgm:presLayoutVars>
          <dgm:bulletEnabled val="1"/>
        </dgm:presLayoutVars>
      </dgm:prSet>
      <dgm:spPr/>
    </dgm:pt>
    <dgm:pt modelId="{BAA40D73-0C01-4C7D-B1A9-601D8C322EEE}" type="pres">
      <dgm:prSet presAssocID="{D81E9281-EB35-4C82-BEDD-9305793CE6D2}" presName="spaceBetweenRectangles" presStyleCnt="0"/>
      <dgm:spPr/>
    </dgm:pt>
    <dgm:pt modelId="{A7924D6B-A4C0-4079-8B4D-CCE4C254E35A}" type="pres">
      <dgm:prSet presAssocID="{C5843BB7-3AB6-4DCA-BA2B-D55383DCC535}" presName="parentLin" presStyleCnt="0"/>
      <dgm:spPr/>
    </dgm:pt>
    <dgm:pt modelId="{2D16D6C1-34D7-4182-A15F-27E35188CE88}" type="pres">
      <dgm:prSet presAssocID="{C5843BB7-3AB6-4DCA-BA2B-D55383DCC535}" presName="parentLeftMargin" presStyleLbl="node1" presStyleIdx="0" presStyleCnt="2"/>
      <dgm:spPr/>
    </dgm:pt>
    <dgm:pt modelId="{88770953-0D09-4C4C-A4C8-FE540DCAC999}" type="pres">
      <dgm:prSet presAssocID="{C5843BB7-3AB6-4DCA-BA2B-D55383DCC535}" presName="parentText" presStyleLbl="node1" presStyleIdx="1" presStyleCnt="2">
        <dgm:presLayoutVars>
          <dgm:chMax val="0"/>
          <dgm:bulletEnabled val="1"/>
        </dgm:presLayoutVars>
      </dgm:prSet>
      <dgm:spPr/>
    </dgm:pt>
    <dgm:pt modelId="{38C3AFA2-9F2C-493F-8740-348921192395}" type="pres">
      <dgm:prSet presAssocID="{C5843BB7-3AB6-4DCA-BA2B-D55383DCC535}" presName="negativeSpace" presStyleCnt="0"/>
      <dgm:spPr/>
    </dgm:pt>
    <dgm:pt modelId="{11B6E6A6-6A89-411E-A453-83E718BCC102}" type="pres">
      <dgm:prSet presAssocID="{C5843BB7-3AB6-4DCA-BA2B-D55383DCC535}" presName="childText" presStyleLbl="conFgAcc1" presStyleIdx="1" presStyleCnt="2">
        <dgm:presLayoutVars>
          <dgm:bulletEnabled val="1"/>
        </dgm:presLayoutVars>
      </dgm:prSet>
      <dgm:spPr/>
    </dgm:pt>
  </dgm:ptLst>
  <dgm:cxnLst>
    <dgm:cxn modelId="{D130D100-763B-48BC-945D-02DC66C4A709}" srcId="{FEADB499-157A-4B3D-B1A6-C79733BBBE86}" destId="{06E6C838-4916-4897-B4F4-3A050969607B}" srcOrd="2" destOrd="0" parTransId="{2009D350-9E46-4700-8348-93B7F78841A3}" sibTransId="{5FF8F3A2-CDA8-4AEF-9329-F489996778C7}"/>
    <dgm:cxn modelId="{EDA71711-1017-4537-BF36-4F8E8573829E}" type="presOf" srcId="{24144BED-4D3B-4A32-B6F0-D8386379EB10}" destId="{11B6E6A6-6A89-411E-A453-83E718BCC102}" srcOrd="0" destOrd="4" presId="urn:microsoft.com/office/officeart/2005/8/layout/list1"/>
    <dgm:cxn modelId="{D711ED25-4AAF-4F73-AC23-E9E134F3FBF0}" srcId="{C5843BB7-3AB6-4DCA-BA2B-D55383DCC535}" destId="{34560B41-308A-4046-A179-FA1BBF1F1416}" srcOrd="1" destOrd="0" parTransId="{494BE953-31FF-450A-B96A-0E3986738420}" sibTransId="{DFFC31EA-FD96-441E-BD5D-6B00175A563A}"/>
    <dgm:cxn modelId="{E3FF2B30-9F67-425F-AB02-688D093A615A}" srcId="{FEADB499-157A-4B3D-B1A6-C79733BBBE86}" destId="{6C8D1F77-6D40-4EB2-991B-C8066A635BA1}" srcOrd="0" destOrd="0" parTransId="{BE0604BA-4023-43E1-BF51-05481DC14F5C}" sibTransId="{90BCC00A-1DC8-447F-9694-5D08221C7C59}"/>
    <dgm:cxn modelId="{B94EFF3C-7C0B-4BE9-A258-54020F3C755D}" srcId="{C5843BB7-3AB6-4DCA-BA2B-D55383DCC535}" destId="{24144BED-4D3B-4A32-B6F0-D8386379EB10}" srcOrd="4" destOrd="0" parTransId="{D82EFAB2-DED1-44BC-B058-D5B572BAD609}" sibTransId="{4AFAB89B-B125-4AF4-AA15-CEF2C5C93BF2}"/>
    <dgm:cxn modelId="{3C501C3D-E038-4375-8794-AB08D3C4DF42}" srcId="{FEADB499-157A-4B3D-B1A6-C79733BBBE86}" destId="{7B158F4D-B3AF-4875-B366-0C720CAD9090}" srcOrd="3" destOrd="0" parTransId="{3C0797E6-CD05-4988-BA2C-03F5B595066A}" sibTransId="{66BF8474-D78D-4E6F-8331-D845EC2547EB}"/>
    <dgm:cxn modelId="{B43AB565-1E17-44E0-9342-EFF7ED6938F0}" type="presOf" srcId="{E486232A-7DE1-4F97-8A58-5328AC1A5FCA}" destId="{11B6E6A6-6A89-411E-A453-83E718BCC102}" srcOrd="0" destOrd="3" presId="urn:microsoft.com/office/officeart/2005/8/layout/list1"/>
    <dgm:cxn modelId="{43061048-0C0D-424D-8CD6-FA196E9903BD}" srcId="{C5843BB7-3AB6-4DCA-BA2B-D55383DCC535}" destId="{0B040374-12D9-4479-96E0-95E364A8E98E}" srcOrd="2" destOrd="0" parTransId="{E003C036-C647-4F7F-A52B-45C17BEDBEAC}" sibTransId="{7AAF0715-BC59-4795-830A-485510E6AEB1}"/>
    <dgm:cxn modelId="{AE5C7F49-C750-4132-A98A-5CDCA5726F46}" type="presOf" srcId="{C5843BB7-3AB6-4DCA-BA2B-D55383DCC535}" destId="{2D16D6C1-34D7-4182-A15F-27E35188CE88}" srcOrd="0" destOrd="0" presId="urn:microsoft.com/office/officeart/2005/8/layout/list1"/>
    <dgm:cxn modelId="{45891A6A-83B9-491B-A6AF-BBDAB3C1390A}" type="presOf" srcId="{7B158F4D-B3AF-4875-B366-0C720CAD9090}" destId="{766A867A-7466-4AB6-8519-972390FF5887}" srcOrd="0" destOrd="3" presId="urn:microsoft.com/office/officeart/2005/8/layout/list1"/>
    <dgm:cxn modelId="{8ADB9452-417F-494D-9F56-B035F31773F9}" type="presOf" srcId="{FEADB499-157A-4B3D-B1A6-C79733BBBE86}" destId="{5B899DC4-6C6D-4F62-8361-C81B63696B9F}" srcOrd="1" destOrd="0" presId="urn:microsoft.com/office/officeart/2005/8/layout/list1"/>
    <dgm:cxn modelId="{8B34E457-89B8-4973-8650-34AB9B2A51B0}" srcId="{C5843BB7-3AB6-4DCA-BA2B-D55383DCC535}" destId="{11C0A9C6-CE73-40BB-A1CC-5E2D92753FD5}" srcOrd="5" destOrd="0" parTransId="{159D8417-F6D5-4F73-81E0-9D52A888C781}" sibTransId="{C43C52E4-5582-408A-854C-935C2E758224}"/>
    <dgm:cxn modelId="{E48B9680-945C-4596-B26E-F75F86DBC3C0}" type="presOf" srcId="{C5843BB7-3AB6-4DCA-BA2B-D55383DCC535}" destId="{88770953-0D09-4C4C-A4C8-FE540DCAC999}" srcOrd="1" destOrd="0" presId="urn:microsoft.com/office/officeart/2005/8/layout/list1"/>
    <dgm:cxn modelId="{1576CA91-4F31-468F-8722-1E7AD43B10C4}" type="presOf" srcId="{349EE816-E3D0-499A-A308-20504632AB9D}" destId="{11B6E6A6-6A89-411E-A453-83E718BCC102}" srcOrd="0" destOrd="0" presId="urn:microsoft.com/office/officeart/2005/8/layout/list1"/>
    <dgm:cxn modelId="{D72FAF94-A28F-4435-B9D4-1FC921BB0BB8}" type="presOf" srcId="{0B040374-12D9-4479-96E0-95E364A8E98E}" destId="{11B6E6A6-6A89-411E-A453-83E718BCC102}" srcOrd="0" destOrd="2" presId="urn:microsoft.com/office/officeart/2005/8/layout/list1"/>
    <dgm:cxn modelId="{01467C98-4750-426E-BE5E-3CEF94EAE477}" type="presOf" srcId="{FEADB499-157A-4B3D-B1A6-C79733BBBE86}" destId="{8EB1E653-0E25-41B0-B0A4-C2D7BC3106C5}" srcOrd="0" destOrd="0" presId="urn:microsoft.com/office/officeart/2005/8/layout/list1"/>
    <dgm:cxn modelId="{F25852A3-3431-4386-9069-0DBA7502D754}" srcId="{C5843BB7-3AB6-4DCA-BA2B-D55383DCC535}" destId="{E486232A-7DE1-4F97-8A58-5328AC1A5FCA}" srcOrd="3" destOrd="0" parTransId="{3DA58308-3482-48F6-B1D7-C76D2D40367E}" sibTransId="{08AF54CE-E8CB-428E-A4A1-4A9EDFE7EBDE}"/>
    <dgm:cxn modelId="{163478A3-2DD5-4F32-887B-3BECAD5986A8}" type="presOf" srcId="{34560B41-308A-4046-A179-FA1BBF1F1416}" destId="{11B6E6A6-6A89-411E-A453-83E718BCC102}" srcOrd="0" destOrd="1" presId="urn:microsoft.com/office/officeart/2005/8/layout/list1"/>
    <dgm:cxn modelId="{872CD8A9-CD26-40AB-8B0F-0364C1780419}" type="presOf" srcId="{11C0A9C6-CE73-40BB-A1CC-5E2D92753FD5}" destId="{11B6E6A6-6A89-411E-A453-83E718BCC102}" srcOrd="0" destOrd="5" presId="urn:microsoft.com/office/officeart/2005/8/layout/list1"/>
    <dgm:cxn modelId="{3548D8B1-83D5-4AA6-9E93-777E903700B3}" type="presOf" srcId="{05469790-350B-4400-8395-E7313FD5D2DD}" destId="{11B6E6A6-6A89-411E-A453-83E718BCC102}" srcOrd="0" destOrd="6" presId="urn:microsoft.com/office/officeart/2005/8/layout/list1"/>
    <dgm:cxn modelId="{8E3BABB3-AA64-43B9-B2DC-6A099B44DF0E}" srcId="{C5843BB7-3AB6-4DCA-BA2B-D55383DCC535}" destId="{05469790-350B-4400-8395-E7313FD5D2DD}" srcOrd="6" destOrd="0" parTransId="{24456BDD-A313-4ADD-ADFE-D69532516368}" sibTransId="{4AA06FCE-626E-463E-89D9-15849CFC8255}"/>
    <dgm:cxn modelId="{342A27BA-B269-4263-B66C-ECD3CE0F9F91}" type="presOf" srcId="{81E53F67-A82C-4153-91CC-DB953EE1ADE8}" destId="{B630877E-A026-4B0A-B504-7DD287922F8F}" srcOrd="0" destOrd="0" presId="urn:microsoft.com/office/officeart/2005/8/layout/list1"/>
    <dgm:cxn modelId="{8885F0BB-6793-4FA2-ADBD-86147461A6A0}" srcId="{C5843BB7-3AB6-4DCA-BA2B-D55383DCC535}" destId="{349EE816-E3D0-499A-A308-20504632AB9D}" srcOrd="0" destOrd="0" parTransId="{7954932E-465F-4558-A094-1564EF5ACFBD}" sibTransId="{A21791BD-AD16-4152-9120-BB00CB70E061}"/>
    <dgm:cxn modelId="{92CB7DC4-B3AD-4777-BB75-978C3D2CC52D}" type="presOf" srcId="{06E6C838-4916-4897-B4F4-3A050969607B}" destId="{766A867A-7466-4AB6-8519-972390FF5887}" srcOrd="0" destOrd="2" presId="urn:microsoft.com/office/officeart/2005/8/layout/list1"/>
    <dgm:cxn modelId="{925EB1CC-4A0C-4F33-A460-73AF0A16C0D8}" type="presOf" srcId="{6C8D1F77-6D40-4EB2-991B-C8066A635BA1}" destId="{766A867A-7466-4AB6-8519-972390FF5887}" srcOrd="0" destOrd="0" presId="urn:microsoft.com/office/officeart/2005/8/layout/list1"/>
    <dgm:cxn modelId="{E374C6D5-8FCC-4491-BA5D-687F2D944278}" srcId="{81E53F67-A82C-4153-91CC-DB953EE1ADE8}" destId="{FEADB499-157A-4B3D-B1A6-C79733BBBE86}" srcOrd="0" destOrd="0" parTransId="{D7861241-D773-4AD8-BBE8-595EB6E6B1F8}" sibTransId="{D81E9281-EB35-4C82-BEDD-9305793CE6D2}"/>
    <dgm:cxn modelId="{A2303FE5-2929-44FE-AB12-96F2B47817A6}" srcId="{81E53F67-A82C-4153-91CC-DB953EE1ADE8}" destId="{C5843BB7-3AB6-4DCA-BA2B-D55383DCC535}" srcOrd="1" destOrd="0" parTransId="{CE594B8D-6981-4712-84DE-1D52E9502067}" sibTransId="{825F5A33-0EB9-4B31-B623-0A0A49A6CD48}"/>
    <dgm:cxn modelId="{E6E059F3-BE43-4670-867A-D5E9FA9DE72D}" srcId="{FEADB499-157A-4B3D-B1A6-C79733BBBE86}" destId="{99D31259-5B92-4C85-9A8D-ADE49608E1D7}" srcOrd="1" destOrd="0" parTransId="{44F23E33-8347-4E3B-8849-BCD25D41C67D}" sibTransId="{F3FDEA32-86D3-4918-8683-8178FF1AA7BF}"/>
    <dgm:cxn modelId="{E731A8FB-9860-453B-8DDA-1F9B6484023A}" type="presOf" srcId="{99D31259-5B92-4C85-9A8D-ADE49608E1D7}" destId="{766A867A-7466-4AB6-8519-972390FF5887}" srcOrd="0" destOrd="1" presId="urn:microsoft.com/office/officeart/2005/8/layout/list1"/>
    <dgm:cxn modelId="{C53B1D3B-B3EE-437E-9930-0484B463ABB5}" type="presParOf" srcId="{B630877E-A026-4B0A-B504-7DD287922F8F}" destId="{5823427D-E167-430A-8F6F-D5EBD7E5C331}" srcOrd="0" destOrd="0" presId="urn:microsoft.com/office/officeart/2005/8/layout/list1"/>
    <dgm:cxn modelId="{6684FD6E-A4C4-4AF5-87C8-F076366154A7}" type="presParOf" srcId="{5823427D-E167-430A-8F6F-D5EBD7E5C331}" destId="{8EB1E653-0E25-41B0-B0A4-C2D7BC3106C5}" srcOrd="0" destOrd="0" presId="urn:microsoft.com/office/officeart/2005/8/layout/list1"/>
    <dgm:cxn modelId="{85DF8A0B-99BB-480C-A131-B9B787C0E88A}" type="presParOf" srcId="{5823427D-E167-430A-8F6F-D5EBD7E5C331}" destId="{5B899DC4-6C6D-4F62-8361-C81B63696B9F}" srcOrd="1" destOrd="0" presId="urn:microsoft.com/office/officeart/2005/8/layout/list1"/>
    <dgm:cxn modelId="{4B0FB377-C352-44DA-83E8-75D351A63C8B}" type="presParOf" srcId="{B630877E-A026-4B0A-B504-7DD287922F8F}" destId="{37B7F4E2-25C0-4F54-80BA-F9E9A4589F10}" srcOrd="1" destOrd="0" presId="urn:microsoft.com/office/officeart/2005/8/layout/list1"/>
    <dgm:cxn modelId="{AEFEC8F6-4422-4D2B-97F2-CBD68D5D9046}" type="presParOf" srcId="{B630877E-A026-4B0A-B504-7DD287922F8F}" destId="{766A867A-7466-4AB6-8519-972390FF5887}" srcOrd="2" destOrd="0" presId="urn:microsoft.com/office/officeart/2005/8/layout/list1"/>
    <dgm:cxn modelId="{253889E0-AFA6-4E9C-A767-49EF08FD57F1}" type="presParOf" srcId="{B630877E-A026-4B0A-B504-7DD287922F8F}" destId="{BAA40D73-0C01-4C7D-B1A9-601D8C322EEE}" srcOrd="3" destOrd="0" presId="urn:microsoft.com/office/officeart/2005/8/layout/list1"/>
    <dgm:cxn modelId="{86D4E9FB-9B5E-46A5-9BCB-125ADB992FF9}" type="presParOf" srcId="{B630877E-A026-4B0A-B504-7DD287922F8F}" destId="{A7924D6B-A4C0-4079-8B4D-CCE4C254E35A}" srcOrd="4" destOrd="0" presId="urn:microsoft.com/office/officeart/2005/8/layout/list1"/>
    <dgm:cxn modelId="{78D4A807-13F0-4258-A1B3-074603A1402F}" type="presParOf" srcId="{A7924D6B-A4C0-4079-8B4D-CCE4C254E35A}" destId="{2D16D6C1-34D7-4182-A15F-27E35188CE88}" srcOrd="0" destOrd="0" presId="urn:microsoft.com/office/officeart/2005/8/layout/list1"/>
    <dgm:cxn modelId="{E87AC154-96BE-48C3-8A32-C4AC5D073E26}" type="presParOf" srcId="{A7924D6B-A4C0-4079-8B4D-CCE4C254E35A}" destId="{88770953-0D09-4C4C-A4C8-FE540DCAC999}" srcOrd="1" destOrd="0" presId="urn:microsoft.com/office/officeart/2005/8/layout/list1"/>
    <dgm:cxn modelId="{6DBE6633-EC02-4240-B548-819B56D564D7}" type="presParOf" srcId="{B630877E-A026-4B0A-B504-7DD287922F8F}" destId="{38C3AFA2-9F2C-493F-8740-348921192395}" srcOrd="5" destOrd="0" presId="urn:microsoft.com/office/officeart/2005/8/layout/list1"/>
    <dgm:cxn modelId="{9AB3F520-277B-4752-8A3A-66630D053ECF}" type="presParOf" srcId="{B630877E-A026-4B0A-B504-7DD287922F8F}" destId="{11B6E6A6-6A89-411E-A453-83E718BCC10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51970C-5996-4B6D-9A6A-6ECE1F05B8C1}" type="doc">
      <dgm:prSet loTypeId="urn:microsoft.com/office/officeart/2008/layout/BendingPictureCaptionList" loCatId="picture" qsTypeId="urn:microsoft.com/office/officeart/2005/8/quickstyle/simple2" qsCatId="simple" csTypeId="urn:microsoft.com/office/officeart/2005/8/colors/colorful1#5" csCatId="colorful" phldr="1"/>
      <dgm:spPr/>
      <dgm:t>
        <a:bodyPr/>
        <a:lstStyle/>
        <a:p>
          <a:endParaRPr lang="tr-TR"/>
        </a:p>
      </dgm:t>
    </dgm:pt>
    <dgm:pt modelId="{75B4E295-9D45-4DEB-9715-F36F2D0F2ADA}">
      <dgm:prSet phldrT="[Text]"/>
      <dgm:spPr/>
      <dgm:t>
        <a:bodyPr/>
        <a:lstStyle/>
        <a:p>
          <a:r>
            <a:rPr lang="tr-TR" b="1" dirty="0">
              <a:solidFill>
                <a:schemeClr val="tx1"/>
              </a:solidFill>
            </a:rPr>
            <a:t>Süleyman ÇELİK</a:t>
          </a:r>
        </a:p>
        <a:p>
          <a:r>
            <a:rPr lang="tr-TR" b="1" dirty="0">
              <a:solidFill>
                <a:schemeClr val="tx1"/>
              </a:solidFill>
            </a:rPr>
            <a:t>Doç. Dr.</a:t>
          </a:r>
          <a:br>
            <a:rPr lang="tr-TR" b="1" dirty="0">
              <a:solidFill>
                <a:schemeClr val="tx1"/>
              </a:solidFill>
            </a:rPr>
          </a:br>
          <a:r>
            <a:rPr lang="tr-TR" b="1" dirty="0">
              <a:solidFill>
                <a:schemeClr val="tx1"/>
              </a:solidFill>
            </a:rPr>
            <a:t>Finans-Bankacılık ve Sigortacılık Bölümü</a:t>
          </a:r>
        </a:p>
      </dgm:t>
    </dgm:pt>
    <dgm:pt modelId="{9FAB7F3C-89A4-4A86-A6E8-7FB6CAD19881}" type="parTrans" cxnId="{B0EFE314-ACE1-4895-AADC-9DD361722B66}">
      <dgm:prSet/>
      <dgm:spPr/>
      <dgm:t>
        <a:bodyPr/>
        <a:lstStyle/>
        <a:p>
          <a:endParaRPr lang="tr-TR"/>
        </a:p>
      </dgm:t>
    </dgm:pt>
    <dgm:pt modelId="{3B674590-5F9F-4232-B03E-BC4F078C58CA}" type="sibTrans" cxnId="{B0EFE314-ACE1-4895-AADC-9DD361722B66}">
      <dgm:prSet/>
      <dgm:spPr/>
      <dgm:t>
        <a:bodyPr/>
        <a:lstStyle/>
        <a:p>
          <a:endParaRPr lang="tr-TR"/>
        </a:p>
      </dgm:t>
    </dgm:pt>
    <dgm:pt modelId="{597BC53E-B62C-48D8-9926-3DA5C1B2E21F}">
      <dgm:prSet phldrT="[Text]"/>
      <dgm:spPr/>
      <dgm:t>
        <a:bodyPr/>
        <a:lstStyle/>
        <a:p>
          <a:r>
            <a:rPr lang="tr-TR" b="1" dirty="0">
              <a:solidFill>
                <a:schemeClr val="tx1"/>
              </a:solidFill>
            </a:rPr>
            <a:t>Şahin AY</a:t>
          </a:r>
        </a:p>
        <a:p>
          <a:r>
            <a:rPr lang="tr-TR" b="1" dirty="0">
              <a:solidFill>
                <a:schemeClr val="tx1"/>
              </a:solidFill>
            </a:rPr>
            <a:t>Dr. Öğr. Üyesi</a:t>
          </a:r>
          <a:br>
            <a:rPr lang="tr-TR" b="1" dirty="0">
              <a:solidFill>
                <a:schemeClr val="tx1"/>
              </a:solidFill>
            </a:rPr>
          </a:br>
          <a:r>
            <a:rPr lang="tr-TR" b="1" dirty="0">
              <a:solidFill>
                <a:schemeClr val="tx1"/>
              </a:solidFill>
            </a:rPr>
            <a:t>Finans-Bankacılık ve Sigortacılık Bölümü</a:t>
          </a:r>
        </a:p>
      </dgm:t>
    </dgm:pt>
    <dgm:pt modelId="{95978A7C-117C-4C45-A6BC-DB0BD3D8784D}" type="parTrans" cxnId="{E528A874-2F97-491F-9227-AB0168154ECD}">
      <dgm:prSet/>
      <dgm:spPr/>
      <dgm:t>
        <a:bodyPr/>
        <a:lstStyle/>
        <a:p>
          <a:endParaRPr lang="tr-TR"/>
        </a:p>
      </dgm:t>
    </dgm:pt>
    <dgm:pt modelId="{5DFE2AC5-B7A1-4F48-AD9F-73EC2ED42CB8}" type="sibTrans" cxnId="{E528A874-2F97-491F-9227-AB0168154ECD}">
      <dgm:prSet/>
      <dgm:spPr/>
      <dgm:t>
        <a:bodyPr/>
        <a:lstStyle/>
        <a:p>
          <a:endParaRPr lang="tr-TR"/>
        </a:p>
      </dgm:t>
    </dgm:pt>
    <dgm:pt modelId="{C04E5FF0-B3F1-4E1D-A48F-E01874C99810}">
      <dgm:prSet phldrT="[Text]"/>
      <dgm:spPr/>
      <dgm:t>
        <a:bodyPr/>
        <a:lstStyle/>
        <a:p>
          <a:r>
            <a:rPr lang="tr-TR" b="1" dirty="0">
              <a:solidFill>
                <a:schemeClr val="tx1"/>
              </a:solidFill>
            </a:rPr>
            <a:t>Safa ACAR</a:t>
          </a:r>
        </a:p>
        <a:p>
          <a:r>
            <a:rPr lang="tr-TR" b="1" dirty="0">
              <a:solidFill>
                <a:schemeClr val="tx1"/>
              </a:solidFill>
            </a:rPr>
            <a:t>Dr. Öğr. Üyesi</a:t>
          </a:r>
          <a:br>
            <a:rPr lang="tr-TR" b="1" dirty="0">
              <a:solidFill>
                <a:schemeClr val="tx1"/>
              </a:solidFill>
            </a:rPr>
          </a:br>
          <a:r>
            <a:rPr lang="tr-TR" b="1" dirty="0">
              <a:solidFill>
                <a:schemeClr val="tx1"/>
              </a:solidFill>
            </a:rPr>
            <a:t>Finans-Bankacılık ve Sigortacılık Bölümü</a:t>
          </a:r>
        </a:p>
      </dgm:t>
    </dgm:pt>
    <dgm:pt modelId="{03BCEC6A-74E9-4E66-AF95-F23676CC0DD3}" type="parTrans" cxnId="{AA9361E1-1774-4EF2-8392-A2DBF4C33C75}">
      <dgm:prSet/>
      <dgm:spPr/>
      <dgm:t>
        <a:bodyPr/>
        <a:lstStyle/>
        <a:p>
          <a:endParaRPr lang="tr-TR"/>
        </a:p>
      </dgm:t>
    </dgm:pt>
    <dgm:pt modelId="{3D552F36-FE68-492E-9599-612ABDDB7FE8}" type="sibTrans" cxnId="{AA9361E1-1774-4EF2-8392-A2DBF4C33C75}">
      <dgm:prSet/>
      <dgm:spPr/>
      <dgm:t>
        <a:bodyPr/>
        <a:lstStyle/>
        <a:p>
          <a:endParaRPr lang="tr-TR"/>
        </a:p>
      </dgm:t>
    </dgm:pt>
    <dgm:pt modelId="{96C14D2D-F11F-45D7-98EB-1D4CB6D0F5A5}" type="pres">
      <dgm:prSet presAssocID="{2151970C-5996-4B6D-9A6A-6ECE1F05B8C1}" presName="Name0" presStyleCnt="0">
        <dgm:presLayoutVars>
          <dgm:dir/>
          <dgm:resizeHandles val="exact"/>
        </dgm:presLayoutVars>
      </dgm:prSet>
      <dgm:spPr/>
    </dgm:pt>
    <dgm:pt modelId="{527A8137-3714-49B2-B74D-0C3E86AD56E5}" type="pres">
      <dgm:prSet presAssocID="{75B4E295-9D45-4DEB-9715-F36F2D0F2ADA}" presName="composite" presStyleCnt="0"/>
      <dgm:spPr/>
    </dgm:pt>
    <dgm:pt modelId="{D2CCF633-32A6-42EF-9984-30696FA37FA1}" type="pres">
      <dgm:prSet presAssocID="{75B4E295-9D45-4DEB-9715-F36F2D0F2ADA}" presName="rect1" presStyleLbl="bgImgPlace1" presStyleIdx="0" presStyleCnt="3" custScaleX="74034" custScaleY="48636" custLinFactNeighborX="5317" custLinFactNeighborY="-18038"/>
      <dgm:spPr>
        <a:blipFill rotWithShape="1">
          <a:blip xmlns:r="http://schemas.openxmlformats.org/officeDocument/2006/relationships" r:embed="rId1"/>
          <a:srcRect/>
          <a:stretch>
            <a:fillRect t="-12000" b="-12000"/>
          </a:stretch>
        </a:blipFill>
      </dgm:spPr>
    </dgm:pt>
    <dgm:pt modelId="{B7F1FD56-4778-421B-8151-7A6B68172AC3}" type="pres">
      <dgm:prSet presAssocID="{75B4E295-9D45-4DEB-9715-F36F2D0F2ADA}" presName="wedgeRectCallout1" presStyleLbl="node1" presStyleIdx="0" presStyleCnt="3" custScaleX="94029" custLinFactY="-14699" custLinFactNeighborX="4230" custLinFactNeighborY="-100000">
        <dgm:presLayoutVars>
          <dgm:bulletEnabled val="1"/>
        </dgm:presLayoutVars>
      </dgm:prSet>
      <dgm:spPr/>
    </dgm:pt>
    <dgm:pt modelId="{5150718F-EC75-4BC0-8877-A8EFB91264EF}" type="pres">
      <dgm:prSet presAssocID="{3B674590-5F9F-4232-B03E-BC4F078C58CA}" presName="sibTrans" presStyleCnt="0"/>
      <dgm:spPr/>
    </dgm:pt>
    <dgm:pt modelId="{9CA72BD5-435D-4C27-8D4A-5D7469C49FE2}" type="pres">
      <dgm:prSet presAssocID="{597BC53E-B62C-48D8-9926-3DA5C1B2E21F}" presName="composite" presStyleCnt="0"/>
      <dgm:spPr/>
    </dgm:pt>
    <dgm:pt modelId="{B1FB18D2-249D-47F6-9721-42A693E9B7A7}" type="pres">
      <dgm:prSet presAssocID="{597BC53E-B62C-48D8-9926-3DA5C1B2E21F}" presName="rect1" presStyleLbl="bgImgPlace1" presStyleIdx="1" presStyleCnt="3" custScaleX="83886" custScaleY="48176" custLinFactNeighborX="2279" custLinFactNeighborY="-19476"/>
      <dgm:spPr>
        <a:blipFill rotWithShape="1">
          <a:blip xmlns:r="http://schemas.openxmlformats.org/officeDocument/2006/relationships" r:embed="rId1"/>
          <a:srcRect/>
          <a:stretch>
            <a:fillRect t="-12000" b="-12000"/>
          </a:stretch>
        </a:blipFill>
      </dgm:spPr>
    </dgm:pt>
    <dgm:pt modelId="{8B30AB03-7B0A-4E1A-B87B-C621A6EF5C9A}" type="pres">
      <dgm:prSet presAssocID="{597BC53E-B62C-48D8-9926-3DA5C1B2E21F}" presName="wedgeRectCallout1" presStyleLbl="node1" presStyleIdx="1" presStyleCnt="3" custScaleY="76034" custLinFactY="-13808" custLinFactNeighborX="-1616" custLinFactNeighborY="-100000">
        <dgm:presLayoutVars>
          <dgm:bulletEnabled val="1"/>
        </dgm:presLayoutVars>
      </dgm:prSet>
      <dgm:spPr/>
    </dgm:pt>
    <dgm:pt modelId="{BF2807E4-B9F0-4B2B-BB71-2F4B0A9F139B}" type="pres">
      <dgm:prSet presAssocID="{5DFE2AC5-B7A1-4F48-AD9F-73EC2ED42CB8}" presName="sibTrans" presStyleCnt="0"/>
      <dgm:spPr/>
    </dgm:pt>
    <dgm:pt modelId="{4FF7157D-15CE-4311-9F62-27B951ABC1E1}" type="pres">
      <dgm:prSet presAssocID="{C04E5FF0-B3F1-4E1D-A48F-E01874C99810}" presName="composite" presStyleCnt="0"/>
      <dgm:spPr/>
    </dgm:pt>
    <dgm:pt modelId="{35D30CA4-8585-4B5F-A3EF-53915DA1AB3F}" type="pres">
      <dgm:prSet presAssocID="{C04E5FF0-B3F1-4E1D-A48F-E01874C99810}" presName="rect1" presStyleLbl="bgImgPlace1" presStyleIdx="2" presStyleCnt="3" custScaleX="81581" custScaleY="39624" custLinFactNeighborX="-837" custLinFactNeighborY="-18434"/>
      <dgm:spPr>
        <a:blipFill rotWithShape="1">
          <a:blip xmlns:r="http://schemas.openxmlformats.org/officeDocument/2006/relationships" r:embed="rId1"/>
          <a:srcRect/>
          <a:stretch>
            <a:fillRect t="-12000" b="-12000"/>
          </a:stretch>
        </a:blipFill>
      </dgm:spPr>
    </dgm:pt>
    <dgm:pt modelId="{5C329994-F5A2-4C6C-8AE3-1011DA030050}" type="pres">
      <dgm:prSet presAssocID="{C04E5FF0-B3F1-4E1D-A48F-E01874C99810}" presName="wedgeRectCallout1" presStyleLbl="node1" presStyleIdx="2" presStyleCnt="3" custLinFactY="-12169" custLinFactNeighborX="-2884" custLinFactNeighborY="-100000">
        <dgm:presLayoutVars>
          <dgm:bulletEnabled val="1"/>
        </dgm:presLayoutVars>
      </dgm:prSet>
      <dgm:spPr/>
    </dgm:pt>
  </dgm:ptLst>
  <dgm:cxnLst>
    <dgm:cxn modelId="{9A99B901-3FD4-449E-869F-45A0ECDAB55E}" type="presOf" srcId="{597BC53E-B62C-48D8-9926-3DA5C1B2E21F}" destId="{8B30AB03-7B0A-4E1A-B87B-C621A6EF5C9A}" srcOrd="0" destOrd="0" presId="urn:microsoft.com/office/officeart/2008/layout/BendingPictureCaptionList"/>
    <dgm:cxn modelId="{B0EFE314-ACE1-4895-AADC-9DD361722B66}" srcId="{2151970C-5996-4B6D-9A6A-6ECE1F05B8C1}" destId="{75B4E295-9D45-4DEB-9715-F36F2D0F2ADA}" srcOrd="0" destOrd="0" parTransId="{9FAB7F3C-89A4-4A86-A6E8-7FB6CAD19881}" sibTransId="{3B674590-5F9F-4232-B03E-BC4F078C58CA}"/>
    <dgm:cxn modelId="{82363E3F-B545-4081-BDDA-A31E8A284FCF}" type="presOf" srcId="{C04E5FF0-B3F1-4E1D-A48F-E01874C99810}" destId="{5C329994-F5A2-4C6C-8AE3-1011DA030050}" srcOrd="0" destOrd="0" presId="urn:microsoft.com/office/officeart/2008/layout/BendingPictureCaptionList"/>
    <dgm:cxn modelId="{E528A874-2F97-491F-9227-AB0168154ECD}" srcId="{2151970C-5996-4B6D-9A6A-6ECE1F05B8C1}" destId="{597BC53E-B62C-48D8-9926-3DA5C1B2E21F}" srcOrd="1" destOrd="0" parTransId="{95978A7C-117C-4C45-A6BC-DB0BD3D8784D}" sibTransId="{5DFE2AC5-B7A1-4F48-AD9F-73EC2ED42CB8}"/>
    <dgm:cxn modelId="{D34725DC-054E-45B7-A09D-C93F559AB491}" type="presOf" srcId="{2151970C-5996-4B6D-9A6A-6ECE1F05B8C1}" destId="{96C14D2D-F11F-45D7-98EB-1D4CB6D0F5A5}" srcOrd="0" destOrd="0" presId="urn:microsoft.com/office/officeart/2008/layout/BendingPictureCaptionList"/>
    <dgm:cxn modelId="{AA9361E1-1774-4EF2-8392-A2DBF4C33C75}" srcId="{2151970C-5996-4B6D-9A6A-6ECE1F05B8C1}" destId="{C04E5FF0-B3F1-4E1D-A48F-E01874C99810}" srcOrd="2" destOrd="0" parTransId="{03BCEC6A-74E9-4E66-AF95-F23676CC0DD3}" sibTransId="{3D552F36-FE68-492E-9599-612ABDDB7FE8}"/>
    <dgm:cxn modelId="{B307D7F0-12A4-4FB0-ABE7-84B6E947C56B}" type="presOf" srcId="{75B4E295-9D45-4DEB-9715-F36F2D0F2ADA}" destId="{B7F1FD56-4778-421B-8151-7A6B68172AC3}" srcOrd="0" destOrd="0" presId="urn:microsoft.com/office/officeart/2008/layout/BendingPictureCaptionList"/>
    <dgm:cxn modelId="{8A82F901-336A-4FFE-B424-495FC9A348BF}" type="presParOf" srcId="{96C14D2D-F11F-45D7-98EB-1D4CB6D0F5A5}" destId="{527A8137-3714-49B2-B74D-0C3E86AD56E5}" srcOrd="0" destOrd="0" presId="urn:microsoft.com/office/officeart/2008/layout/BendingPictureCaptionList"/>
    <dgm:cxn modelId="{D9C74780-E785-40CD-85DF-8F6BC1E99D0B}" type="presParOf" srcId="{527A8137-3714-49B2-B74D-0C3E86AD56E5}" destId="{D2CCF633-32A6-42EF-9984-30696FA37FA1}" srcOrd="0" destOrd="0" presId="urn:microsoft.com/office/officeart/2008/layout/BendingPictureCaptionList"/>
    <dgm:cxn modelId="{4C93C655-2EDD-46E5-8632-CC8CEB67B51F}" type="presParOf" srcId="{527A8137-3714-49B2-B74D-0C3E86AD56E5}" destId="{B7F1FD56-4778-421B-8151-7A6B68172AC3}" srcOrd="1" destOrd="0" presId="urn:microsoft.com/office/officeart/2008/layout/BendingPictureCaptionList"/>
    <dgm:cxn modelId="{570E1DF0-DEC5-4A3F-82FB-F37EAE739265}" type="presParOf" srcId="{96C14D2D-F11F-45D7-98EB-1D4CB6D0F5A5}" destId="{5150718F-EC75-4BC0-8877-A8EFB91264EF}" srcOrd="1" destOrd="0" presId="urn:microsoft.com/office/officeart/2008/layout/BendingPictureCaptionList"/>
    <dgm:cxn modelId="{07231FEA-BE47-4782-A13E-AAC9B7ABF346}" type="presParOf" srcId="{96C14D2D-F11F-45D7-98EB-1D4CB6D0F5A5}" destId="{9CA72BD5-435D-4C27-8D4A-5D7469C49FE2}" srcOrd="2" destOrd="0" presId="urn:microsoft.com/office/officeart/2008/layout/BendingPictureCaptionList"/>
    <dgm:cxn modelId="{3A6FAD04-4C80-4121-B2CA-D3D519B90927}" type="presParOf" srcId="{9CA72BD5-435D-4C27-8D4A-5D7469C49FE2}" destId="{B1FB18D2-249D-47F6-9721-42A693E9B7A7}" srcOrd="0" destOrd="0" presId="urn:microsoft.com/office/officeart/2008/layout/BendingPictureCaptionList"/>
    <dgm:cxn modelId="{ACF74346-002E-49BC-AA70-3AD99E67BAE7}" type="presParOf" srcId="{9CA72BD5-435D-4C27-8D4A-5D7469C49FE2}" destId="{8B30AB03-7B0A-4E1A-B87B-C621A6EF5C9A}" srcOrd="1" destOrd="0" presId="urn:microsoft.com/office/officeart/2008/layout/BendingPictureCaptionList"/>
    <dgm:cxn modelId="{1EDE701D-F90C-4A95-A7C9-3AA83F08093A}" type="presParOf" srcId="{96C14D2D-F11F-45D7-98EB-1D4CB6D0F5A5}" destId="{BF2807E4-B9F0-4B2B-BB71-2F4B0A9F139B}" srcOrd="3" destOrd="0" presId="urn:microsoft.com/office/officeart/2008/layout/BendingPictureCaptionList"/>
    <dgm:cxn modelId="{E73FFCB4-E9A7-4E69-9982-B0F72F42C777}" type="presParOf" srcId="{96C14D2D-F11F-45D7-98EB-1D4CB6D0F5A5}" destId="{4FF7157D-15CE-4311-9F62-27B951ABC1E1}" srcOrd="4" destOrd="0" presId="urn:microsoft.com/office/officeart/2008/layout/BendingPictureCaptionList"/>
    <dgm:cxn modelId="{DB1A4406-4F75-40CD-9308-D59B00B30BC0}" type="presParOf" srcId="{4FF7157D-15CE-4311-9F62-27B951ABC1E1}" destId="{35D30CA4-8585-4B5F-A3EF-53915DA1AB3F}" srcOrd="0" destOrd="0" presId="urn:microsoft.com/office/officeart/2008/layout/BendingPictureCaptionList"/>
    <dgm:cxn modelId="{D2047DC7-B30D-43EA-976B-C79FFE386D43}" type="presParOf" srcId="{4FF7157D-15CE-4311-9F62-27B951ABC1E1}" destId="{5C329994-F5A2-4C6C-8AE3-1011DA030050}" srcOrd="1" destOrd="0" presId="urn:microsoft.com/office/officeart/2008/layout/BendingPictureCa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51970C-5996-4B6D-9A6A-6ECE1F05B8C1}" type="doc">
      <dgm:prSet loTypeId="urn:microsoft.com/office/officeart/2008/layout/BendingPictureCaptionList" loCatId="picture" qsTypeId="urn:microsoft.com/office/officeart/2005/8/quickstyle/simple2" qsCatId="simple" csTypeId="urn:microsoft.com/office/officeart/2005/8/colors/colorful1#7" csCatId="colorful" phldr="1"/>
      <dgm:spPr/>
      <dgm:t>
        <a:bodyPr/>
        <a:lstStyle/>
        <a:p>
          <a:endParaRPr lang="tr-TR"/>
        </a:p>
      </dgm:t>
    </dgm:pt>
    <dgm:pt modelId="{75B4E295-9D45-4DEB-9715-F36F2D0F2ADA}">
      <dgm:prSet phldrT="[Text]"/>
      <dgm:spPr/>
      <dgm:t>
        <a:bodyPr/>
        <a:lstStyle/>
        <a:p>
          <a:r>
            <a:rPr lang="tr-TR" b="1" dirty="0">
              <a:solidFill>
                <a:schemeClr val="tx1"/>
              </a:solidFill>
            </a:rPr>
            <a:t>Kerim COŞKUN</a:t>
          </a:r>
        </a:p>
        <a:p>
          <a:r>
            <a:rPr lang="tr-TR" b="1" dirty="0">
              <a:solidFill>
                <a:schemeClr val="tx1"/>
              </a:solidFill>
            </a:rPr>
            <a:t>Dr. </a:t>
          </a:r>
          <a:r>
            <a:rPr lang="tr-TR" b="1" dirty="0" err="1">
              <a:solidFill>
                <a:schemeClr val="tx1"/>
              </a:solidFill>
            </a:rPr>
            <a:t>Öğr</a:t>
          </a:r>
          <a:r>
            <a:rPr lang="tr-TR" b="1" dirty="0">
              <a:solidFill>
                <a:schemeClr val="tx1"/>
              </a:solidFill>
            </a:rPr>
            <a:t>. Üyesi</a:t>
          </a:r>
          <a:br>
            <a:rPr lang="tr-TR" b="1" dirty="0">
              <a:solidFill>
                <a:schemeClr val="tx1"/>
              </a:solidFill>
            </a:rPr>
          </a:br>
          <a:r>
            <a:rPr lang="tr-TR" b="1" dirty="0">
              <a:solidFill>
                <a:schemeClr val="tx1"/>
              </a:solidFill>
            </a:rPr>
            <a:t>Seyahat Turizm ve Eğlence Hizmetleri Bölümü</a:t>
          </a:r>
        </a:p>
      </dgm:t>
    </dgm:pt>
    <dgm:pt modelId="{9FAB7F3C-89A4-4A86-A6E8-7FB6CAD19881}" type="parTrans" cxnId="{B0EFE314-ACE1-4895-AADC-9DD361722B66}">
      <dgm:prSet/>
      <dgm:spPr/>
      <dgm:t>
        <a:bodyPr/>
        <a:lstStyle/>
        <a:p>
          <a:endParaRPr lang="tr-TR"/>
        </a:p>
      </dgm:t>
    </dgm:pt>
    <dgm:pt modelId="{3B674590-5F9F-4232-B03E-BC4F078C58CA}" type="sibTrans" cxnId="{B0EFE314-ACE1-4895-AADC-9DD361722B66}">
      <dgm:prSet/>
      <dgm:spPr/>
      <dgm:t>
        <a:bodyPr/>
        <a:lstStyle/>
        <a:p>
          <a:endParaRPr lang="tr-TR"/>
        </a:p>
      </dgm:t>
    </dgm:pt>
    <dgm:pt modelId="{597BC53E-B62C-48D8-9926-3DA5C1B2E21F}">
      <dgm:prSet phldrT="[Text]"/>
      <dgm:spPr/>
      <dgm:t>
        <a:bodyPr/>
        <a:lstStyle/>
        <a:p>
          <a:r>
            <a:rPr lang="tr-TR" b="1" dirty="0">
              <a:solidFill>
                <a:schemeClr val="tx1"/>
              </a:solidFill>
            </a:rPr>
            <a:t>Abdulkadir UYRUN</a:t>
          </a:r>
        </a:p>
        <a:p>
          <a:r>
            <a:rPr lang="tr-TR" b="1" dirty="0">
              <a:solidFill>
                <a:schemeClr val="tx1"/>
              </a:solidFill>
            </a:rPr>
            <a:t>Dr. Öğr. Üyesi</a:t>
          </a:r>
          <a:br>
            <a:rPr lang="tr-TR" b="1" dirty="0">
              <a:solidFill>
                <a:schemeClr val="tx1"/>
              </a:solidFill>
            </a:rPr>
          </a:br>
          <a:r>
            <a:rPr lang="tr-TR" b="1" dirty="0">
              <a:solidFill>
                <a:schemeClr val="tx1"/>
              </a:solidFill>
            </a:rPr>
            <a:t>Seyahat Turizm ve Eğlence Hizmetleri Bölümü</a:t>
          </a:r>
        </a:p>
      </dgm:t>
    </dgm:pt>
    <dgm:pt modelId="{95978A7C-117C-4C45-A6BC-DB0BD3D8784D}" type="parTrans" cxnId="{E528A874-2F97-491F-9227-AB0168154ECD}">
      <dgm:prSet/>
      <dgm:spPr/>
      <dgm:t>
        <a:bodyPr/>
        <a:lstStyle/>
        <a:p>
          <a:endParaRPr lang="tr-TR"/>
        </a:p>
      </dgm:t>
    </dgm:pt>
    <dgm:pt modelId="{5DFE2AC5-B7A1-4F48-AD9F-73EC2ED42CB8}" type="sibTrans" cxnId="{E528A874-2F97-491F-9227-AB0168154ECD}">
      <dgm:prSet/>
      <dgm:spPr/>
      <dgm:t>
        <a:bodyPr/>
        <a:lstStyle/>
        <a:p>
          <a:endParaRPr lang="tr-TR"/>
        </a:p>
      </dgm:t>
    </dgm:pt>
    <dgm:pt modelId="{C04E5FF0-B3F1-4E1D-A48F-E01874C99810}">
      <dgm:prSet phldrT="[Text]"/>
      <dgm:spPr/>
      <dgm:t>
        <a:bodyPr/>
        <a:lstStyle/>
        <a:p>
          <a:r>
            <a:rPr lang="tr-TR" b="1" dirty="0">
              <a:solidFill>
                <a:schemeClr val="tx1"/>
              </a:solidFill>
            </a:rPr>
            <a:t>Yasemin CEYLAN</a:t>
          </a:r>
        </a:p>
        <a:p>
          <a:r>
            <a:rPr lang="tr-TR" b="1" dirty="0">
              <a:solidFill>
                <a:schemeClr val="tx1"/>
              </a:solidFill>
            </a:rPr>
            <a:t>Dr. Öğr. Üyesi</a:t>
          </a:r>
          <a:br>
            <a:rPr lang="tr-TR" b="1" dirty="0">
              <a:solidFill>
                <a:schemeClr val="tx1"/>
              </a:solidFill>
            </a:rPr>
          </a:br>
          <a:r>
            <a:rPr lang="tr-TR" b="1" dirty="0">
              <a:solidFill>
                <a:schemeClr val="tx1"/>
              </a:solidFill>
            </a:rPr>
            <a:t>Seyahat Turizm ve Eğlence Hizmetleri Bölümü</a:t>
          </a:r>
        </a:p>
      </dgm:t>
    </dgm:pt>
    <dgm:pt modelId="{03BCEC6A-74E9-4E66-AF95-F23676CC0DD3}" type="parTrans" cxnId="{AA9361E1-1774-4EF2-8392-A2DBF4C33C75}">
      <dgm:prSet/>
      <dgm:spPr/>
      <dgm:t>
        <a:bodyPr/>
        <a:lstStyle/>
        <a:p>
          <a:endParaRPr lang="tr-TR"/>
        </a:p>
      </dgm:t>
    </dgm:pt>
    <dgm:pt modelId="{3D552F36-FE68-492E-9599-612ABDDB7FE8}" type="sibTrans" cxnId="{AA9361E1-1774-4EF2-8392-A2DBF4C33C75}">
      <dgm:prSet/>
      <dgm:spPr/>
      <dgm:t>
        <a:bodyPr/>
        <a:lstStyle/>
        <a:p>
          <a:endParaRPr lang="tr-TR"/>
        </a:p>
      </dgm:t>
    </dgm:pt>
    <dgm:pt modelId="{96C14D2D-F11F-45D7-98EB-1D4CB6D0F5A5}" type="pres">
      <dgm:prSet presAssocID="{2151970C-5996-4B6D-9A6A-6ECE1F05B8C1}" presName="Name0" presStyleCnt="0">
        <dgm:presLayoutVars>
          <dgm:dir/>
          <dgm:resizeHandles val="exact"/>
        </dgm:presLayoutVars>
      </dgm:prSet>
      <dgm:spPr/>
    </dgm:pt>
    <dgm:pt modelId="{527A8137-3714-49B2-B74D-0C3E86AD56E5}" type="pres">
      <dgm:prSet presAssocID="{75B4E295-9D45-4DEB-9715-F36F2D0F2ADA}" presName="composite" presStyleCnt="0"/>
      <dgm:spPr/>
    </dgm:pt>
    <dgm:pt modelId="{D2CCF633-32A6-42EF-9984-30696FA37FA1}" type="pres">
      <dgm:prSet presAssocID="{75B4E295-9D45-4DEB-9715-F36F2D0F2ADA}" presName="rect1" presStyleLbl="bgImgPlace1" presStyleIdx="0" presStyleCnt="3" custScaleX="74034" custScaleY="48636" custLinFactNeighborX="5317" custLinFactNeighborY="-18038"/>
      <dgm:spPr>
        <a:blipFill rotWithShape="1">
          <a:blip xmlns:r="http://schemas.openxmlformats.org/officeDocument/2006/relationships" r:embed="rId1"/>
          <a:srcRect/>
          <a:stretch>
            <a:fillRect t="-12000" b="-12000"/>
          </a:stretch>
        </a:blipFill>
      </dgm:spPr>
    </dgm:pt>
    <dgm:pt modelId="{B7F1FD56-4778-421B-8151-7A6B68172AC3}" type="pres">
      <dgm:prSet presAssocID="{75B4E295-9D45-4DEB-9715-F36F2D0F2ADA}" presName="wedgeRectCallout1" presStyleLbl="node1" presStyleIdx="0" presStyleCnt="3" custScaleX="94029" custLinFactNeighborX="4054" custLinFactNeighborY="-85301">
        <dgm:presLayoutVars>
          <dgm:bulletEnabled val="1"/>
        </dgm:presLayoutVars>
      </dgm:prSet>
      <dgm:spPr/>
    </dgm:pt>
    <dgm:pt modelId="{5150718F-EC75-4BC0-8877-A8EFB91264EF}" type="pres">
      <dgm:prSet presAssocID="{3B674590-5F9F-4232-B03E-BC4F078C58CA}" presName="sibTrans" presStyleCnt="0"/>
      <dgm:spPr/>
    </dgm:pt>
    <dgm:pt modelId="{9CA72BD5-435D-4C27-8D4A-5D7469C49FE2}" type="pres">
      <dgm:prSet presAssocID="{597BC53E-B62C-48D8-9926-3DA5C1B2E21F}" presName="composite" presStyleCnt="0"/>
      <dgm:spPr/>
    </dgm:pt>
    <dgm:pt modelId="{B1FB18D2-249D-47F6-9721-42A693E9B7A7}" type="pres">
      <dgm:prSet presAssocID="{597BC53E-B62C-48D8-9926-3DA5C1B2E21F}" presName="rect1" presStyleLbl="bgImgPlace1" presStyleIdx="1" presStyleCnt="3" custScaleX="83886" custScaleY="48176" custLinFactNeighborX="306" custLinFactNeighborY="-18983"/>
      <dgm:spPr>
        <a:blipFill rotWithShape="1">
          <a:blip xmlns:r="http://schemas.openxmlformats.org/officeDocument/2006/relationships" r:embed="rId1"/>
          <a:srcRect/>
          <a:stretch>
            <a:fillRect t="-12000" b="-12000"/>
          </a:stretch>
        </a:blipFill>
      </dgm:spPr>
    </dgm:pt>
    <dgm:pt modelId="{8B30AB03-7B0A-4E1A-B87B-C621A6EF5C9A}" type="pres">
      <dgm:prSet presAssocID="{597BC53E-B62C-48D8-9926-3DA5C1B2E21F}" presName="wedgeRectCallout1" presStyleLbl="node1" presStyleIdx="1" presStyleCnt="3" custScaleY="76034" custLinFactNeighborX="-1726" custLinFactNeighborY="-90964">
        <dgm:presLayoutVars>
          <dgm:bulletEnabled val="1"/>
        </dgm:presLayoutVars>
      </dgm:prSet>
      <dgm:spPr/>
    </dgm:pt>
    <dgm:pt modelId="{BF2807E4-B9F0-4B2B-BB71-2F4B0A9F139B}" type="pres">
      <dgm:prSet presAssocID="{5DFE2AC5-B7A1-4F48-AD9F-73EC2ED42CB8}" presName="sibTrans" presStyleCnt="0"/>
      <dgm:spPr/>
    </dgm:pt>
    <dgm:pt modelId="{4FF7157D-15CE-4311-9F62-27B951ABC1E1}" type="pres">
      <dgm:prSet presAssocID="{C04E5FF0-B3F1-4E1D-A48F-E01874C99810}" presName="composite" presStyleCnt="0"/>
      <dgm:spPr/>
    </dgm:pt>
    <dgm:pt modelId="{35D30CA4-8585-4B5F-A3EF-53915DA1AB3F}" type="pres">
      <dgm:prSet presAssocID="{C04E5FF0-B3F1-4E1D-A48F-E01874C99810}" presName="rect1" presStyleLbl="bgImgPlace1" presStyleIdx="2" presStyleCnt="3" custScaleX="81581" custScaleY="39624" custLinFactNeighborX="-837" custLinFactNeighborY="-18434"/>
      <dgm:spPr>
        <a:blipFill rotWithShape="1">
          <a:blip xmlns:r="http://schemas.openxmlformats.org/officeDocument/2006/relationships" r:embed="rId1"/>
          <a:srcRect/>
          <a:stretch>
            <a:fillRect t="-12000" b="-12000"/>
          </a:stretch>
        </a:blipFill>
      </dgm:spPr>
    </dgm:pt>
    <dgm:pt modelId="{5C329994-F5A2-4C6C-8AE3-1011DA030050}" type="pres">
      <dgm:prSet presAssocID="{C04E5FF0-B3F1-4E1D-A48F-E01874C99810}" presName="wedgeRectCallout1" presStyleLbl="node1" presStyleIdx="2" presStyleCnt="3" custLinFactNeighborX="-3770" custLinFactNeighborY="-90573">
        <dgm:presLayoutVars>
          <dgm:bulletEnabled val="1"/>
        </dgm:presLayoutVars>
      </dgm:prSet>
      <dgm:spPr/>
    </dgm:pt>
  </dgm:ptLst>
  <dgm:cxnLst>
    <dgm:cxn modelId="{B0EFE314-ACE1-4895-AADC-9DD361722B66}" srcId="{2151970C-5996-4B6D-9A6A-6ECE1F05B8C1}" destId="{75B4E295-9D45-4DEB-9715-F36F2D0F2ADA}" srcOrd="0" destOrd="0" parTransId="{9FAB7F3C-89A4-4A86-A6E8-7FB6CAD19881}" sibTransId="{3B674590-5F9F-4232-B03E-BC4F078C58CA}"/>
    <dgm:cxn modelId="{A980A821-F4F4-454D-80BF-9F57846FFB7D}" type="presOf" srcId="{2151970C-5996-4B6D-9A6A-6ECE1F05B8C1}" destId="{96C14D2D-F11F-45D7-98EB-1D4CB6D0F5A5}" srcOrd="0" destOrd="0" presId="urn:microsoft.com/office/officeart/2008/layout/BendingPictureCaptionList"/>
    <dgm:cxn modelId="{8517CD5E-4E00-4EDF-97ED-9E3132C45E8F}" type="presOf" srcId="{597BC53E-B62C-48D8-9926-3DA5C1B2E21F}" destId="{8B30AB03-7B0A-4E1A-B87B-C621A6EF5C9A}" srcOrd="0" destOrd="0" presId="urn:microsoft.com/office/officeart/2008/layout/BendingPictureCaptionList"/>
    <dgm:cxn modelId="{4BDA7373-EAB3-481C-91E2-F48E3F89D55D}" type="presOf" srcId="{C04E5FF0-B3F1-4E1D-A48F-E01874C99810}" destId="{5C329994-F5A2-4C6C-8AE3-1011DA030050}" srcOrd="0" destOrd="0" presId="urn:microsoft.com/office/officeart/2008/layout/BendingPictureCaptionList"/>
    <dgm:cxn modelId="{E528A874-2F97-491F-9227-AB0168154ECD}" srcId="{2151970C-5996-4B6D-9A6A-6ECE1F05B8C1}" destId="{597BC53E-B62C-48D8-9926-3DA5C1B2E21F}" srcOrd="1" destOrd="0" parTransId="{95978A7C-117C-4C45-A6BC-DB0BD3D8784D}" sibTransId="{5DFE2AC5-B7A1-4F48-AD9F-73EC2ED42CB8}"/>
    <dgm:cxn modelId="{AA9361E1-1774-4EF2-8392-A2DBF4C33C75}" srcId="{2151970C-5996-4B6D-9A6A-6ECE1F05B8C1}" destId="{C04E5FF0-B3F1-4E1D-A48F-E01874C99810}" srcOrd="2" destOrd="0" parTransId="{03BCEC6A-74E9-4E66-AF95-F23676CC0DD3}" sibTransId="{3D552F36-FE68-492E-9599-612ABDDB7FE8}"/>
    <dgm:cxn modelId="{2FAE62F5-0E61-483C-9D3B-757A5CE28987}" type="presOf" srcId="{75B4E295-9D45-4DEB-9715-F36F2D0F2ADA}" destId="{B7F1FD56-4778-421B-8151-7A6B68172AC3}" srcOrd="0" destOrd="0" presId="urn:microsoft.com/office/officeart/2008/layout/BendingPictureCaptionList"/>
    <dgm:cxn modelId="{F3415C9F-0E08-4C22-B3F0-A452A8DFD50A}" type="presParOf" srcId="{96C14D2D-F11F-45D7-98EB-1D4CB6D0F5A5}" destId="{527A8137-3714-49B2-B74D-0C3E86AD56E5}" srcOrd="0" destOrd="0" presId="urn:microsoft.com/office/officeart/2008/layout/BendingPictureCaptionList"/>
    <dgm:cxn modelId="{0AB76D0B-D48A-457B-BD81-BBF8EFCEA02D}" type="presParOf" srcId="{527A8137-3714-49B2-B74D-0C3E86AD56E5}" destId="{D2CCF633-32A6-42EF-9984-30696FA37FA1}" srcOrd="0" destOrd="0" presId="urn:microsoft.com/office/officeart/2008/layout/BendingPictureCaptionList"/>
    <dgm:cxn modelId="{61E0EE40-DF8F-44CD-9463-F8B93FC164E6}" type="presParOf" srcId="{527A8137-3714-49B2-B74D-0C3E86AD56E5}" destId="{B7F1FD56-4778-421B-8151-7A6B68172AC3}" srcOrd="1" destOrd="0" presId="urn:microsoft.com/office/officeart/2008/layout/BendingPictureCaptionList"/>
    <dgm:cxn modelId="{AB985B5B-E130-4470-B957-8AF894457948}" type="presParOf" srcId="{96C14D2D-F11F-45D7-98EB-1D4CB6D0F5A5}" destId="{5150718F-EC75-4BC0-8877-A8EFB91264EF}" srcOrd="1" destOrd="0" presId="urn:microsoft.com/office/officeart/2008/layout/BendingPictureCaptionList"/>
    <dgm:cxn modelId="{22B01CD0-9ACF-4622-887A-11167214802D}" type="presParOf" srcId="{96C14D2D-F11F-45D7-98EB-1D4CB6D0F5A5}" destId="{9CA72BD5-435D-4C27-8D4A-5D7469C49FE2}" srcOrd="2" destOrd="0" presId="urn:microsoft.com/office/officeart/2008/layout/BendingPictureCaptionList"/>
    <dgm:cxn modelId="{149EAAA9-285C-4AEB-852C-FECDAF50C101}" type="presParOf" srcId="{9CA72BD5-435D-4C27-8D4A-5D7469C49FE2}" destId="{B1FB18D2-249D-47F6-9721-42A693E9B7A7}" srcOrd="0" destOrd="0" presId="urn:microsoft.com/office/officeart/2008/layout/BendingPictureCaptionList"/>
    <dgm:cxn modelId="{458B50EE-EA94-4230-A839-1AC81A33ED7E}" type="presParOf" srcId="{9CA72BD5-435D-4C27-8D4A-5D7469C49FE2}" destId="{8B30AB03-7B0A-4E1A-B87B-C621A6EF5C9A}" srcOrd="1" destOrd="0" presId="urn:microsoft.com/office/officeart/2008/layout/BendingPictureCaptionList"/>
    <dgm:cxn modelId="{7F20C09D-680B-4213-A39E-FE2E51830E5B}" type="presParOf" srcId="{96C14D2D-F11F-45D7-98EB-1D4CB6D0F5A5}" destId="{BF2807E4-B9F0-4B2B-BB71-2F4B0A9F139B}" srcOrd="3" destOrd="0" presId="urn:microsoft.com/office/officeart/2008/layout/BendingPictureCaptionList"/>
    <dgm:cxn modelId="{DD840053-A94F-4ECE-BD4B-21A70E047A7F}" type="presParOf" srcId="{96C14D2D-F11F-45D7-98EB-1D4CB6D0F5A5}" destId="{4FF7157D-15CE-4311-9F62-27B951ABC1E1}" srcOrd="4" destOrd="0" presId="urn:microsoft.com/office/officeart/2008/layout/BendingPictureCaptionList"/>
    <dgm:cxn modelId="{3EFCFA05-8192-4E28-AF74-380FE09DF9CD}" type="presParOf" srcId="{4FF7157D-15CE-4311-9F62-27B951ABC1E1}" destId="{35D30CA4-8585-4B5F-A3EF-53915DA1AB3F}" srcOrd="0" destOrd="0" presId="urn:microsoft.com/office/officeart/2008/layout/BendingPictureCaptionList"/>
    <dgm:cxn modelId="{A7AD51AD-4E59-4AE2-8AA6-352CDDB700B1}" type="presParOf" srcId="{4FF7157D-15CE-4311-9F62-27B951ABC1E1}" destId="{5C329994-F5A2-4C6C-8AE3-1011DA030050}" srcOrd="1" destOrd="0" presId="urn:microsoft.com/office/officeart/2008/layout/BendingPictureCa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151970C-5996-4B6D-9A6A-6ECE1F05B8C1}" type="doc">
      <dgm:prSet loTypeId="urn:microsoft.com/office/officeart/2008/layout/BendingPictureCaptionList" loCatId="picture" qsTypeId="urn:microsoft.com/office/officeart/2005/8/quickstyle/simple2" qsCatId="simple" csTypeId="urn:microsoft.com/office/officeart/2005/8/colors/colorful1#9" csCatId="colorful" phldr="1"/>
      <dgm:spPr/>
      <dgm:t>
        <a:bodyPr/>
        <a:lstStyle/>
        <a:p>
          <a:endParaRPr lang="tr-TR"/>
        </a:p>
      </dgm:t>
    </dgm:pt>
    <dgm:pt modelId="{75B4E295-9D45-4DEB-9715-F36F2D0F2ADA}">
      <dgm:prSet phldrT="[Text]"/>
      <dgm:spPr/>
      <dgm:t>
        <a:bodyPr/>
        <a:lstStyle/>
        <a:p>
          <a:r>
            <a:rPr lang="tr-TR" b="1" dirty="0">
              <a:solidFill>
                <a:schemeClr val="tx1"/>
              </a:solidFill>
            </a:rPr>
            <a:t>Adnan TOPRAK</a:t>
          </a:r>
        </a:p>
        <a:p>
          <a:r>
            <a:rPr lang="tr-TR" b="1" dirty="0">
              <a:solidFill>
                <a:schemeClr val="tx1"/>
              </a:solidFill>
            </a:rPr>
            <a:t>Dr. </a:t>
          </a:r>
          <a:r>
            <a:rPr lang="tr-TR" b="1" dirty="0" err="1">
              <a:solidFill>
                <a:schemeClr val="tx1"/>
              </a:solidFill>
            </a:rPr>
            <a:t>Öğr</a:t>
          </a:r>
          <a:r>
            <a:rPr lang="tr-TR" b="1" dirty="0">
              <a:solidFill>
                <a:schemeClr val="tx1"/>
              </a:solidFill>
            </a:rPr>
            <a:t>. Üyesi</a:t>
          </a:r>
        </a:p>
        <a:p>
          <a:r>
            <a:rPr lang="tr-TR" b="1" dirty="0">
              <a:solidFill>
                <a:schemeClr val="tx1"/>
              </a:solidFill>
            </a:rPr>
            <a:t>Sosyal Hizmetler</a:t>
          </a:r>
        </a:p>
      </dgm:t>
    </dgm:pt>
    <dgm:pt modelId="{9FAB7F3C-89A4-4A86-A6E8-7FB6CAD19881}" type="parTrans" cxnId="{B0EFE314-ACE1-4895-AADC-9DD361722B66}">
      <dgm:prSet/>
      <dgm:spPr/>
      <dgm:t>
        <a:bodyPr/>
        <a:lstStyle/>
        <a:p>
          <a:endParaRPr lang="tr-TR"/>
        </a:p>
      </dgm:t>
    </dgm:pt>
    <dgm:pt modelId="{3B674590-5F9F-4232-B03E-BC4F078C58CA}" type="sibTrans" cxnId="{B0EFE314-ACE1-4895-AADC-9DD361722B66}">
      <dgm:prSet/>
      <dgm:spPr/>
      <dgm:t>
        <a:bodyPr/>
        <a:lstStyle/>
        <a:p>
          <a:endParaRPr lang="tr-TR"/>
        </a:p>
      </dgm:t>
    </dgm:pt>
    <dgm:pt modelId="{96C14D2D-F11F-45D7-98EB-1D4CB6D0F5A5}" type="pres">
      <dgm:prSet presAssocID="{2151970C-5996-4B6D-9A6A-6ECE1F05B8C1}" presName="Name0" presStyleCnt="0">
        <dgm:presLayoutVars>
          <dgm:dir/>
          <dgm:resizeHandles val="exact"/>
        </dgm:presLayoutVars>
      </dgm:prSet>
      <dgm:spPr/>
    </dgm:pt>
    <dgm:pt modelId="{527A8137-3714-49B2-B74D-0C3E86AD56E5}" type="pres">
      <dgm:prSet presAssocID="{75B4E295-9D45-4DEB-9715-F36F2D0F2ADA}" presName="composite" presStyleCnt="0"/>
      <dgm:spPr/>
    </dgm:pt>
    <dgm:pt modelId="{D2CCF633-32A6-42EF-9984-30696FA37FA1}" type="pres">
      <dgm:prSet presAssocID="{75B4E295-9D45-4DEB-9715-F36F2D0F2ADA}" presName="rect1" presStyleLbl="bgImgPlace1" presStyleIdx="0" presStyleCnt="1" custScaleX="78491" custLinFactNeighborX="927" custLinFactNeighborY="369"/>
      <dgm:spPr>
        <a:blipFill rotWithShape="1">
          <a:blip xmlns:r="http://schemas.openxmlformats.org/officeDocument/2006/relationships" r:embed="rId1"/>
          <a:stretch>
            <a:fillRect/>
          </a:stretch>
        </a:blipFill>
      </dgm:spPr>
    </dgm:pt>
    <dgm:pt modelId="{B7F1FD56-4778-421B-8151-7A6B68172AC3}" type="pres">
      <dgm:prSet presAssocID="{75B4E295-9D45-4DEB-9715-F36F2D0F2ADA}" presName="wedgeRectCallout1" presStyleLbl="node1" presStyleIdx="0" presStyleCnt="1" custLinFactNeighborX="-2768">
        <dgm:presLayoutVars>
          <dgm:bulletEnabled val="1"/>
        </dgm:presLayoutVars>
      </dgm:prSet>
      <dgm:spPr/>
    </dgm:pt>
  </dgm:ptLst>
  <dgm:cxnLst>
    <dgm:cxn modelId="{B0EFE314-ACE1-4895-AADC-9DD361722B66}" srcId="{2151970C-5996-4B6D-9A6A-6ECE1F05B8C1}" destId="{75B4E295-9D45-4DEB-9715-F36F2D0F2ADA}" srcOrd="0" destOrd="0" parTransId="{9FAB7F3C-89A4-4A86-A6E8-7FB6CAD19881}" sibTransId="{3B674590-5F9F-4232-B03E-BC4F078C58CA}"/>
    <dgm:cxn modelId="{04876F9E-C24A-4070-994E-0FA78DE0C201}" type="presOf" srcId="{2151970C-5996-4B6D-9A6A-6ECE1F05B8C1}" destId="{96C14D2D-F11F-45D7-98EB-1D4CB6D0F5A5}" srcOrd="0" destOrd="0" presId="urn:microsoft.com/office/officeart/2008/layout/BendingPictureCaptionList"/>
    <dgm:cxn modelId="{078766A1-F811-4065-87E3-B338F8FA223E}" type="presOf" srcId="{75B4E295-9D45-4DEB-9715-F36F2D0F2ADA}" destId="{B7F1FD56-4778-421B-8151-7A6B68172AC3}" srcOrd="0" destOrd="0" presId="urn:microsoft.com/office/officeart/2008/layout/BendingPictureCaptionList"/>
    <dgm:cxn modelId="{6A41F3DE-68E6-4CEE-8F03-98225D412433}" type="presParOf" srcId="{96C14D2D-F11F-45D7-98EB-1D4CB6D0F5A5}" destId="{527A8137-3714-49B2-B74D-0C3E86AD56E5}" srcOrd="0" destOrd="0" presId="urn:microsoft.com/office/officeart/2008/layout/BendingPictureCaptionList"/>
    <dgm:cxn modelId="{5341A97F-AFA8-43ED-8EF4-4793FE965C62}" type="presParOf" srcId="{527A8137-3714-49B2-B74D-0C3E86AD56E5}" destId="{D2CCF633-32A6-42EF-9984-30696FA37FA1}" srcOrd="0" destOrd="0" presId="urn:microsoft.com/office/officeart/2008/layout/BendingPictureCaptionList"/>
    <dgm:cxn modelId="{F75C5595-02AE-4D62-85F3-9FF7A07D7B75}" type="presParOf" srcId="{527A8137-3714-49B2-B74D-0C3E86AD56E5}" destId="{B7F1FD56-4778-421B-8151-7A6B68172AC3}" srcOrd="1" destOrd="0" presId="urn:microsoft.com/office/officeart/2008/layout/BendingPictureCa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151970C-5996-4B6D-9A6A-6ECE1F05B8C1}" type="doc">
      <dgm:prSet loTypeId="urn:microsoft.com/office/officeart/2008/layout/BendingPictureCaptionList" loCatId="picture" qsTypeId="urn:microsoft.com/office/officeart/2005/8/quickstyle/simple2" qsCatId="simple" csTypeId="urn:microsoft.com/office/officeart/2005/8/colors/colorful1#16" csCatId="colorful" phldr="1"/>
      <dgm:spPr/>
      <dgm:t>
        <a:bodyPr/>
        <a:lstStyle/>
        <a:p>
          <a:endParaRPr lang="tr-TR"/>
        </a:p>
      </dgm:t>
    </dgm:pt>
    <dgm:pt modelId="{75B4E295-9D45-4DEB-9715-F36F2D0F2ADA}">
      <dgm:prSet phldrT="[Text]"/>
      <dgm:spPr/>
      <dgm:t>
        <a:bodyPr/>
        <a:lstStyle/>
        <a:p>
          <a:r>
            <a:rPr lang="tr-TR" b="1" dirty="0">
              <a:solidFill>
                <a:schemeClr val="tx1"/>
              </a:solidFill>
            </a:rPr>
            <a:t>Dr. Öğretim Üyesi Mesut SIRRI</a:t>
          </a:r>
        </a:p>
        <a:p>
          <a:r>
            <a:rPr lang="tr-TR" b="1" dirty="0">
              <a:solidFill>
                <a:schemeClr val="tx1"/>
              </a:solidFill>
            </a:rPr>
            <a:t>(Bölüm Başkanı)</a:t>
          </a:r>
        </a:p>
      </dgm:t>
    </dgm:pt>
    <dgm:pt modelId="{9FAB7F3C-89A4-4A86-A6E8-7FB6CAD19881}" type="parTrans" cxnId="{B0EFE314-ACE1-4895-AADC-9DD361722B66}">
      <dgm:prSet/>
      <dgm:spPr/>
      <dgm:t>
        <a:bodyPr/>
        <a:lstStyle/>
        <a:p>
          <a:endParaRPr lang="tr-TR"/>
        </a:p>
      </dgm:t>
    </dgm:pt>
    <dgm:pt modelId="{3B674590-5F9F-4232-B03E-BC4F078C58CA}" type="sibTrans" cxnId="{B0EFE314-ACE1-4895-AADC-9DD361722B66}">
      <dgm:prSet/>
      <dgm:spPr/>
      <dgm:t>
        <a:bodyPr/>
        <a:lstStyle/>
        <a:p>
          <a:endParaRPr lang="tr-TR"/>
        </a:p>
      </dgm:t>
    </dgm:pt>
    <dgm:pt modelId="{597BC53E-B62C-48D8-9926-3DA5C1B2E21F}">
      <dgm:prSet phldrT="[Text]"/>
      <dgm:spPr>
        <a:solidFill>
          <a:srgbClr val="FFC000"/>
        </a:solidFill>
      </dgm:spPr>
      <dgm:t>
        <a:bodyPr/>
        <a:lstStyle/>
        <a:p>
          <a:r>
            <a:rPr lang="tr-TR" b="0" dirty="0">
              <a:solidFill>
                <a:schemeClr val="tx1"/>
              </a:solidFill>
            </a:rPr>
            <a:t>Dr. </a:t>
          </a:r>
          <a:r>
            <a:rPr lang="tr-TR" b="0" dirty="0" err="1">
              <a:solidFill>
                <a:schemeClr val="tx1"/>
              </a:solidFill>
            </a:rPr>
            <a:t>Öğr</a:t>
          </a:r>
          <a:r>
            <a:rPr lang="tr-TR" b="0" dirty="0">
              <a:solidFill>
                <a:schemeClr val="tx1"/>
              </a:solidFill>
            </a:rPr>
            <a:t>. Üyesi Sema Çakır ÖNGÖREN</a:t>
          </a:r>
        </a:p>
      </dgm:t>
    </dgm:pt>
    <dgm:pt modelId="{5DFE2AC5-B7A1-4F48-AD9F-73EC2ED42CB8}" type="sibTrans" cxnId="{E528A874-2F97-491F-9227-AB0168154ECD}">
      <dgm:prSet/>
      <dgm:spPr/>
      <dgm:t>
        <a:bodyPr/>
        <a:lstStyle/>
        <a:p>
          <a:endParaRPr lang="tr-TR"/>
        </a:p>
      </dgm:t>
    </dgm:pt>
    <dgm:pt modelId="{95978A7C-117C-4C45-A6BC-DB0BD3D8784D}" type="parTrans" cxnId="{E528A874-2F97-491F-9227-AB0168154ECD}">
      <dgm:prSet/>
      <dgm:spPr/>
      <dgm:t>
        <a:bodyPr/>
        <a:lstStyle/>
        <a:p>
          <a:endParaRPr lang="tr-TR"/>
        </a:p>
      </dgm:t>
    </dgm:pt>
    <dgm:pt modelId="{96C14D2D-F11F-45D7-98EB-1D4CB6D0F5A5}" type="pres">
      <dgm:prSet presAssocID="{2151970C-5996-4B6D-9A6A-6ECE1F05B8C1}" presName="Name0" presStyleCnt="0">
        <dgm:presLayoutVars>
          <dgm:dir/>
          <dgm:resizeHandles val="exact"/>
        </dgm:presLayoutVars>
      </dgm:prSet>
      <dgm:spPr/>
    </dgm:pt>
    <dgm:pt modelId="{527A8137-3714-49B2-B74D-0C3E86AD56E5}" type="pres">
      <dgm:prSet presAssocID="{75B4E295-9D45-4DEB-9715-F36F2D0F2ADA}" presName="composite" presStyleCnt="0"/>
      <dgm:spPr/>
    </dgm:pt>
    <dgm:pt modelId="{D2CCF633-32A6-42EF-9984-30696FA37FA1}" type="pres">
      <dgm:prSet presAssocID="{75B4E295-9D45-4DEB-9715-F36F2D0F2ADA}" presName="rect1" presStyleLbl="bgImgPlace1" presStyleIdx="0" presStyleCnt="2" custScaleX="74034" custScaleY="48636" custLinFactNeighborX="5317" custLinFactNeighborY="-18038"/>
      <dgm:spPr>
        <a:blipFill rotWithShape="1">
          <a:blip xmlns:r="http://schemas.openxmlformats.org/officeDocument/2006/relationships" r:embed="rId1"/>
          <a:srcRect/>
          <a:stretch>
            <a:fillRect t="-12000" b="-12000"/>
          </a:stretch>
        </a:blipFill>
      </dgm:spPr>
    </dgm:pt>
    <dgm:pt modelId="{B7F1FD56-4778-421B-8151-7A6B68172AC3}" type="pres">
      <dgm:prSet presAssocID="{75B4E295-9D45-4DEB-9715-F36F2D0F2ADA}" presName="wedgeRectCallout1" presStyleLbl="node1" presStyleIdx="0" presStyleCnt="2" custScaleX="94029" custLinFactNeighborX="3396" custLinFactNeighborY="-21893">
        <dgm:presLayoutVars>
          <dgm:bulletEnabled val="1"/>
        </dgm:presLayoutVars>
      </dgm:prSet>
      <dgm:spPr/>
    </dgm:pt>
    <dgm:pt modelId="{5150718F-EC75-4BC0-8877-A8EFB91264EF}" type="pres">
      <dgm:prSet presAssocID="{3B674590-5F9F-4232-B03E-BC4F078C58CA}" presName="sibTrans" presStyleCnt="0"/>
      <dgm:spPr/>
    </dgm:pt>
    <dgm:pt modelId="{9CA72BD5-435D-4C27-8D4A-5D7469C49FE2}" type="pres">
      <dgm:prSet presAssocID="{597BC53E-B62C-48D8-9926-3DA5C1B2E21F}" presName="composite" presStyleCnt="0"/>
      <dgm:spPr/>
    </dgm:pt>
    <dgm:pt modelId="{B1FB18D2-249D-47F6-9721-42A693E9B7A7}" type="pres">
      <dgm:prSet presAssocID="{597BC53E-B62C-48D8-9926-3DA5C1B2E21F}" presName="rect1" presStyleLbl="bgImgPlace1" presStyleIdx="1" presStyleCnt="2" custScaleX="83886" custScaleY="48176" custLinFactNeighborX="2365" custLinFactNeighborY="-2212"/>
      <dgm:spPr>
        <a:blipFill rotWithShape="1">
          <a:blip xmlns:r="http://schemas.openxmlformats.org/officeDocument/2006/relationships" r:embed="rId1"/>
          <a:srcRect/>
          <a:stretch>
            <a:fillRect t="-12000" b="-12000"/>
          </a:stretch>
        </a:blipFill>
      </dgm:spPr>
    </dgm:pt>
    <dgm:pt modelId="{8B30AB03-7B0A-4E1A-B87B-C621A6EF5C9A}" type="pres">
      <dgm:prSet presAssocID="{597BC53E-B62C-48D8-9926-3DA5C1B2E21F}" presName="wedgeRectCallout1" presStyleLbl="node1" presStyleIdx="1" presStyleCnt="2" custScaleX="93529" custScaleY="76034" custLinFactNeighborX="-51" custLinFactNeighborY="-25688">
        <dgm:presLayoutVars>
          <dgm:bulletEnabled val="1"/>
        </dgm:presLayoutVars>
      </dgm:prSet>
      <dgm:spPr/>
    </dgm:pt>
  </dgm:ptLst>
  <dgm:cxnLst>
    <dgm:cxn modelId="{B0EFE314-ACE1-4895-AADC-9DD361722B66}" srcId="{2151970C-5996-4B6D-9A6A-6ECE1F05B8C1}" destId="{75B4E295-9D45-4DEB-9715-F36F2D0F2ADA}" srcOrd="0" destOrd="0" parTransId="{9FAB7F3C-89A4-4A86-A6E8-7FB6CAD19881}" sibTransId="{3B674590-5F9F-4232-B03E-BC4F078C58CA}"/>
    <dgm:cxn modelId="{D57B732A-D4ED-4996-A191-78D315897FCE}" type="presOf" srcId="{75B4E295-9D45-4DEB-9715-F36F2D0F2ADA}" destId="{B7F1FD56-4778-421B-8151-7A6B68172AC3}" srcOrd="0" destOrd="0" presId="urn:microsoft.com/office/officeart/2008/layout/BendingPictureCaptionList"/>
    <dgm:cxn modelId="{1D10F44B-B631-4045-9AD3-86E1781ED412}" type="presOf" srcId="{2151970C-5996-4B6D-9A6A-6ECE1F05B8C1}" destId="{96C14D2D-F11F-45D7-98EB-1D4CB6D0F5A5}" srcOrd="0" destOrd="0" presId="urn:microsoft.com/office/officeart/2008/layout/BendingPictureCaptionList"/>
    <dgm:cxn modelId="{619BF552-0D07-4021-B40D-EB05889C441D}" type="presOf" srcId="{597BC53E-B62C-48D8-9926-3DA5C1B2E21F}" destId="{8B30AB03-7B0A-4E1A-B87B-C621A6EF5C9A}" srcOrd="0" destOrd="0" presId="urn:microsoft.com/office/officeart/2008/layout/BendingPictureCaptionList"/>
    <dgm:cxn modelId="{E528A874-2F97-491F-9227-AB0168154ECD}" srcId="{2151970C-5996-4B6D-9A6A-6ECE1F05B8C1}" destId="{597BC53E-B62C-48D8-9926-3DA5C1B2E21F}" srcOrd="1" destOrd="0" parTransId="{95978A7C-117C-4C45-A6BC-DB0BD3D8784D}" sibTransId="{5DFE2AC5-B7A1-4F48-AD9F-73EC2ED42CB8}"/>
    <dgm:cxn modelId="{F34D3AB6-9472-42DA-AEB3-9793263F99DC}" type="presParOf" srcId="{96C14D2D-F11F-45D7-98EB-1D4CB6D0F5A5}" destId="{527A8137-3714-49B2-B74D-0C3E86AD56E5}" srcOrd="0" destOrd="0" presId="urn:microsoft.com/office/officeart/2008/layout/BendingPictureCaptionList"/>
    <dgm:cxn modelId="{5A6490D1-FED5-4BC9-85F9-0CB60267A6F5}" type="presParOf" srcId="{527A8137-3714-49B2-B74D-0C3E86AD56E5}" destId="{D2CCF633-32A6-42EF-9984-30696FA37FA1}" srcOrd="0" destOrd="0" presId="urn:microsoft.com/office/officeart/2008/layout/BendingPictureCaptionList"/>
    <dgm:cxn modelId="{02683802-28A5-4D86-8263-92E8B29A2DA1}" type="presParOf" srcId="{527A8137-3714-49B2-B74D-0C3E86AD56E5}" destId="{B7F1FD56-4778-421B-8151-7A6B68172AC3}" srcOrd="1" destOrd="0" presId="urn:microsoft.com/office/officeart/2008/layout/BendingPictureCaptionList"/>
    <dgm:cxn modelId="{F3FB571E-BCF1-4CBB-96D3-20FCDE007423}" type="presParOf" srcId="{96C14D2D-F11F-45D7-98EB-1D4CB6D0F5A5}" destId="{5150718F-EC75-4BC0-8877-A8EFB91264EF}" srcOrd="1" destOrd="0" presId="urn:microsoft.com/office/officeart/2008/layout/BendingPictureCaptionList"/>
    <dgm:cxn modelId="{F419B153-2085-421E-8C66-F0D097BC7752}" type="presParOf" srcId="{96C14D2D-F11F-45D7-98EB-1D4CB6D0F5A5}" destId="{9CA72BD5-435D-4C27-8D4A-5D7469C49FE2}" srcOrd="2" destOrd="0" presId="urn:microsoft.com/office/officeart/2008/layout/BendingPictureCaptionList"/>
    <dgm:cxn modelId="{0D6065B6-0F86-42FE-828B-386A27A2154F}" type="presParOf" srcId="{9CA72BD5-435D-4C27-8D4A-5D7469C49FE2}" destId="{B1FB18D2-249D-47F6-9721-42A693E9B7A7}" srcOrd="0" destOrd="0" presId="urn:microsoft.com/office/officeart/2008/layout/BendingPictureCaptionList"/>
    <dgm:cxn modelId="{907CE941-5FA8-4193-86EC-8DC035852FDA}" type="presParOf" srcId="{9CA72BD5-435D-4C27-8D4A-5D7469C49FE2}" destId="{8B30AB03-7B0A-4E1A-B87B-C621A6EF5C9A}" srcOrd="1" destOrd="0" presId="urn:microsoft.com/office/officeart/2008/layout/BendingPictureCa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6A867A-7466-4AB6-8519-972390FF5887}">
      <dsp:nvSpPr>
        <dsp:cNvPr id="0" name=""/>
        <dsp:cNvSpPr/>
      </dsp:nvSpPr>
      <dsp:spPr>
        <a:xfrm>
          <a:off x="0" y="316693"/>
          <a:ext cx="10515600" cy="155295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54076" rIns="816127" bIns="120904" numCol="1" spcCol="1270" anchor="t" anchorCtr="0">
          <a:noAutofit/>
        </a:bodyPr>
        <a:lstStyle/>
        <a:p>
          <a:pPr marL="171450" lvl="1" indent="-171450" algn="l" defTabSz="755650">
            <a:lnSpc>
              <a:spcPct val="90000"/>
            </a:lnSpc>
            <a:spcBef>
              <a:spcPct val="0"/>
            </a:spcBef>
            <a:spcAft>
              <a:spcPct val="15000"/>
            </a:spcAft>
            <a:buChar char="•"/>
          </a:pPr>
          <a:r>
            <a:rPr lang="tr-TR" sz="1700" kern="1200" dirty="0"/>
            <a:t>Maliye Bölümü</a:t>
          </a:r>
        </a:p>
        <a:p>
          <a:pPr marL="171450" lvl="1" indent="-171450" algn="l" defTabSz="755650">
            <a:lnSpc>
              <a:spcPct val="90000"/>
            </a:lnSpc>
            <a:spcBef>
              <a:spcPct val="0"/>
            </a:spcBef>
            <a:spcAft>
              <a:spcPct val="15000"/>
            </a:spcAft>
            <a:buChar char="•"/>
          </a:pPr>
          <a:r>
            <a:rPr lang="tr-TR" sz="1700" kern="1200" dirty="0"/>
            <a:t>Bankacılık ve Sigortacılık Bölümü</a:t>
          </a:r>
        </a:p>
        <a:p>
          <a:pPr marL="171450" lvl="1" indent="-171450" algn="l" defTabSz="755650">
            <a:lnSpc>
              <a:spcPct val="90000"/>
            </a:lnSpc>
            <a:spcBef>
              <a:spcPct val="0"/>
            </a:spcBef>
            <a:spcAft>
              <a:spcPct val="15000"/>
            </a:spcAft>
            <a:buChar char="•"/>
          </a:pPr>
          <a:r>
            <a:rPr lang="tr-TR" sz="1700" kern="1200" dirty="0"/>
            <a:t>Posta Hizmetleri Bölümü</a:t>
          </a:r>
        </a:p>
        <a:p>
          <a:pPr marL="171450" lvl="1" indent="-171450" algn="l" defTabSz="755650">
            <a:lnSpc>
              <a:spcPct val="90000"/>
            </a:lnSpc>
            <a:spcBef>
              <a:spcPct val="0"/>
            </a:spcBef>
            <a:spcAft>
              <a:spcPct val="15000"/>
            </a:spcAft>
            <a:buChar char="•"/>
          </a:pPr>
          <a:r>
            <a:rPr lang="tr-TR" sz="1700" kern="1200" dirty="0"/>
            <a:t>Sosyal Hizmetler</a:t>
          </a:r>
        </a:p>
      </dsp:txBody>
      <dsp:txXfrm>
        <a:off x="0" y="316693"/>
        <a:ext cx="10515600" cy="1552950"/>
      </dsp:txXfrm>
    </dsp:sp>
    <dsp:sp modelId="{5B899DC4-6C6D-4F62-8361-C81B63696B9F}">
      <dsp:nvSpPr>
        <dsp:cNvPr id="0" name=""/>
        <dsp:cNvSpPr/>
      </dsp:nvSpPr>
      <dsp:spPr>
        <a:xfrm>
          <a:off x="525780" y="65773"/>
          <a:ext cx="7360920" cy="5018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55650">
            <a:lnSpc>
              <a:spcPct val="90000"/>
            </a:lnSpc>
            <a:spcBef>
              <a:spcPct val="0"/>
            </a:spcBef>
            <a:spcAft>
              <a:spcPct val="35000"/>
            </a:spcAft>
            <a:buNone/>
          </a:pPr>
          <a:r>
            <a:rPr lang="tr-TR" sz="1700" kern="1200" dirty="0"/>
            <a:t>Aktif (öğrenci alımına açık) olanlar</a:t>
          </a:r>
        </a:p>
      </dsp:txBody>
      <dsp:txXfrm>
        <a:off x="550278" y="90271"/>
        <a:ext cx="7311924" cy="452844"/>
      </dsp:txXfrm>
    </dsp:sp>
    <dsp:sp modelId="{11B6E6A6-6A89-411E-A453-83E718BCC102}">
      <dsp:nvSpPr>
        <dsp:cNvPr id="0" name=""/>
        <dsp:cNvSpPr/>
      </dsp:nvSpPr>
      <dsp:spPr>
        <a:xfrm>
          <a:off x="0" y="2212363"/>
          <a:ext cx="10515600" cy="240975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54076" rIns="816127" bIns="120904" numCol="1" spcCol="1270" anchor="t" anchorCtr="0">
          <a:noAutofit/>
        </a:bodyPr>
        <a:lstStyle/>
        <a:p>
          <a:pPr marL="171450" lvl="1" indent="-171450" algn="l" defTabSz="755650">
            <a:lnSpc>
              <a:spcPct val="90000"/>
            </a:lnSpc>
            <a:spcBef>
              <a:spcPct val="0"/>
            </a:spcBef>
            <a:spcAft>
              <a:spcPct val="15000"/>
            </a:spcAft>
            <a:buChar char="•"/>
          </a:pPr>
          <a:r>
            <a:rPr lang="tr-TR" sz="1700" kern="1200" dirty="0"/>
            <a:t>Adalet Bölümü</a:t>
          </a:r>
        </a:p>
        <a:p>
          <a:pPr marL="171450" lvl="1" indent="-171450" algn="l" defTabSz="755650">
            <a:lnSpc>
              <a:spcPct val="90000"/>
            </a:lnSpc>
            <a:spcBef>
              <a:spcPct val="0"/>
            </a:spcBef>
            <a:spcAft>
              <a:spcPct val="15000"/>
            </a:spcAft>
            <a:buChar char="•"/>
          </a:pPr>
          <a:r>
            <a:rPr lang="tr-TR" sz="1700" kern="1200" dirty="0"/>
            <a:t>Sulama Teknolojisi</a:t>
          </a:r>
        </a:p>
        <a:p>
          <a:pPr marL="171450" lvl="1" indent="-171450" algn="l" defTabSz="755650">
            <a:lnSpc>
              <a:spcPct val="90000"/>
            </a:lnSpc>
            <a:spcBef>
              <a:spcPct val="0"/>
            </a:spcBef>
            <a:spcAft>
              <a:spcPct val="15000"/>
            </a:spcAft>
            <a:buChar char="•"/>
          </a:pPr>
          <a:r>
            <a:rPr lang="tr-TR" sz="1700" kern="1200" dirty="0"/>
            <a:t>Dış Ticaret Bölümü</a:t>
          </a:r>
        </a:p>
        <a:p>
          <a:pPr marL="171450" lvl="1" indent="-171450" algn="l" defTabSz="755650">
            <a:lnSpc>
              <a:spcPct val="90000"/>
            </a:lnSpc>
            <a:spcBef>
              <a:spcPct val="0"/>
            </a:spcBef>
            <a:spcAft>
              <a:spcPct val="15000"/>
            </a:spcAft>
            <a:buChar char="•"/>
          </a:pPr>
          <a:r>
            <a:rPr lang="tr-TR" sz="1700" kern="1200" dirty="0"/>
            <a:t>Turizm ve Seyahat Hizmetleri Bölümü</a:t>
          </a:r>
        </a:p>
        <a:p>
          <a:pPr marL="171450" lvl="1" indent="-171450" algn="l" defTabSz="755650">
            <a:lnSpc>
              <a:spcPct val="90000"/>
            </a:lnSpc>
            <a:spcBef>
              <a:spcPct val="0"/>
            </a:spcBef>
            <a:spcAft>
              <a:spcPct val="15000"/>
            </a:spcAft>
            <a:buChar char="•"/>
          </a:pPr>
          <a:r>
            <a:rPr lang="tr-TR" sz="1700" kern="1200" dirty="0"/>
            <a:t>Pazarlama </a:t>
          </a:r>
        </a:p>
        <a:p>
          <a:pPr marL="171450" lvl="1" indent="-171450" algn="l" defTabSz="755650">
            <a:lnSpc>
              <a:spcPct val="90000"/>
            </a:lnSpc>
            <a:spcBef>
              <a:spcPct val="0"/>
            </a:spcBef>
            <a:spcAft>
              <a:spcPct val="15000"/>
            </a:spcAft>
            <a:buChar char="•"/>
          </a:pPr>
          <a:r>
            <a:rPr lang="tr-TR" sz="1700" kern="1200" dirty="0"/>
            <a:t>Peyzaj ve Süsü Bitkileri</a:t>
          </a:r>
        </a:p>
        <a:p>
          <a:pPr marL="171450" lvl="1" indent="-171450" algn="l" defTabSz="755650">
            <a:lnSpc>
              <a:spcPct val="90000"/>
            </a:lnSpc>
            <a:spcBef>
              <a:spcPct val="0"/>
            </a:spcBef>
            <a:spcAft>
              <a:spcPct val="15000"/>
            </a:spcAft>
            <a:buChar char="•"/>
          </a:pPr>
          <a:r>
            <a:rPr lang="tr-TR" sz="1700" kern="1200" dirty="0"/>
            <a:t>Raylı Sistemler İşletmeciliği</a:t>
          </a:r>
        </a:p>
      </dsp:txBody>
      <dsp:txXfrm>
        <a:off x="0" y="2212363"/>
        <a:ext cx="10515600" cy="2409750"/>
      </dsp:txXfrm>
    </dsp:sp>
    <dsp:sp modelId="{88770953-0D09-4C4C-A4C8-FE540DCAC999}">
      <dsp:nvSpPr>
        <dsp:cNvPr id="0" name=""/>
        <dsp:cNvSpPr/>
      </dsp:nvSpPr>
      <dsp:spPr>
        <a:xfrm>
          <a:off x="525780" y="1961443"/>
          <a:ext cx="7360920" cy="50184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55650">
            <a:lnSpc>
              <a:spcPct val="90000"/>
            </a:lnSpc>
            <a:spcBef>
              <a:spcPct val="0"/>
            </a:spcBef>
            <a:spcAft>
              <a:spcPct val="35000"/>
            </a:spcAft>
            <a:buNone/>
          </a:pPr>
          <a:r>
            <a:rPr lang="tr-TR" sz="1700" kern="1200" dirty="0"/>
            <a:t>Pasif (öğrenci alımına kapalı) olanlar</a:t>
          </a:r>
        </a:p>
      </dsp:txBody>
      <dsp:txXfrm>
        <a:off x="550278" y="1985941"/>
        <a:ext cx="7311924" cy="452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CF633-32A6-42EF-9984-30696FA37FA1}">
      <dsp:nvSpPr>
        <dsp:cNvPr id="0" name=""/>
        <dsp:cNvSpPr/>
      </dsp:nvSpPr>
      <dsp:spPr>
        <a:xfrm>
          <a:off x="237543" y="344886"/>
          <a:ext cx="2599608" cy="1366232"/>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B7F1FD56-4778-421B-8151-7A6B68172AC3}">
      <dsp:nvSpPr>
        <dsp:cNvPr id="0" name=""/>
        <dsp:cNvSpPr/>
      </dsp:nvSpPr>
      <dsp:spPr>
        <a:xfrm>
          <a:off x="136478" y="1530644"/>
          <a:ext cx="2938519" cy="983183"/>
        </a:xfrm>
        <a:prstGeom prst="wedgeRectCallout">
          <a:avLst>
            <a:gd name="adj1" fmla="val 20250"/>
            <a:gd name="adj2" fmla="val -607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Süleyman ÇELİK</a:t>
          </a:r>
        </a:p>
        <a:p>
          <a:pPr marL="0" lvl="0" indent="0" algn="ctr" defTabSz="577850">
            <a:lnSpc>
              <a:spcPct val="90000"/>
            </a:lnSpc>
            <a:spcBef>
              <a:spcPct val="0"/>
            </a:spcBef>
            <a:spcAft>
              <a:spcPct val="35000"/>
            </a:spcAft>
            <a:buNone/>
          </a:pPr>
          <a:r>
            <a:rPr lang="tr-TR" sz="1300" b="1" kern="1200" dirty="0">
              <a:solidFill>
                <a:schemeClr val="tx1"/>
              </a:solidFill>
            </a:rPr>
            <a:t>Doç. Dr.</a:t>
          </a:r>
          <a:br>
            <a:rPr lang="tr-TR" sz="1300" b="1" kern="1200" dirty="0">
              <a:solidFill>
                <a:schemeClr val="tx1"/>
              </a:solidFill>
            </a:rPr>
          </a:br>
          <a:r>
            <a:rPr lang="tr-TR" sz="1300" b="1" kern="1200" dirty="0">
              <a:solidFill>
                <a:schemeClr val="tx1"/>
              </a:solidFill>
            </a:rPr>
            <a:t>Finans-Bankacılık ve Sigortacılık Bölümü</a:t>
          </a:r>
        </a:p>
      </dsp:txBody>
      <dsp:txXfrm>
        <a:off x="136478" y="1530644"/>
        <a:ext cx="2938519" cy="983183"/>
      </dsp:txXfrm>
    </dsp:sp>
    <dsp:sp modelId="{B1FB18D2-249D-47F6-9721-42A693E9B7A7}">
      <dsp:nvSpPr>
        <dsp:cNvPr id="0" name=""/>
        <dsp:cNvSpPr/>
      </dsp:nvSpPr>
      <dsp:spPr>
        <a:xfrm>
          <a:off x="3373966" y="366629"/>
          <a:ext cx="2945548" cy="1353310"/>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8B30AB03-7B0A-4E1A-B87B-C621A6EF5C9A}">
      <dsp:nvSpPr>
        <dsp:cNvPr id="0" name=""/>
        <dsp:cNvSpPr/>
      </dsp:nvSpPr>
      <dsp:spPr>
        <a:xfrm>
          <a:off x="3276552" y="1712896"/>
          <a:ext cx="3125120" cy="747554"/>
        </a:xfrm>
        <a:prstGeom prst="wedgeRectCallout">
          <a:avLst>
            <a:gd name="adj1" fmla="val 20250"/>
            <a:gd name="adj2" fmla="val -607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Şahin AY</a:t>
          </a:r>
        </a:p>
        <a:p>
          <a:pPr marL="0" lvl="0" indent="0" algn="ctr" defTabSz="577850">
            <a:lnSpc>
              <a:spcPct val="90000"/>
            </a:lnSpc>
            <a:spcBef>
              <a:spcPct val="0"/>
            </a:spcBef>
            <a:spcAft>
              <a:spcPct val="35000"/>
            </a:spcAft>
            <a:buNone/>
          </a:pPr>
          <a:r>
            <a:rPr lang="tr-TR" sz="1300" b="1" kern="1200" dirty="0">
              <a:solidFill>
                <a:schemeClr val="tx1"/>
              </a:solidFill>
            </a:rPr>
            <a:t>Dr. Öğr. Üyesi</a:t>
          </a:r>
          <a:br>
            <a:rPr lang="tr-TR" sz="1300" b="1" kern="1200" dirty="0">
              <a:solidFill>
                <a:schemeClr val="tx1"/>
              </a:solidFill>
            </a:rPr>
          </a:br>
          <a:r>
            <a:rPr lang="tr-TR" sz="1300" b="1" kern="1200" dirty="0">
              <a:solidFill>
                <a:schemeClr val="tx1"/>
              </a:solidFill>
            </a:rPr>
            <a:t>Finans-Bankacılık ve Sigortacılık Bölümü</a:t>
          </a:r>
        </a:p>
      </dsp:txBody>
      <dsp:txXfrm>
        <a:off x="3276552" y="1712896"/>
        <a:ext cx="3125120" cy="747554"/>
      </dsp:txXfrm>
    </dsp:sp>
    <dsp:sp modelId="{35D30CA4-8585-4B5F-A3EF-53915DA1AB3F}">
      <dsp:nvSpPr>
        <dsp:cNvPr id="0" name=""/>
        <dsp:cNvSpPr/>
      </dsp:nvSpPr>
      <dsp:spPr>
        <a:xfrm>
          <a:off x="6781278" y="397051"/>
          <a:ext cx="2864611" cy="1113076"/>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5C329994-F5A2-4C6C-8AE3-1011DA030050}">
      <dsp:nvSpPr>
        <dsp:cNvPr id="0" name=""/>
        <dsp:cNvSpPr/>
      </dsp:nvSpPr>
      <dsp:spPr>
        <a:xfrm>
          <a:off x="6713184" y="1492229"/>
          <a:ext cx="3125120" cy="983183"/>
        </a:xfrm>
        <a:prstGeom prst="wedgeRectCallout">
          <a:avLst>
            <a:gd name="adj1" fmla="val 20250"/>
            <a:gd name="adj2" fmla="val -607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Safa ACAR</a:t>
          </a:r>
        </a:p>
        <a:p>
          <a:pPr marL="0" lvl="0" indent="0" algn="ctr" defTabSz="577850">
            <a:lnSpc>
              <a:spcPct val="90000"/>
            </a:lnSpc>
            <a:spcBef>
              <a:spcPct val="0"/>
            </a:spcBef>
            <a:spcAft>
              <a:spcPct val="35000"/>
            </a:spcAft>
            <a:buNone/>
          </a:pPr>
          <a:r>
            <a:rPr lang="tr-TR" sz="1300" b="1" kern="1200" dirty="0">
              <a:solidFill>
                <a:schemeClr val="tx1"/>
              </a:solidFill>
            </a:rPr>
            <a:t>Dr. Öğr. Üyesi</a:t>
          </a:r>
          <a:br>
            <a:rPr lang="tr-TR" sz="1300" b="1" kern="1200" dirty="0">
              <a:solidFill>
                <a:schemeClr val="tx1"/>
              </a:solidFill>
            </a:rPr>
          </a:br>
          <a:r>
            <a:rPr lang="tr-TR" sz="1300" b="1" kern="1200" dirty="0">
              <a:solidFill>
                <a:schemeClr val="tx1"/>
              </a:solidFill>
            </a:rPr>
            <a:t>Finans-Bankacılık ve Sigortacılık Bölümü</a:t>
          </a:r>
        </a:p>
      </dsp:txBody>
      <dsp:txXfrm>
        <a:off x="6713184" y="1492229"/>
        <a:ext cx="3125120" cy="9831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CF633-32A6-42EF-9984-30696FA37FA1}">
      <dsp:nvSpPr>
        <dsp:cNvPr id="0" name=""/>
        <dsp:cNvSpPr/>
      </dsp:nvSpPr>
      <dsp:spPr>
        <a:xfrm>
          <a:off x="247672" y="0"/>
          <a:ext cx="2710461" cy="1424491"/>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B7F1FD56-4778-421B-8151-7A6B68172AC3}">
      <dsp:nvSpPr>
        <dsp:cNvPr id="0" name=""/>
        <dsp:cNvSpPr/>
      </dsp:nvSpPr>
      <dsp:spPr>
        <a:xfrm>
          <a:off x="136563" y="1527385"/>
          <a:ext cx="3063824" cy="1025109"/>
        </a:xfrm>
        <a:prstGeom prst="wedgeRectCallout">
          <a:avLst>
            <a:gd name="adj1" fmla="val 20250"/>
            <a:gd name="adj2" fmla="val -607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Kerim COŞKUN</a:t>
          </a:r>
        </a:p>
        <a:p>
          <a:pPr marL="0" lvl="0" indent="0" algn="ctr" defTabSz="577850">
            <a:lnSpc>
              <a:spcPct val="90000"/>
            </a:lnSpc>
            <a:spcBef>
              <a:spcPct val="0"/>
            </a:spcBef>
            <a:spcAft>
              <a:spcPct val="35000"/>
            </a:spcAft>
            <a:buNone/>
          </a:pPr>
          <a:r>
            <a:rPr lang="tr-TR" sz="1300" b="1" kern="1200" dirty="0">
              <a:solidFill>
                <a:schemeClr val="tx1"/>
              </a:solidFill>
            </a:rPr>
            <a:t>Dr. </a:t>
          </a:r>
          <a:r>
            <a:rPr lang="tr-TR" sz="1300" b="1" kern="1200" dirty="0" err="1">
              <a:solidFill>
                <a:schemeClr val="tx1"/>
              </a:solidFill>
            </a:rPr>
            <a:t>Öğr</a:t>
          </a:r>
          <a:r>
            <a:rPr lang="tr-TR" sz="1300" b="1" kern="1200" dirty="0">
              <a:solidFill>
                <a:schemeClr val="tx1"/>
              </a:solidFill>
            </a:rPr>
            <a:t>. Üyesi</a:t>
          </a:r>
          <a:br>
            <a:rPr lang="tr-TR" sz="1300" b="1" kern="1200" dirty="0">
              <a:solidFill>
                <a:schemeClr val="tx1"/>
              </a:solidFill>
            </a:rPr>
          </a:br>
          <a:r>
            <a:rPr lang="tr-TR" sz="1300" b="1" kern="1200" dirty="0">
              <a:solidFill>
                <a:schemeClr val="tx1"/>
              </a:solidFill>
            </a:rPr>
            <a:t>Seyahat Turizm ve Eğlence Hizmetleri Bölümü</a:t>
          </a:r>
        </a:p>
      </dsp:txBody>
      <dsp:txXfrm>
        <a:off x="136563" y="1527385"/>
        <a:ext cx="3063824" cy="1025109"/>
      </dsp:txXfrm>
    </dsp:sp>
    <dsp:sp modelId="{B1FB18D2-249D-47F6-9721-42A693E9B7A7}">
      <dsp:nvSpPr>
        <dsp:cNvPr id="0" name=""/>
        <dsp:cNvSpPr/>
      </dsp:nvSpPr>
      <dsp:spPr>
        <a:xfrm>
          <a:off x="3445606" y="26811"/>
          <a:ext cx="3071153" cy="1411018"/>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8B30AB03-7B0A-4E1A-B87B-C621A6EF5C9A}">
      <dsp:nvSpPr>
        <dsp:cNvPr id="0" name=""/>
        <dsp:cNvSpPr/>
      </dsp:nvSpPr>
      <dsp:spPr>
        <a:xfrm>
          <a:off x="3412688" y="1650223"/>
          <a:ext cx="3258382" cy="779431"/>
        </a:xfrm>
        <a:prstGeom prst="wedgeRectCallout">
          <a:avLst>
            <a:gd name="adj1" fmla="val 20250"/>
            <a:gd name="adj2" fmla="val -607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Abdulkadir UYRUN</a:t>
          </a:r>
        </a:p>
        <a:p>
          <a:pPr marL="0" lvl="0" indent="0" algn="ctr" defTabSz="577850">
            <a:lnSpc>
              <a:spcPct val="90000"/>
            </a:lnSpc>
            <a:spcBef>
              <a:spcPct val="0"/>
            </a:spcBef>
            <a:spcAft>
              <a:spcPct val="35000"/>
            </a:spcAft>
            <a:buNone/>
          </a:pPr>
          <a:r>
            <a:rPr lang="tr-TR" sz="1300" b="1" kern="1200" dirty="0">
              <a:solidFill>
                <a:schemeClr val="tx1"/>
              </a:solidFill>
            </a:rPr>
            <a:t>Dr. Öğr. Üyesi</a:t>
          </a:r>
          <a:br>
            <a:rPr lang="tr-TR" sz="1300" b="1" kern="1200" dirty="0">
              <a:solidFill>
                <a:schemeClr val="tx1"/>
              </a:solidFill>
            </a:rPr>
          </a:br>
          <a:r>
            <a:rPr lang="tr-TR" sz="1300" b="1" kern="1200" dirty="0">
              <a:solidFill>
                <a:schemeClr val="tx1"/>
              </a:solidFill>
            </a:rPr>
            <a:t>Seyahat Turizm ve Eğlence Hizmetleri Bölümü</a:t>
          </a:r>
        </a:p>
      </dsp:txBody>
      <dsp:txXfrm>
        <a:off x="3412688" y="1650223"/>
        <a:ext cx="3258382" cy="779431"/>
      </dsp:txXfrm>
    </dsp:sp>
    <dsp:sp modelId="{35D30CA4-8585-4B5F-A3EF-53915DA1AB3F}">
      <dsp:nvSpPr>
        <dsp:cNvPr id="0" name=""/>
        <dsp:cNvSpPr/>
      </dsp:nvSpPr>
      <dsp:spPr>
        <a:xfrm>
          <a:off x="7070448" y="44091"/>
          <a:ext cx="2986765" cy="1160540"/>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5C329994-F5A2-4C6C-8AE3-1011DA030050}">
      <dsp:nvSpPr>
        <dsp:cNvPr id="0" name=""/>
        <dsp:cNvSpPr/>
      </dsp:nvSpPr>
      <dsp:spPr>
        <a:xfrm>
          <a:off x="6970580" y="1407353"/>
          <a:ext cx="3258382" cy="1025109"/>
        </a:xfrm>
        <a:prstGeom prst="wedgeRectCallout">
          <a:avLst>
            <a:gd name="adj1" fmla="val 20250"/>
            <a:gd name="adj2" fmla="val -607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Yasemin CEYLAN</a:t>
          </a:r>
        </a:p>
        <a:p>
          <a:pPr marL="0" lvl="0" indent="0" algn="ctr" defTabSz="577850">
            <a:lnSpc>
              <a:spcPct val="90000"/>
            </a:lnSpc>
            <a:spcBef>
              <a:spcPct val="0"/>
            </a:spcBef>
            <a:spcAft>
              <a:spcPct val="35000"/>
            </a:spcAft>
            <a:buNone/>
          </a:pPr>
          <a:r>
            <a:rPr lang="tr-TR" sz="1300" b="1" kern="1200" dirty="0">
              <a:solidFill>
                <a:schemeClr val="tx1"/>
              </a:solidFill>
            </a:rPr>
            <a:t>Dr. Öğr. Üyesi</a:t>
          </a:r>
          <a:br>
            <a:rPr lang="tr-TR" sz="1300" b="1" kern="1200" dirty="0">
              <a:solidFill>
                <a:schemeClr val="tx1"/>
              </a:solidFill>
            </a:rPr>
          </a:br>
          <a:r>
            <a:rPr lang="tr-TR" sz="1300" b="1" kern="1200" dirty="0">
              <a:solidFill>
                <a:schemeClr val="tx1"/>
              </a:solidFill>
            </a:rPr>
            <a:t>Seyahat Turizm ve Eğlence Hizmetleri Bölümü</a:t>
          </a:r>
        </a:p>
      </dsp:txBody>
      <dsp:txXfrm>
        <a:off x="6970580" y="1407353"/>
        <a:ext cx="3258382" cy="10251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CF633-32A6-42EF-9984-30696FA37FA1}">
      <dsp:nvSpPr>
        <dsp:cNvPr id="0" name=""/>
        <dsp:cNvSpPr/>
      </dsp:nvSpPr>
      <dsp:spPr>
        <a:xfrm>
          <a:off x="3297406" y="13850"/>
          <a:ext cx="3679550" cy="3750290"/>
        </a:xfrm>
        <a:prstGeom prst="rect">
          <a:avLst/>
        </a:prstGeom>
        <a:blipFill rotWithShape="1">
          <a:blip xmlns:r="http://schemas.openxmlformats.org/officeDocument/2006/relationships" r:embed="rId1"/>
          <a:stretch>
            <a:fillRect/>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B7F1FD56-4778-421B-8151-7A6B68172AC3}">
      <dsp:nvSpPr>
        <dsp:cNvPr id="0" name=""/>
        <dsp:cNvSpPr/>
      </dsp:nvSpPr>
      <dsp:spPr>
        <a:xfrm>
          <a:off x="3056214" y="3375273"/>
          <a:ext cx="4172197" cy="1312601"/>
        </a:xfrm>
        <a:prstGeom prst="wedgeRectCallout">
          <a:avLst>
            <a:gd name="adj1" fmla="val 20250"/>
            <a:gd name="adj2" fmla="val -607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tr-TR" sz="2100" b="1" kern="1200" dirty="0">
              <a:solidFill>
                <a:schemeClr val="tx1"/>
              </a:solidFill>
            </a:rPr>
            <a:t>Adnan TOPRAK</a:t>
          </a:r>
        </a:p>
        <a:p>
          <a:pPr marL="0" lvl="0" indent="0" algn="ctr" defTabSz="933450">
            <a:lnSpc>
              <a:spcPct val="90000"/>
            </a:lnSpc>
            <a:spcBef>
              <a:spcPct val="0"/>
            </a:spcBef>
            <a:spcAft>
              <a:spcPct val="35000"/>
            </a:spcAft>
            <a:buNone/>
          </a:pPr>
          <a:r>
            <a:rPr lang="tr-TR" sz="2100" b="1" kern="1200" dirty="0">
              <a:solidFill>
                <a:schemeClr val="tx1"/>
              </a:solidFill>
            </a:rPr>
            <a:t>Dr. </a:t>
          </a:r>
          <a:r>
            <a:rPr lang="tr-TR" sz="2100" b="1" kern="1200" dirty="0" err="1">
              <a:solidFill>
                <a:schemeClr val="tx1"/>
              </a:solidFill>
            </a:rPr>
            <a:t>Öğr</a:t>
          </a:r>
          <a:r>
            <a:rPr lang="tr-TR" sz="2100" b="1" kern="1200" dirty="0">
              <a:solidFill>
                <a:schemeClr val="tx1"/>
              </a:solidFill>
            </a:rPr>
            <a:t>. Üyesi</a:t>
          </a:r>
        </a:p>
        <a:p>
          <a:pPr marL="0" lvl="0" indent="0" algn="ctr" defTabSz="933450">
            <a:lnSpc>
              <a:spcPct val="90000"/>
            </a:lnSpc>
            <a:spcBef>
              <a:spcPct val="0"/>
            </a:spcBef>
            <a:spcAft>
              <a:spcPct val="35000"/>
            </a:spcAft>
            <a:buNone/>
          </a:pPr>
          <a:r>
            <a:rPr lang="tr-TR" sz="2100" b="1" kern="1200" dirty="0">
              <a:solidFill>
                <a:schemeClr val="tx1"/>
              </a:solidFill>
            </a:rPr>
            <a:t>Sosyal Hizmetler</a:t>
          </a:r>
        </a:p>
      </dsp:txBody>
      <dsp:txXfrm>
        <a:off x="3056214" y="3375273"/>
        <a:ext cx="4172197" cy="13126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CF633-32A6-42EF-9984-30696FA37FA1}">
      <dsp:nvSpPr>
        <dsp:cNvPr id="0" name=""/>
        <dsp:cNvSpPr/>
      </dsp:nvSpPr>
      <dsp:spPr>
        <a:xfrm>
          <a:off x="660064" y="0"/>
          <a:ext cx="4144560" cy="2178186"/>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B7F1FD56-4778-421B-8151-7A6B68172AC3}">
      <dsp:nvSpPr>
        <dsp:cNvPr id="0" name=""/>
        <dsp:cNvSpPr/>
      </dsp:nvSpPr>
      <dsp:spPr>
        <a:xfrm>
          <a:off x="457384" y="2538988"/>
          <a:ext cx="4684886" cy="1567491"/>
        </a:xfrm>
        <a:prstGeom prst="wedgeRectCallout">
          <a:avLst>
            <a:gd name="adj1" fmla="val 20250"/>
            <a:gd name="adj2" fmla="val -607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tr-TR" sz="2800" b="1" kern="1200" dirty="0">
              <a:solidFill>
                <a:schemeClr val="tx1"/>
              </a:solidFill>
            </a:rPr>
            <a:t>Dr. Öğretim Üyesi Mesut SIRRI</a:t>
          </a:r>
        </a:p>
        <a:p>
          <a:pPr marL="0" lvl="0" indent="0" algn="ctr" defTabSz="1244600">
            <a:lnSpc>
              <a:spcPct val="90000"/>
            </a:lnSpc>
            <a:spcBef>
              <a:spcPct val="0"/>
            </a:spcBef>
            <a:spcAft>
              <a:spcPct val="35000"/>
            </a:spcAft>
            <a:buNone/>
          </a:pPr>
          <a:r>
            <a:rPr lang="tr-TR" sz="2800" b="1" kern="1200" dirty="0">
              <a:solidFill>
                <a:schemeClr val="tx1"/>
              </a:solidFill>
            </a:rPr>
            <a:t>(Bölüm Başkanı)</a:t>
          </a:r>
        </a:p>
      </dsp:txBody>
      <dsp:txXfrm>
        <a:off x="457384" y="2538988"/>
        <a:ext cx="4684886" cy="1567491"/>
      </dsp:txXfrm>
    </dsp:sp>
    <dsp:sp modelId="{B1FB18D2-249D-47F6-9721-42A693E9B7A7}">
      <dsp:nvSpPr>
        <dsp:cNvPr id="0" name=""/>
        <dsp:cNvSpPr/>
      </dsp:nvSpPr>
      <dsp:spPr>
        <a:xfrm>
          <a:off x="5665284" y="1647"/>
          <a:ext cx="4696093" cy="2157585"/>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8B30AB03-7B0A-4E1A-B87B-C621A6EF5C9A}">
      <dsp:nvSpPr>
        <dsp:cNvPr id="0" name=""/>
        <dsp:cNvSpPr/>
      </dsp:nvSpPr>
      <dsp:spPr>
        <a:xfrm>
          <a:off x="5744342" y="2756100"/>
          <a:ext cx="4659974" cy="1191826"/>
        </a:xfrm>
        <a:prstGeom prst="wedgeRectCallout">
          <a:avLst>
            <a:gd name="adj1" fmla="val 20250"/>
            <a:gd name="adj2" fmla="val -60700"/>
          </a:avLst>
        </a:prstGeom>
        <a:solidFill>
          <a:srgbClr val="FFC00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tr-TR" sz="2800" b="0" kern="1200" dirty="0">
              <a:solidFill>
                <a:schemeClr val="tx1"/>
              </a:solidFill>
            </a:rPr>
            <a:t>Dr. </a:t>
          </a:r>
          <a:r>
            <a:rPr lang="tr-TR" sz="2800" b="0" kern="1200" dirty="0" err="1">
              <a:solidFill>
                <a:schemeClr val="tx1"/>
              </a:solidFill>
            </a:rPr>
            <a:t>Öğr</a:t>
          </a:r>
          <a:r>
            <a:rPr lang="tr-TR" sz="2800" b="0" kern="1200" dirty="0">
              <a:solidFill>
                <a:schemeClr val="tx1"/>
              </a:solidFill>
            </a:rPr>
            <a:t>. Üyesi Sema Çakır ÖNGÖREN</a:t>
          </a:r>
        </a:p>
      </dsp:txBody>
      <dsp:txXfrm>
        <a:off x="5744342" y="2756100"/>
        <a:ext cx="4659974" cy="119182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58429B-EE59-41F7-B954-F180555A2C09}" type="datetimeFigureOut">
              <a:rPr lang="tr-TR" smtClean="0"/>
              <a:pPr/>
              <a:t>29.04.2025</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BF735-C093-4715-9A24-46B2B7FBDA82}" type="slidenum">
              <a:rPr lang="tr-TR" smtClean="0"/>
              <a:pPr/>
              <a:t>‹#›</a:t>
            </a:fld>
            <a:endParaRPr lang="tr-TR"/>
          </a:p>
        </p:txBody>
      </p:sp>
    </p:spTree>
    <p:extLst>
      <p:ext uri="{BB962C8B-B14F-4D97-AF65-F5344CB8AC3E}">
        <p14:creationId xmlns:p14="http://schemas.microsoft.com/office/powerpoint/2010/main" val="4272699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B4C3A-F7FA-1AFD-DA77-03CE8F0B794E}"/>
              </a:ext>
            </a:extLst>
          </p:cNvPr>
          <p:cNvSpPr>
            <a:spLocks noGrp="1"/>
          </p:cNvSpPr>
          <p:nvPr>
            <p:ph type="title" hasCustomPrompt="1"/>
          </p:nvPr>
        </p:nvSpPr>
        <p:spPr>
          <a:xfrm>
            <a:off x="1663700" y="625987"/>
            <a:ext cx="7264400" cy="358156"/>
          </a:xfrm>
        </p:spPr>
        <p:txBody>
          <a:bodyPr>
            <a:normAutofit/>
          </a:bodyPr>
          <a:lstStyle>
            <a:lvl1pPr algn="ctr">
              <a:defRPr sz="2200" b="1"/>
            </a:lvl1pPr>
          </a:lstStyle>
          <a:p>
            <a:r>
              <a:rPr lang="tr-TR" dirty="0"/>
              <a:t>BİRİM YÖNETİMİ</a:t>
            </a:r>
          </a:p>
        </p:txBody>
      </p:sp>
      <p:sp>
        <p:nvSpPr>
          <p:cNvPr id="3" name="Date Placeholder 2">
            <a:extLst>
              <a:ext uri="{FF2B5EF4-FFF2-40B4-BE49-F238E27FC236}">
                <a16:creationId xmlns:a16="http://schemas.microsoft.com/office/drawing/2014/main" id="{E00D2068-4533-54BB-128A-8F3C3786D22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A326A481-76F4-4D93-3375-A7C748233EC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D2A76DFE-4A56-BA20-568A-A7795D1A509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12" name="Freeform: Shape 11">
            <a:extLst>
              <a:ext uri="{FF2B5EF4-FFF2-40B4-BE49-F238E27FC236}">
                <a16:creationId xmlns:a16="http://schemas.microsoft.com/office/drawing/2014/main" id="{F1D3786B-5DA8-BB80-3398-76C68A3F4CAB}"/>
              </a:ext>
            </a:extLst>
          </p:cNvPr>
          <p:cNvSpPr/>
          <p:nvPr/>
        </p:nvSpPr>
        <p:spPr>
          <a:xfrm>
            <a:off x="4189128" y="3111652"/>
            <a:ext cx="2213544" cy="404659"/>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13" name="Rectangle 12">
            <a:extLst>
              <a:ext uri="{FF2B5EF4-FFF2-40B4-BE49-F238E27FC236}">
                <a16:creationId xmlns:a16="http://schemas.microsoft.com/office/drawing/2014/main" id="{41587F53-7D96-22EA-F7F0-03C5BC7B0799}"/>
              </a:ext>
            </a:extLst>
          </p:cNvPr>
          <p:cNvSpPr>
            <a:spLocks noChangeAspect="1"/>
          </p:cNvSpPr>
          <p:nvPr/>
        </p:nvSpPr>
        <p:spPr>
          <a:xfrm>
            <a:off x="4412857" y="1020837"/>
            <a:ext cx="1539319" cy="2082111"/>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a:p>
        </p:txBody>
      </p:sp>
      <p:sp>
        <p:nvSpPr>
          <p:cNvPr id="17" name="Text Placeholder 16">
            <a:extLst>
              <a:ext uri="{FF2B5EF4-FFF2-40B4-BE49-F238E27FC236}">
                <a16:creationId xmlns:a16="http://schemas.microsoft.com/office/drawing/2014/main" id="{DBCDA8D7-10EC-A266-FF4B-726BECBB37C8}"/>
              </a:ext>
            </a:extLst>
          </p:cNvPr>
          <p:cNvSpPr>
            <a:spLocks noGrp="1"/>
          </p:cNvSpPr>
          <p:nvPr>
            <p:ph type="body" sz="quarter" idx="13" hasCustomPrompt="1"/>
          </p:nvPr>
        </p:nvSpPr>
        <p:spPr>
          <a:xfrm>
            <a:off x="4197499" y="3110089"/>
            <a:ext cx="2159748" cy="380103"/>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a:t>
            </a:r>
          </a:p>
        </p:txBody>
      </p:sp>
      <p:sp>
        <p:nvSpPr>
          <p:cNvPr id="19" name="Picture Placeholder 18">
            <a:extLst>
              <a:ext uri="{FF2B5EF4-FFF2-40B4-BE49-F238E27FC236}">
                <a16:creationId xmlns:a16="http://schemas.microsoft.com/office/drawing/2014/main" id="{6632F21A-A4B9-AE03-D0B7-90D9C8127E7E}"/>
              </a:ext>
            </a:extLst>
          </p:cNvPr>
          <p:cNvSpPr>
            <a:spLocks noGrp="1"/>
          </p:cNvSpPr>
          <p:nvPr>
            <p:ph type="pic" sz="quarter" idx="14" hasCustomPrompt="1"/>
          </p:nvPr>
        </p:nvSpPr>
        <p:spPr>
          <a:xfrm>
            <a:off x="4463101" y="1026414"/>
            <a:ext cx="1489075" cy="2057556"/>
          </a:xfrm>
        </p:spPr>
        <p:txBody>
          <a:bodyPr/>
          <a:lstStyle>
            <a:lvl1pPr>
              <a:defRPr/>
            </a:lvl1pPr>
          </a:lstStyle>
          <a:p>
            <a:r>
              <a:rPr lang="tr-TR" dirty="0"/>
              <a:t>Resim ekleyiniz</a:t>
            </a:r>
          </a:p>
        </p:txBody>
      </p:sp>
      <p:grpSp>
        <p:nvGrpSpPr>
          <p:cNvPr id="20" name="Group 19">
            <a:extLst>
              <a:ext uri="{FF2B5EF4-FFF2-40B4-BE49-F238E27FC236}">
                <a16:creationId xmlns:a16="http://schemas.microsoft.com/office/drawing/2014/main" id="{F7601A60-E7AF-2A68-DF40-E7A228F661D9}"/>
              </a:ext>
            </a:extLst>
          </p:cNvPr>
          <p:cNvGrpSpPr/>
          <p:nvPr/>
        </p:nvGrpSpPr>
        <p:grpSpPr>
          <a:xfrm>
            <a:off x="849206" y="3632068"/>
            <a:ext cx="2213544" cy="2418810"/>
            <a:chOff x="4151792" y="1113007"/>
            <a:chExt cx="2329566" cy="2509299"/>
          </a:xfrm>
        </p:grpSpPr>
        <p:sp>
          <p:nvSpPr>
            <p:cNvPr id="21" name="Freeform: Shape 20">
              <a:extLst>
                <a:ext uri="{FF2B5EF4-FFF2-40B4-BE49-F238E27FC236}">
                  <a16:creationId xmlns:a16="http://schemas.microsoft.com/office/drawing/2014/main" id="{0183A604-EAE7-AF05-9667-E769186EFC0B}"/>
                </a:ext>
              </a:extLst>
            </p:cNvPr>
            <p:cNvSpPr/>
            <p:nvPr/>
          </p:nvSpPr>
          <p:spPr>
            <a:xfrm>
              <a:off x="4151792" y="3202509"/>
              <a:ext cx="2329566" cy="419797"/>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2" name="Rectangle 21">
              <a:extLst>
                <a:ext uri="{FF2B5EF4-FFF2-40B4-BE49-F238E27FC236}">
                  <a16:creationId xmlns:a16="http://schemas.microsoft.com/office/drawing/2014/main" id="{83847F1D-B611-C8EE-873C-21588E52E83E}"/>
                </a:ext>
              </a:extLst>
            </p:cNvPr>
            <p:cNvSpPr>
              <a:spLocks noChangeAspect="1"/>
            </p:cNvSpPr>
            <p:nvPr/>
          </p:nvSpPr>
          <p:spPr>
            <a:xfrm>
              <a:off x="4533012" y="1113007"/>
              <a:ext cx="1567124" cy="208950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grpSp>
      <p:sp>
        <p:nvSpPr>
          <p:cNvPr id="23" name="Picture Placeholder 18">
            <a:extLst>
              <a:ext uri="{FF2B5EF4-FFF2-40B4-BE49-F238E27FC236}">
                <a16:creationId xmlns:a16="http://schemas.microsoft.com/office/drawing/2014/main" id="{515CEA9B-69CA-EE24-37E0-227A78822F87}"/>
              </a:ext>
            </a:extLst>
          </p:cNvPr>
          <p:cNvSpPr>
            <a:spLocks noGrp="1"/>
          </p:cNvSpPr>
          <p:nvPr>
            <p:ph type="pic" sz="quarter" idx="15" hasCustomPrompt="1"/>
          </p:nvPr>
        </p:nvSpPr>
        <p:spPr>
          <a:xfrm>
            <a:off x="1227419" y="3650615"/>
            <a:ext cx="1452281" cy="2008460"/>
          </a:xfrm>
        </p:spPr>
        <p:txBody>
          <a:bodyPr/>
          <a:lstStyle>
            <a:lvl1pPr>
              <a:defRPr/>
            </a:lvl1pPr>
          </a:lstStyle>
          <a:p>
            <a:r>
              <a:rPr lang="tr-TR" dirty="0"/>
              <a:t>Resim ekleyiniz</a:t>
            </a:r>
          </a:p>
        </p:txBody>
      </p:sp>
      <p:sp>
        <p:nvSpPr>
          <p:cNvPr id="24" name="Text Placeholder 16">
            <a:extLst>
              <a:ext uri="{FF2B5EF4-FFF2-40B4-BE49-F238E27FC236}">
                <a16:creationId xmlns:a16="http://schemas.microsoft.com/office/drawing/2014/main" id="{CCA753CD-9636-50B5-F337-D84B921DAE40}"/>
              </a:ext>
            </a:extLst>
          </p:cNvPr>
          <p:cNvSpPr>
            <a:spLocks noGrp="1"/>
          </p:cNvSpPr>
          <p:nvPr>
            <p:ph type="body" sz="quarter" idx="16" hasCustomPrompt="1"/>
          </p:nvPr>
        </p:nvSpPr>
        <p:spPr>
          <a:xfrm>
            <a:off x="903002" y="5677622"/>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27" name="Freeform: Shape 26">
            <a:extLst>
              <a:ext uri="{FF2B5EF4-FFF2-40B4-BE49-F238E27FC236}">
                <a16:creationId xmlns:a16="http://schemas.microsoft.com/office/drawing/2014/main" id="{82E1F4A0-7C7C-8899-DCDC-39267D5F630E}"/>
              </a:ext>
            </a:extLst>
          </p:cNvPr>
          <p:cNvSpPr/>
          <p:nvPr userDrawn="1"/>
        </p:nvSpPr>
        <p:spPr>
          <a:xfrm>
            <a:off x="4189592" y="5642257"/>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8" name="Rectangle 27">
            <a:extLst>
              <a:ext uri="{FF2B5EF4-FFF2-40B4-BE49-F238E27FC236}">
                <a16:creationId xmlns:a16="http://schemas.microsoft.com/office/drawing/2014/main" id="{56FC9082-5B64-D921-4B6C-8EE62C14E132}"/>
              </a:ext>
            </a:extLst>
          </p:cNvPr>
          <p:cNvSpPr>
            <a:spLocks noChangeAspect="1"/>
          </p:cNvSpPr>
          <p:nvPr userDrawn="1"/>
        </p:nvSpPr>
        <p:spPr>
          <a:xfrm>
            <a:off x="4551826" y="3628106"/>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29" name="Freeform: Shape 28">
            <a:extLst>
              <a:ext uri="{FF2B5EF4-FFF2-40B4-BE49-F238E27FC236}">
                <a16:creationId xmlns:a16="http://schemas.microsoft.com/office/drawing/2014/main" id="{79581952-53C9-2848-D9CB-0083DB10890E}"/>
              </a:ext>
            </a:extLst>
          </p:cNvPr>
          <p:cNvSpPr/>
          <p:nvPr userDrawn="1"/>
        </p:nvSpPr>
        <p:spPr>
          <a:xfrm>
            <a:off x="7529978" y="5652066"/>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rgbClr val="7030A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30" name="Rectangle 29">
            <a:extLst>
              <a:ext uri="{FF2B5EF4-FFF2-40B4-BE49-F238E27FC236}">
                <a16:creationId xmlns:a16="http://schemas.microsoft.com/office/drawing/2014/main" id="{2455CDC7-E362-78F1-ABC6-8DC057371DCC}"/>
              </a:ext>
            </a:extLst>
          </p:cNvPr>
          <p:cNvSpPr>
            <a:spLocks noChangeAspect="1"/>
          </p:cNvSpPr>
          <p:nvPr userDrawn="1"/>
        </p:nvSpPr>
        <p:spPr>
          <a:xfrm>
            <a:off x="7892212" y="3637915"/>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31" name="Picture Placeholder 18">
            <a:extLst>
              <a:ext uri="{FF2B5EF4-FFF2-40B4-BE49-F238E27FC236}">
                <a16:creationId xmlns:a16="http://schemas.microsoft.com/office/drawing/2014/main" id="{AE3CE188-D0B5-266E-FFE9-8352C510734A}"/>
              </a:ext>
            </a:extLst>
          </p:cNvPr>
          <p:cNvSpPr>
            <a:spLocks noGrp="1"/>
          </p:cNvSpPr>
          <p:nvPr>
            <p:ph type="pic" sz="quarter" idx="19" hasCustomPrompt="1"/>
          </p:nvPr>
        </p:nvSpPr>
        <p:spPr>
          <a:xfrm>
            <a:off x="4551362" y="3643605"/>
            <a:ext cx="1452281" cy="2008460"/>
          </a:xfrm>
        </p:spPr>
        <p:txBody>
          <a:bodyPr/>
          <a:lstStyle>
            <a:lvl1pPr>
              <a:defRPr/>
            </a:lvl1pPr>
          </a:lstStyle>
          <a:p>
            <a:r>
              <a:rPr lang="tr-TR" dirty="0"/>
              <a:t>Resim ekleyiniz</a:t>
            </a:r>
          </a:p>
        </p:txBody>
      </p:sp>
      <p:sp>
        <p:nvSpPr>
          <p:cNvPr id="32" name="Text Placeholder 16">
            <a:extLst>
              <a:ext uri="{FF2B5EF4-FFF2-40B4-BE49-F238E27FC236}">
                <a16:creationId xmlns:a16="http://schemas.microsoft.com/office/drawing/2014/main" id="{2A99479B-C304-B828-C831-1F64997B4592}"/>
              </a:ext>
            </a:extLst>
          </p:cNvPr>
          <p:cNvSpPr>
            <a:spLocks noGrp="1"/>
          </p:cNvSpPr>
          <p:nvPr>
            <p:ph type="body" sz="quarter" idx="20" hasCustomPrompt="1"/>
          </p:nvPr>
        </p:nvSpPr>
        <p:spPr>
          <a:xfrm>
            <a:off x="4242924" y="5652065"/>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33" name="Picture Placeholder 18">
            <a:extLst>
              <a:ext uri="{FF2B5EF4-FFF2-40B4-BE49-F238E27FC236}">
                <a16:creationId xmlns:a16="http://schemas.microsoft.com/office/drawing/2014/main" id="{C9377410-F1B0-DA3F-2066-A9FFE09A37D3}"/>
              </a:ext>
            </a:extLst>
          </p:cNvPr>
          <p:cNvSpPr>
            <a:spLocks noGrp="1"/>
          </p:cNvSpPr>
          <p:nvPr>
            <p:ph type="pic" sz="quarter" idx="21" hasCustomPrompt="1"/>
          </p:nvPr>
        </p:nvSpPr>
        <p:spPr>
          <a:xfrm>
            <a:off x="7891284" y="3643040"/>
            <a:ext cx="1452281" cy="2008460"/>
          </a:xfrm>
        </p:spPr>
        <p:txBody>
          <a:bodyPr/>
          <a:lstStyle>
            <a:lvl1pPr>
              <a:defRPr/>
            </a:lvl1pPr>
          </a:lstStyle>
          <a:p>
            <a:r>
              <a:rPr lang="tr-TR" dirty="0"/>
              <a:t>Resim ekleyiniz</a:t>
            </a:r>
          </a:p>
        </p:txBody>
      </p:sp>
      <p:sp>
        <p:nvSpPr>
          <p:cNvPr id="34" name="Text Placeholder 16">
            <a:extLst>
              <a:ext uri="{FF2B5EF4-FFF2-40B4-BE49-F238E27FC236}">
                <a16:creationId xmlns:a16="http://schemas.microsoft.com/office/drawing/2014/main" id="{A2DDAA7F-E187-498D-D0C7-152856664046}"/>
              </a:ext>
            </a:extLst>
          </p:cNvPr>
          <p:cNvSpPr>
            <a:spLocks noGrp="1"/>
          </p:cNvSpPr>
          <p:nvPr>
            <p:ph type="body" sz="quarter" idx="22" hasCustomPrompt="1"/>
          </p:nvPr>
        </p:nvSpPr>
        <p:spPr>
          <a:xfrm>
            <a:off x="7582846" y="5651500"/>
            <a:ext cx="2159748" cy="404658"/>
          </a:xfrm>
        </p:spPr>
        <p:txBody>
          <a:bodyPr>
            <a:normAutofit/>
          </a:bodyPr>
          <a:lstStyle>
            <a:lvl1pPr marL="0" indent="0" algn="ctr">
              <a:lnSpc>
                <a:spcPct val="100000"/>
              </a:lnSpc>
              <a:spcBef>
                <a:spcPts val="0"/>
              </a:spcBef>
              <a:buNone/>
              <a:defRPr sz="1200" b="1">
                <a:solidFill>
                  <a:schemeClr val="bg1"/>
                </a:solidFill>
              </a:defRPr>
            </a:lvl1pPr>
            <a:lvl2pPr>
              <a:defRPr sz="1200"/>
            </a:lvl2pPr>
            <a:lvl3pPr>
              <a:defRPr sz="1200"/>
            </a:lvl3pPr>
            <a:lvl4pPr>
              <a:defRPr sz="1200"/>
            </a:lvl4pPr>
            <a:lvl5pPr>
              <a:defRPr sz="1200"/>
            </a:lvl5pPr>
          </a:lstStyle>
          <a:p>
            <a:pPr lvl="0"/>
            <a:r>
              <a:rPr lang="tr-TR" dirty="0"/>
              <a:t>Ad Soyad (Fakülte Sekreteri)</a:t>
            </a:r>
          </a:p>
        </p:txBody>
      </p:sp>
      <p:cxnSp>
        <p:nvCxnSpPr>
          <p:cNvPr id="36" name="Connector: Elbow 35">
            <a:extLst>
              <a:ext uri="{FF2B5EF4-FFF2-40B4-BE49-F238E27FC236}">
                <a16:creationId xmlns:a16="http://schemas.microsoft.com/office/drawing/2014/main" id="{1EC2A9CE-13AB-A9B1-6BB3-159C1E5606B9}"/>
              </a:ext>
            </a:extLst>
          </p:cNvPr>
          <p:cNvCxnSpPr>
            <a:stCxn id="17" idx="1"/>
            <a:endCxn id="23" idx="0"/>
          </p:cNvCxnSpPr>
          <p:nvPr userDrawn="1"/>
        </p:nvCxnSpPr>
        <p:spPr>
          <a:xfrm rot="10800000" flipV="1">
            <a:off x="1953561" y="3300141"/>
            <a:ext cx="2243939" cy="350474"/>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AD0E2E-ABC0-AB7B-78BB-C382DD7BA892}"/>
              </a:ext>
            </a:extLst>
          </p:cNvPr>
          <p:cNvCxnSpPr>
            <a:stCxn id="17" idx="3"/>
            <a:endCxn id="33" idx="0"/>
          </p:cNvCxnSpPr>
          <p:nvPr userDrawn="1"/>
        </p:nvCxnSpPr>
        <p:spPr>
          <a:xfrm>
            <a:off x="6357247" y="3300141"/>
            <a:ext cx="2260178" cy="342899"/>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83D98A2-E5DD-2270-021B-D646862CDA4D}"/>
              </a:ext>
            </a:extLst>
          </p:cNvPr>
          <p:cNvCxnSpPr>
            <a:cxnSpLocks/>
            <a:stCxn id="17" idx="2"/>
            <a:endCxn id="31" idx="0"/>
          </p:cNvCxnSpPr>
          <p:nvPr userDrawn="1"/>
        </p:nvCxnSpPr>
        <p:spPr>
          <a:xfrm>
            <a:off x="5277373" y="3490192"/>
            <a:ext cx="130" cy="153413"/>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61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EC9E-C025-B5A8-B393-8ECC0C63F61F}"/>
              </a:ext>
            </a:extLst>
          </p:cNvPr>
          <p:cNvSpPr>
            <a:spLocks noGrp="1"/>
          </p:cNvSpPr>
          <p:nvPr>
            <p:ph type="title" hasCustomPrompt="1"/>
          </p:nvPr>
        </p:nvSpPr>
        <p:spPr>
          <a:xfrm>
            <a:off x="1600200" y="520700"/>
            <a:ext cx="9753600" cy="571500"/>
          </a:xfrm>
        </p:spPr>
        <p:txBody>
          <a:bodyPr>
            <a:normAutofit/>
          </a:bodyPr>
          <a:lstStyle>
            <a:lvl1pPr>
              <a:defRPr sz="2200" b="1"/>
            </a:lvl1pPr>
          </a:lstStyle>
          <a:p>
            <a:r>
              <a:rPr lang="tr-TR" dirty="0"/>
              <a:t>Bölüm Adını Giriniz</a:t>
            </a:r>
          </a:p>
        </p:txBody>
      </p:sp>
      <p:sp>
        <p:nvSpPr>
          <p:cNvPr id="3" name="Date Placeholder 2">
            <a:extLst>
              <a:ext uri="{FF2B5EF4-FFF2-40B4-BE49-F238E27FC236}">
                <a16:creationId xmlns:a16="http://schemas.microsoft.com/office/drawing/2014/main" id="{5C1BE0CC-7CCD-4147-530D-0CE4AF4A5B6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D33DAF8F-8AD9-FEE2-3609-ECCFC41579D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71564CCE-F816-5827-1BA5-596AB8D1453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Metin Yer Tutucusu 2">
            <a:extLst>
              <a:ext uri="{FF2B5EF4-FFF2-40B4-BE49-F238E27FC236}">
                <a16:creationId xmlns:a16="http://schemas.microsoft.com/office/drawing/2014/main" id="{7FE6A1BB-6F5B-2BD5-F9EB-7CC965E8C2BA}"/>
              </a:ext>
            </a:extLst>
          </p:cNvPr>
          <p:cNvSpPr>
            <a:spLocks noGrp="1"/>
          </p:cNvSpPr>
          <p:nvPr>
            <p:ph idx="1"/>
          </p:nvPr>
        </p:nvSpPr>
        <p:spPr>
          <a:xfrm>
            <a:off x="977080" y="1213945"/>
            <a:ext cx="10376719" cy="4782197"/>
          </a:xfrm>
          <a:prstGeom prst="rect">
            <a:avLst/>
          </a:prstGeom>
        </p:spPr>
        <p:txBody>
          <a:bodyPr vert="horz" lIns="91440" tIns="45720" rIns="91440" bIns="45720" rtlCol="0">
            <a:normAutofit/>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677042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52883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61066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9931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23679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Altbilgi Yer Tutucusu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ayt Numarası Yer Tutucusu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5910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Altbilgi Yer Tutucusu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ayt Numarası Yer Tutucusu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42637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Altbilgi Yer Tutucusu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18562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7814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275245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113626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4312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29.04.2025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180096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197956"/>
      </p:ext>
    </p:extLst>
  </p:cSld>
  <p:clrMap bg1="lt1" tx1="dk1" bg2="lt2" tx2="dk2" accent1="accent1" accent2="accent2" accent3="accent3" accent4="accent4" accent5="accent5" accent6="accent6" hlink="hlink" folHlink="folHlink"/>
  <p:sldLayoutIdLst>
    <p:sldLayoutId id="2147483686" r:id="rId1"/>
    <p:sldLayoutId id="2147483684"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Layout" Target="../diagrams/layout2.xml"/><Relationship Id="rId7" Type="http://schemas.openxmlformats.org/officeDocument/2006/relationships/image" Target="../media/image8.png"/><Relationship Id="rId12" Type="http://schemas.openxmlformats.org/officeDocument/2006/relationships/comments" Target="../comments/comment1.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11" Type="http://schemas.openxmlformats.org/officeDocument/2006/relationships/image" Target="../media/image5.jpeg"/><Relationship Id="rId5" Type="http://schemas.openxmlformats.org/officeDocument/2006/relationships/diagramColors" Target="../diagrams/colors2.xml"/><Relationship Id="rId10" Type="http://schemas.openxmlformats.org/officeDocument/2006/relationships/image" Target="../media/image10.jpeg"/><Relationship Id="rId4" Type="http://schemas.openxmlformats.org/officeDocument/2006/relationships/diagramQuickStyle" Target="../diagrams/quickStyle2.xml"/><Relationship Id="rId9"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chart" Target="../charts/chart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diagramLayout" Target="../diagrams/layout3.xml"/><Relationship Id="rId7" Type="http://schemas.openxmlformats.org/officeDocument/2006/relationships/image" Target="../media/image16.jpg"/><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10" Type="http://schemas.openxmlformats.org/officeDocument/2006/relationships/comments" Target="../comments/comment3.xml"/><Relationship Id="rId4" Type="http://schemas.openxmlformats.org/officeDocument/2006/relationships/diagramQuickStyle" Target="../diagrams/quickStyle3.xml"/><Relationship Id="rId9" Type="http://schemas.openxmlformats.org/officeDocument/2006/relationships/image" Target="../media/image18.jpeg"/></Relationships>
</file>

<file path=ppt/slides/_rels/slide25.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chart" Target="../charts/chart1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chart" Target="../charts/chart19.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comments" Target="../comments/comment5.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7.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chart" Target="../charts/chart26.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chart" Target="../charts/chart27.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comments" Target="../comments/comment6.xml"/><Relationship Id="rId2" Type="http://schemas.openxmlformats.org/officeDocument/2006/relationships/chart" Target="../charts/chart29.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chart" Target="../charts/chart30.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chart" Target="../charts/chart31.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chart" Target="../charts/chart32.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chart" Target="../charts/chart33.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chart" Target="../charts/chart34.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chart" Target="../charts/chart35.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diagramLayout" Target="../diagrams/layout5.xml"/><Relationship Id="rId7" Type="http://schemas.openxmlformats.org/officeDocument/2006/relationships/image" Target="../media/image20.jpg"/><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9.xml.rels><?xml version="1.0" encoding="UTF-8" standalone="yes"?>
<Relationships xmlns="http://schemas.openxmlformats.org/package/2006/relationships"><Relationship Id="rId3" Type="http://schemas.openxmlformats.org/officeDocument/2006/relationships/comments" Target="../comments/comment7.xml"/><Relationship Id="rId2" Type="http://schemas.openxmlformats.org/officeDocument/2006/relationships/chart" Target="../charts/chart37.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chart" Target="../charts/chart38.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chart" Target="../charts/chart39.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2" Type="http://schemas.openxmlformats.org/officeDocument/2006/relationships/chart" Target="../charts/chart40.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chart" Target="../charts/chart41.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chart" Target="../charts/chart42.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3" Type="http://schemas.openxmlformats.org/officeDocument/2006/relationships/chart" Target="../charts/chart44.xml"/><Relationship Id="rId2" Type="http://schemas.openxmlformats.org/officeDocument/2006/relationships/chart" Target="../charts/chart43.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comments" Target="../comments/comment8.xml"/><Relationship Id="rId2" Type="http://schemas.openxmlformats.org/officeDocument/2006/relationships/chart" Target="../charts/chart45.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chart" Target="../charts/chart46.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2" Type="http://schemas.openxmlformats.org/officeDocument/2006/relationships/chart" Target="../charts/chart47.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chart" Target="../charts/chart48.xml"/><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chart" Target="../charts/chart49.xml"/><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chart" Target="../charts/chart50.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3522284"/>
            <a:ext cx="12192000"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3200" b="1" noProof="0" dirty="0">
                <a:solidFill>
                  <a:prstClr val="black">
                    <a:lumMod val="85000"/>
                    <a:lumOff val="15000"/>
                  </a:prstClr>
                </a:solidFill>
                <a:latin typeface="Times New Roman" panose="02020603050405020304" pitchFamily="18" charset="0"/>
                <a:cs typeface="Times New Roman" panose="02020603050405020304" pitchFamily="18" charset="0"/>
              </a:rPr>
              <a:t>         </a:t>
            </a:r>
            <a:r>
              <a:rPr kumimoji="0" lang="tr-TR" sz="4000" b="1" i="0" u="none" strike="noStrike" kern="1200" cap="none" spc="0" normalizeH="0" baseline="0" noProof="0" dirty="0">
                <a:ln>
                  <a:noFill/>
                </a:ln>
                <a:solidFill>
                  <a:prstClr val="black">
                    <a:lumMod val="85000"/>
                    <a:lumOff val="15000"/>
                  </a:prstClr>
                </a:solidFill>
                <a:effectLst/>
                <a:uLnTx/>
                <a:uFillTx/>
                <a:cs typeface="Times New Roman" panose="02020603050405020304" pitchFamily="18" charset="0"/>
              </a:rPr>
              <a:t> KURTALAN MESLEK YÜKSEKOKULU MÜDÜRLÜĞÜ </a:t>
            </a:r>
          </a:p>
        </p:txBody>
      </p:sp>
      <p:sp>
        <p:nvSpPr>
          <p:cNvPr id="7" name="Dikdörtgen 6"/>
          <p:cNvSpPr/>
          <p:nvPr/>
        </p:nvSpPr>
        <p:spPr>
          <a:xfrm>
            <a:off x="3784803" y="4687372"/>
            <a:ext cx="4007251" cy="954107"/>
          </a:xfrm>
          <a:prstGeom prst="rect">
            <a:avLst/>
          </a:prstGeom>
        </p:spPr>
        <p:txBody>
          <a:bodyPr wrap="none">
            <a:spAutoFit/>
          </a:bodyPr>
          <a:lstStyle/>
          <a:p>
            <a:r>
              <a:rPr lang="tr-TR" sz="2800" b="1" dirty="0">
                <a:solidFill>
                  <a:prstClr val="black">
                    <a:lumMod val="85000"/>
                    <a:lumOff val="15000"/>
                  </a:prstClr>
                </a:solidFill>
                <a:cs typeface="Times New Roman" panose="02020603050405020304" pitchFamily="18" charset="0"/>
              </a:rPr>
              <a:t>2025 Yılı Brifing Toplantısı</a:t>
            </a:r>
          </a:p>
          <a:p>
            <a:pPr algn="ctr"/>
            <a:r>
              <a:rPr lang="tr-TR" sz="2800" b="1" dirty="0">
                <a:solidFill>
                  <a:prstClr val="black">
                    <a:lumMod val="85000"/>
                    <a:lumOff val="15000"/>
                  </a:prstClr>
                </a:solidFill>
                <a:cs typeface="Times New Roman" panose="02020603050405020304" pitchFamily="18" charset="0"/>
              </a:rPr>
              <a:t>28.04.2025</a:t>
            </a:r>
            <a:endParaRPr lang="tr-TR" sz="2800" dirty="0"/>
          </a:p>
        </p:txBody>
      </p:sp>
    </p:spTree>
    <p:extLst>
      <p:ext uri="{BB962C8B-B14F-4D97-AF65-F5344CB8AC3E}">
        <p14:creationId xmlns:p14="http://schemas.microsoft.com/office/powerpoint/2010/main" val="875607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06898-63E9-644E-C967-2037EE938B17}"/>
              </a:ext>
            </a:extLst>
          </p:cNvPr>
          <p:cNvSpPr>
            <a:spLocks noGrp="1"/>
          </p:cNvSpPr>
          <p:nvPr>
            <p:ph type="title"/>
          </p:nvPr>
        </p:nvSpPr>
        <p:spPr/>
        <p:txBody>
          <a:bodyPr/>
          <a:lstStyle/>
          <a:p>
            <a:r>
              <a:rPr lang="tr-TR" dirty="0"/>
              <a:t>Misyon</a:t>
            </a:r>
          </a:p>
        </p:txBody>
      </p:sp>
      <p:sp>
        <p:nvSpPr>
          <p:cNvPr id="3" name="Content Placeholder 2">
            <a:extLst>
              <a:ext uri="{FF2B5EF4-FFF2-40B4-BE49-F238E27FC236}">
                <a16:creationId xmlns:a16="http://schemas.microsoft.com/office/drawing/2014/main" id="{5B671540-89FF-6CC1-1347-C91D8A92F5B9}"/>
              </a:ext>
            </a:extLst>
          </p:cNvPr>
          <p:cNvSpPr>
            <a:spLocks noGrp="1"/>
          </p:cNvSpPr>
          <p:nvPr>
            <p:ph idx="1"/>
          </p:nvPr>
        </p:nvSpPr>
        <p:spPr>
          <a:xfrm>
            <a:off x="761197" y="1052078"/>
            <a:ext cx="10413733" cy="4511323"/>
          </a:xfrm>
        </p:spPr>
        <p:txBody>
          <a:bodyPr>
            <a:normAutofit lnSpcReduction="10000"/>
          </a:bodyPr>
          <a:lstStyle/>
          <a:p>
            <a:pPr marL="0" indent="0" algn="just">
              <a:lnSpc>
                <a:spcPct val="150000"/>
              </a:lnSpc>
              <a:buNone/>
            </a:pPr>
            <a:r>
              <a:rPr lang="tr-TR" sz="1800" dirty="0">
                <a:effectLst/>
                <a:latin typeface="Times New Roman" panose="02020603050405020304" pitchFamily="18" charset="0"/>
                <a:ea typeface="Tahoma" panose="020B0604030504040204" pitchFamily="34" charset="0"/>
                <a:cs typeface="Arial" panose="020B0604020202020204" pitchFamily="34" charset="0"/>
              </a:rPr>
              <a:t>	Kurtalan Meslek Yüksekokulunun misyonu, evrensel değerler ışığında, ülkemizin geleceği için ilgili sektörlerin ihtiyaç duyduğu, uluslararası standartlarda mesleki ve teknik eğitimin gerektirdiği bilgi ve beceriye sahip, analitik düşünebilen, çağdaş, özgür, dinamik, sorumluluk sahibi, devletin değerlerine bağlı bireyler yetiştirmek, araştırma ve eğitim alanlarında topluma faydalı hizmetlerde bulunmak. Toplumsal yapının değişmesiyle birlikte ortaya çıkan yeni toplumsal koşullara ve sorunlara yönelik, sosyal adalet, bireyin değeri ve iyilik hali gözetilerek, refah alanlarına yönelik bilgi ve modelleri üretip bunların hayata geçirilmesini sağlamaktır. Yüksekokulumuzda bu çalışmalar yürütülürken ülkemizin öznel koşulları ve gereksinimleri dikkate alınarak, meslek alanındaki en yeni bilgilerin, en yetkin öğretim elamanları tarafından, en son teknik olanaklarından yararlanarak öğrencilerimize aktarılması, mezunlarımıza sektörde azami istihdam olanaklarının sağlanması için tüm paydaşlar ile sürekli etkileşim içinde bulunması ve mevcut iş birliği imkânlarının geliştirilmesi gibi görevlerin ifası hedeflenmektedir.  </a:t>
            </a:r>
            <a:endParaRPr lang="tr-TR" sz="1800" dirty="0">
              <a:effectLst/>
              <a:latin typeface="Tahoma" panose="020B0604030504040204" pitchFamily="34" charset="0"/>
              <a:ea typeface="Tahoma" panose="020B0604030504040204" pitchFamily="34" charset="0"/>
              <a:cs typeface="Arial" panose="020B0604020202020204" pitchFamily="34" charset="0"/>
            </a:endParaRPr>
          </a:p>
          <a:p>
            <a:pPr marL="0" indent="0" algn="just">
              <a:buNone/>
            </a:pPr>
            <a:endParaRPr lang="tr-TR" dirty="0"/>
          </a:p>
        </p:txBody>
      </p:sp>
    </p:spTree>
    <p:extLst>
      <p:ext uri="{BB962C8B-B14F-4D97-AF65-F5344CB8AC3E}">
        <p14:creationId xmlns:p14="http://schemas.microsoft.com/office/powerpoint/2010/main" val="1880216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1D34E-C33F-70F4-E89F-3504E8DC531C}"/>
              </a:ext>
            </a:extLst>
          </p:cNvPr>
          <p:cNvSpPr>
            <a:spLocks noGrp="1"/>
          </p:cNvSpPr>
          <p:nvPr>
            <p:ph type="title"/>
          </p:nvPr>
        </p:nvSpPr>
        <p:spPr/>
        <p:txBody>
          <a:bodyPr/>
          <a:lstStyle/>
          <a:p>
            <a:r>
              <a:rPr lang="tr-TR" dirty="0"/>
              <a:t>Vizyon</a:t>
            </a:r>
          </a:p>
        </p:txBody>
      </p:sp>
      <p:sp>
        <p:nvSpPr>
          <p:cNvPr id="3" name="Content Placeholder 2">
            <a:extLst>
              <a:ext uri="{FF2B5EF4-FFF2-40B4-BE49-F238E27FC236}">
                <a16:creationId xmlns:a16="http://schemas.microsoft.com/office/drawing/2014/main" id="{325F51EA-936F-91BB-5FF0-44A7E249EB87}"/>
              </a:ext>
            </a:extLst>
          </p:cNvPr>
          <p:cNvSpPr>
            <a:spLocks noGrp="1"/>
          </p:cNvSpPr>
          <p:nvPr>
            <p:ph idx="1"/>
          </p:nvPr>
        </p:nvSpPr>
        <p:spPr>
          <a:xfrm>
            <a:off x="758790" y="1057836"/>
            <a:ext cx="10462661" cy="4492073"/>
          </a:xfrm>
        </p:spPr>
        <p:txBody>
          <a:bodyPr>
            <a:normAutofit lnSpcReduction="10000"/>
          </a:bodyPr>
          <a:lstStyle/>
          <a:p>
            <a:pPr marL="0" indent="0" algn="just">
              <a:lnSpc>
                <a:spcPct val="150000"/>
              </a:lnSpc>
              <a:buNone/>
            </a:pPr>
            <a:r>
              <a:rPr lang="tr-TR" sz="1800" dirty="0">
                <a:effectLst/>
                <a:latin typeface="Times New Roman" panose="02020603050405020304" pitchFamily="18" charset="0"/>
                <a:ea typeface="Tahoma" panose="020B0604030504040204" pitchFamily="34" charset="0"/>
                <a:cs typeface="Arial" panose="020B0604020202020204" pitchFamily="34" charset="0"/>
              </a:rPr>
              <a:t>	Mensubu olmaktan gurur duyulan, çağdaş mesleki ve teknik eğitimin gerektirdiği bilgi, beceri ve teknolojik açıdan yüksek standartlara sahip, üstün nitelikli ve aranılan teknik ara eleman yetiştiren, yenilikçi ve paylaşımcı, sektörler ile sürekli iş birliği içinde bulunan, sağlayacağı eğitim, bilgi ve araştırma olanaklarıyla bölgemizin ve ülkemizin gelişmesine katkıda bulunacak bir birim olmaktır. Vizyonumuz, çağdaş eğitim çerçevesinde evrensel standartları gözeterek, değişen toplumsal yapı içinde meslek elemanları yetiştirebilmeye yönelik, ulusal ve uluslararası düzeyde kişi, kurum ve kuruluşlarla işbirlikçi bir tutum ile evrensel düzeyde eğitim-öğretim vererek, araştırma ve bilimsel yayınlar yapan aktif bir bilim kurumu olmaktır. Yüksekokulumuzda açılan programlar ile kaliteli bir mesleki eğitim sunmaya devam edip, bu durumun sürdürülüp geliştirilmesi suretiyle Türkiye’nin en iyi Meslek Yüksekokulu haline gelmesi ulaşılmak istenilen idealimizdir. Bu vizyonumuzun gerçeklik kazanması için yüksekokulumuz bünyesinde çeşitli stratejiler geliştirilecek ve politikalar izlenecektir.</a:t>
            </a:r>
            <a:endParaRPr lang="tr-TR" sz="1800" dirty="0">
              <a:effectLst/>
              <a:latin typeface="Tahoma" panose="020B0604030504040204" pitchFamily="34" charset="0"/>
              <a:ea typeface="Tahoma" panose="020B0604030504040204" pitchFamily="34" charset="0"/>
              <a:cs typeface="Arial" panose="020B0604020202020204" pitchFamily="34" charset="0"/>
            </a:endParaRPr>
          </a:p>
          <a:p>
            <a:pPr marL="0" indent="0" algn="just">
              <a:lnSpc>
                <a:spcPct val="150000"/>
              </a:lnSpc>
              <a:buNone/>
            </a:pPr>
            <a:endParaRPr lang="tr-TR" dirty="0"/>
          </a:p>
        </p:txBody>
      </p:sp>
    </p:spTree>
    <p:extLst>
      <p:ext uri="{BB962C8B-B14F-4D97-AF65-F5344CB8AC3E}">
        <p14:creationId xmlns:p14="http://schemas.microsoft.com/office/powerpoint/2010/main" val="1109752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D8DEF-7666-A08E-C11F-5BCDAF8F347D}"/>
              </a:ext>
            </a:extLst>
          </p:cNvPr>
          <p:cNvSpPr>
            <a:spLocks noGrp="1"/>
          </p:cNvSpPr>
          <p:nvPr>
            <p:ph type="title"/>
          </p:nvPr>
        </p:nvSpPr>
        <p:spPr/>
        <p:txBody>
          <a:bodyPr>
            <a:normAutofit fontScale="90000"/>
          </a:bodyPr>
          <a:lstStyle/>
          <a:p>
            <a:endParaRPr lang="tr-TR" dirty="0"/>
          </a:p>
        </p:txBody>
      </p:sp>
      <p:sp>
        <p:nvSpPr>
          <p:cNvPr id="3" name="Text Placeholder 2">
            <a:extLst>
              <a:ext uri="{FF2B5EF4-FFF2-40B4-BE49-F238E27FC236}">
                <a16:creationId xmlns:a16="http://schemas.microsoft.com/office/drawing/2014/main" id="{2D338A51-BCA6-F98A-E85C-D57166EECA57}"/>
              </a:ext>
            </a:extLst>
          </p:cNvPr>
          <p:cNvSpPr>
            <a:spLocks noGrp="1"/>
          </p:cNvSpPr>
          <p:nvPr>
            <p:ph type="body" sz="quarter" idx="13"/>
          </p:nvPr>
        </p:nvSpPr>
        <p:spPr/>
        <p:txBody>
          <a:bodyPr>
            <a:normAutofit fontScale="92500" lnSpcReduction="20000"/>
          </a:bodyPr>
          <a:lstStyle/>
          <a:p>
            <a:r>
              <a:rPr lang="tr-TR" dirty="0"/>
              <a:t>Prof. Dr. Fatih ÇIĞ</a:t>
            </a:r>
          </a:p>
          <a:p>
            <a:r>
              <a:rPr lang="tr-TR" dirty="0"/>
              <a:t>(Müdür)</a:t>
            </a:r>
          </a:p>
        </p:txBody>
      </p:sp>
      <p:pic>
        <p:nvPicPr>
          <p:cNvPr id="12" name="Resim Yer Tutucusu 11">
            <a:extLst>
              <a:ext uri="{FF2B5EF4-FFF2-40B4-BE49-F238E27FC236}">
                <a16:creationId xmlns:a16="http://schemas.microsoft.com/office/drawing/2014/main" id="{6B68B15C-0490-4AE1-B942-2A5733496998}"/>
              </a:ext>
            </a:extLst>
          </p:cNvPr>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t="4551" b="4551"/>
          <a:stretch>
            <a:fillRect/>
          </a:stretch>
        </p:blipFill>
        <p:spPr/>
      </p:pic>
      <p:pic>
        <p:nvPicPr>
          <p:cNvPr id="14" name="Resim Yer Tutucusu 13">
            <a:extLst>
              <a:ext uri="{FF2B5EF4-FFF2-40B4-BE49-F238E27FC236}">
                <a16:creationId xmlns:a16="http://schemas.microsoft.com/office/drawing/2014/main" id="{F695855E-C191-4D6E-8093-075EF0B7E4E0}"/>
              </a:ext>
            </a:extLst>
          </p:cNvPr>
          <p:cNvPicPr>
            <a:picLocks noGrp="1" noChangeAspect="1"/>
          </p:cNvPicPr>
          <p:nvPr>
            <p:ph type="pic" sz="quarter" idx="15"/>
          </p:nvPr>
        </p:nvPicPr>
        <p:blipFill>
          <a:blip r:embed="rId3" cstate="print">
            <a:extLst>
              <a:ext uri="{28A0092B-C50C-407E-A947-70E740481C1C}">
                <a14:useLocalDpi xmlns:a14="http://schemas.microsoft.com/office/drawing/2010/main" val="0"/>
              </a:ext>
            </a:extLst>
          </a:blip>
          <a:srcRect t="3839" b="3839"/>
          <a:stretch>
            <a:fillRect/>
          </a:stretch>
        </p:blipFill>
        <p:spPr/>
      </p:pic>
      <p:sp>
        <p:nvSpPr>
          <p:cNvPr id="6" name="Text Placeholder 5">
            <a:extLst>
              <a:ext uri="{FF2B5EF4-FFF2-40B4-BE49-F238E27FC236}">
                <a16:creationId xmlns:a16="http://schemas.microsoft.com/office/drawing/2014/main" id="{957D2BD2-34F2-5E6B-FE13-8ECF76DB80AF}"/>
              </a:ext>
            </a:extLst>
          </p:cNvPr>
          <p:cNvSpPr>
            <a:spLocks noGrp="1"/>
          </p:cNvSpPr>
          <p:nvPr>
            <p:ph type="body" sz="quarter" idx="16"/>
          </p:nvPr>
        </p:nvSpPr>
        <p:spPr/>
        <p:txBody>
          <a:bodyPr>
            <a:normAutofit fontScale="92500" lnSpcReduction="10000"/>
          </a:bodyPr>
          <a:lstStyle/>
          <a:p>
            <a:r>
              <a:rPr lang="tr-TR" dirty="0"/>
              <a:t>Dr. </a:t>
            </a:r>
            <a:r>
              <a:rPr lang="tr-TR" dirty="0" err="1"/>
              <a:t>Öğr</a:t>
            </a:r>
            <a:r>
              <a:rPr lang="tr-TR" dirty="0"/>
              <a:t>. Üyesi Oğuzhan ÇAM</a:t>
            </a:r>
          </a:p>
          <a:p>
            <a:r>
              <a:rPr lang="tr-TR" dirty="0"/>
              <a:t>Müdür Yardımcısı</a:t>
            </a:r>
          </a:p>
        </p:txBody>
      </p:sp>
      <p:pic>
        <p:nvPicPr>
          <p:cNvPr id="16" name="Resim Yer Tutucusu 15">
            <a:extLst>
              <a:ext uri="{FF2B5EF4-FFF2-40B4-BE49-F238E27FC236}">
                <a16:creationId xmlns:a16="http://schemas.microsoft.com/office/drawing/2014/main" id="{4A925A2F-D891-494E-91D5-6DA4F422E7B7}"/>
              </a:ext>
            </a:extLst>
          </p:cNvPr>
          <p:cNvPicPr>
            <a:picLocks noGrp="1" noChangeAspect="1"/>
          </p:cNvPicPr>
          <p:nvPr>
            <p:ph type="pic" sz="quarter" idx="19"/>
          </p:nvPr>
        </p:nvPicPr>
        <p:blipFill>
          <a:blip r:embed="rId4" cstate="print">
            <a:extLst>
              <a:ext uri="{28A0092B-C50C-407E-A947-70E740481C1C}">
                <a14:useLocalDpi xmlns:a14="http://schemas.microsoft.com/office/drawing/2010/main" val="0"/>
              </a:ext>
            </a:extLst>
          </a:blip>
          <a:srcRect t="2896" b="2896"/>
          <a:stretch>
            <a:fillRect/>
          </a:stretch>
        </p:blipFill>
        <p:spPr/>
      </p:pic>
      <p:sp>
        <p:nvSpPr>
          <p:cNvPr id="8" name="Text Placeholder 7">
            <a:extLst>
              <a:ext uri="{FF2B5EF4-FFF2-40B4-BE49-F238E27FC236}">
                <a16:creationId xmlns:a16="http://schemas.microsoft.com/office/drawing/2014/main" id="{53A7A8B4-DB11-00FF-DEB5-E0A17EE306D6}"/>
              </a:ext>
            </a:extLst>
          </p:cNvPr>
          <p:cNvSpPr>
            <a:spLocks noGrp="1"/>
          </p:cNvSpPr>
          <p:nvPr>
            <p:ph type="body" sz="quarter" idx="20"/>
          </p:nvPr>
        </p:nvSpPr>
        <p:spPr/>
        <p:txBody>
          <a:bodyPr>
            <a:normAutofit fontScale="92500" lnSpcReduction="10000"/>
          </a:bodyPr>
          <a:lstStyle/>
          <a:p>
            <a:r>
              <a:rPr lang="tr-TR" dirty="0"/>
              <a:t>Dr. </a:t>
            </a:r>
            <a:r>
              <a:rPr lang="tr-TR" dirty="0" err="1"/>
              <a:t>Öğr</a:t>
            </a:r>
            <a:r>
              <a:rPr lang="tr-TR" dirty="0"/>
              <a:t>. Üyesi Şahin AY</a:t>
            </a:r>
          </a:p>
          <a:p>
            <a:r>
              <a:rPr lang="tr-TR" dirty="0"/>
              <a:t>Müdür Yardımcısı</a:t>
            </a:r>
          </a:p>
          <a:p>
            <a:endParaRPr lang="tr-TR" dirty="0"/>
          </a:p>
        </p:txBody>
      </p:sp>
      <p:pic>
        <p:nvPicPr>
          <p:cNvPr id="18" name="Resim Yer Tutucusu 17">
            <a:extLst>
              <a:ext uri="{FF2B5EF4-FFF2-40B4-BE49-F238E27FC236}">
                <a16:creationId xmlns:a16="http://schemas.microsoft.com/office/drawing/2014/main" id="{37507C09-3253-4063-AE12-42C5700A3388}"/>
              </a:ext>
            </a:extLst>
          </p:cNvPr>
          <p:cNvPicPr>
            <a:picLocks noGrp="1" noChangeAspect="1"/>
          </p:cNvPicPr>
          <p:nvPr>
            <p:ph type="pic" sz="quarter" idx="21"/>
          </p:nvPr>
        </p:nvPicPr>
        <p:blipFill>
          <a:blip r:embed="rId5" cstate="print">
            <a:extLst>
              <a:ext uri="{28A0092B-C50C-407E-A947-70E740481C1C}">
                <a14:useLocalDpi xmlns:a14="http://schemas.microsoft.com/office/drawing/2010/main" val="0"/>
              </a:ext>
            </a:extLst>
          </a:blip>
          <a:srcRect l="14731" r="14731"/>
          <a:stretch>
            <a:fillRect/>
          </a:stretch>
        </p:blipFill>
        <p:spPr/>
      </p:pic>
      <p:sp>
        <p:nvSpPr>
          <p:cNvPr id="10" name="Text Placeholder 9">
            <a:extLst>
              <a:ext uri="{FF2B5EF4-FFF2-40B4-BE49-F238E27FC236}">
                <a16:creationId xmlns:a16="http://schemas.microsoft.com/office/drawing/2014/main" id="{EA0178EE-30DE-4FA0-018D-29D3C3F223C2}"/>
              </a:ext>
            </a:extLst>
          </p:cNvPr>
          <p:cNvSpPr>
            <a:spLocks noGrp="1"/>
          </p:cNvSpPr>
          <p:nvPr>
            <p:ph type="body" sz="quarter" idx="22"/>
          </p:nvPr>
        </p:nvSpPr>
        <p:spPr/>
        <p:txBody>
          <a:bodyPr>
            <a:normAutofit fontScale="92500" lnSpcReduction="10000"/>
          </a:bodyPr>
          <a:lstStyle/>
          <a:p>
            <a:r>
              <a:rPr lang="tr-TR" dirty="0"/>
              <a:t>M. </a:t>
            </a:r>
            <a:r>
              <a:rPr lang="tr-TR" dirty="0" err="1"/>
              <a:t>Abdulvahhap</a:t>
            </a:r>
            <a:r>
              <a:rPr lang="tr-TR" dirty="0"/>
              <a:t> SANCAR</a:t>
            </a:r>
          </a:p>
          <a:p>
            <a:r>
              <a:rPr lang="tr-TR" dirty="0"/>
              <a:t>(Yüksekokul Sekreteri)</a:t>
            </a:r>
          </a:p>
        </p:txBody>
      </p:sp>
    </p:spTree>
    <p:extLst>
      <p:ext uri="{BB962C8B-B14F-4D97-AF65-F5344CB8AC3E}">
        <p14:creationId xmlns:p14="http://schemas.microsoft.com/office/powerpoint/2010/main" val="668308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BA83-BCA4-E7C7-7A1F-F18503F04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F95B1-7819-69A5-F2DC-513B5E3ADE3C}"/>
              </a:ext>
            </a:extLst>
          </p:cNvPr>
          <p:cNvSpPr>
            <a:spLocks noGrp="1"/>
          </p:cNvSpPr>
          <p:nvPr>
            <p:ph type="title"/>
          </p:nvPr>
        </p:nvSpPr>
        <p:spPr/>
        <p:txBody>
          <a:bodyPr/>
          <a:lstStyle/>
          <a:p>
            <a:r>
              <a:rPr lang="tr-TR" dirty="0"/>
              <a:t>İDARİ PERSONELİMİZ</a:t>
            </a:r>
          </a:p>
        </p:txBody>
      </p:sp>
      <p:graphicFrame>
        <p:nvGraphicFramePr>
          <p:cNvPr id="6" name="Content Placeholder 5">
            <a:extLst>
              <a:ext uri="{FF2B5EF4-FFF2-40B4-BE49-F238E27FC236}">
                <a16:creationId xmlns:a16="http://schemas.microsoft.com/office/drawing/2014/main" id="{96F330B6-CAD6-E91A-C709-F4D0324464FB}"/>
              </a:ext>
            </a:extLst>
          </p:cNvPr>
          <p:cNvGraphicFramePr>
            <a:graphicFrameLocks noGrp="1"/>
          </p:cNvGraphicFramePr>
          <p:nvPr>
            <p:ph idx="1"/>
            <p:extLst>
              <p:ext uri="{D42A27DB-BD31-4B8C-83A1-F6EECF244321}">
                <p14:modId xmlns:p14="http://schemas.microsoft.com/office/powerpoint/2010/main" val="3594361124"/>
              </p:ext>
            </p:extLst>
          </p:nvPr>
        </p:nvGraphicFramePr>
        <p:xfrm>
          <a:off x="1159479" y="1296366"/>
          <a:ext cx="8398407" cy="4372920"/>
        </p:xfrm>
        <a:graphic>
          <a:graphicData uri="http://schemas.openxmlformats.org/drawingml/2006/table">
            <a:tbl>
              <a:tblPr firstRow="1" bandRow="1">
                <a:tableStyleId>{74C1A8A3-306A-4EB7-A6B1-4F7E0EB9C5D6}</a:tableStyleId>
              </a:tblPr>
              <a:tblGrid>
                <a:gridCol w="3988753">
                  <a:extLst>
                    <a:ext uri="{9D8B030D-6E8A-4147-A177-3AD203B41FA5}">
                      <a16:colId xmlns:a16="http://schemas.microsoft.com/office/drawing/2014/main" val="3834614422"/>
                    </a:ext>
                  </a:extLst>
                </a:gridCol>
                <a:gridCol w="4409654">
                  <a:extLst>
                    <a:ext uri="{9D8B030D-6E8A-4147-A177-3AD203B41FA5}">
                      <a16:colId xmlns:a16="http://schemas.microsoft.com/office/drawing/2014/main" val="200479393"/>
                    </a:ext>
                  </a:extLst>
                </a:gridCol>
              </a:tblGrid>
              <a:tr h="437292">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437292">
                <a:tc>
                  <a:txBody>
                    <a:bodyPr/>
                    <a:lstStyle/>
                    <a:p>
                      <a:r>
                        <a:rPr lang="tr-TR" dirty="0"/>
                        <a:t>Muhammed </a:t>
                      </a:r>
                      <a:r>
                        <a:rPr lang="tr-TR" dirty="0" err="1"/>
                        <a:t>Abdulvahhap</a:t>
                      </a:r>
                      <a:r>
                        <a:rPr lang="tr-TR" dirty="0"/>
                        <a:t> SANCAR</a:t>
                      </a:r>
                    </a:p>
                  </a:txBody>
                  <a:tcPr/>
                </a:tc>
                <a:tc>
                  <a:txBody>
                    <a:bodyPr/>
                    <a:lstStyle/>
                    <a:p>
                      <a:r>
                        <a:rPr lang="tr-TR" dirty="0"/>
                        <a:t>Yüksekokul Sekreteri</a:t>
                      </a:r>
                    </a:p>
                  </a:txBody>
                  <a:tcPr/>
                </a:tc>
                <a:extLst>
                  <a:ext uri="{0D108BD9-81ED-4DB2-BD59-A6C34878D82A}">
                    <a16:rowId xmlns:a16="http://schemas.microsoft.com/office/drawing/2014/main" val="1880042307"/>
                  </a:ext>
                </a:extLst>
              </a:tr>
              <a:tr h="437292">
                <a:tc>
                  <a:txBody>
                    <a:bodyPr/>
                    <a:lstStyle/>
                    <a:p>
                      <a:r>
                        <a:rPr lang="tr-TR" dirty="0"/>
                        <a:t>Hasan BİL</a:t>
                      </a:r>
                    </a:p>
                  </a:txBody>
                  <a:tcPr/>
                </a:tc>
                <a:tc>
                  <a:txBody>
                    <a:bodyPr/>
                    <a:lstStyle/>
                    <a:p>
                      <a:r>
                        <a:rPr lang="tr-TR" dirty="0"/>
                        <a:t>Bilgisayar İşletmeni (SKS/Yazı İşleri)</a:t>
                      </a:r>
                    </a:p>
                  </a:txBody>
                  <a:tcPr/>
                </a:tc>
                <a:extLst>
                  <a:ext uri="{0D108BD9-81ED-4DB2-BD59-A6C34878D82A}">
                    <a16:rowId xmlns:a16="http://schemas.microsoft.com/office/drawing/2014/main" val="2070324419"/>
                  </a:ext>
                </a:extLst>
              </a:tr>
              <a:tr h="437292">
                <a:tc>
                  <a:txBody>
                    <a:bodyPr/>
                    <a:lstStyle/>
                    <a:p>
                      <a:r>
                        <a:rPr lang="tr-TR" dirty="0"/>
                        <a:t>Gıyasettin ULUŞIK</a:t>
                      </a:r>
                    </a:p>
                  </a:txBody>
                  <a:tcPr/>
                </a:tc>
                <a:tc>
                  <a:txBody>
                    <a:bodyPr/>
                    <a:lstStyle/>
                    <a:p>
                      <a:r>
                        <a:rPr lang="tr-TR" dirty="0"/>
                        <a:t>Bilgisayar İşletmeni (Tahakkuk)</a:t>
                      </a:r>
                    </a:p>
                  </a:txBody>
                  <a:tcPr/>
                </a:tc>
                <a:extLst>
                  <a:ext uri="{0D108BD9-81ED-4DB2-BD59-A6C34878D82A}">
                    <a16:rowId xmlns:a16="http://schemas.microsoft.com/office/drawing/2014/main" val="800317930"/>
                  </a:ext>
                </a:extLst>
              </a:tr>
              <a:tr h="437292">
                <a:tc>
                  <a:txBody>
                    <a:bodyPr/>
                    <a:lstStyle/>
                    <a:p>
                      <a:r>
                        <a:rPr lang="tr-TR" dirty="0"/>
                        <a:t>Halit ALPNAR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a:t>Bilgisayar İşletmeni (Kütüphane)</a:t>
                      </a:r>
                    </a:p>
                  </a:txBody>
                  <a:tcPr/>
                </a:tc>
                <a:extLst>
                  <a:ext uri="{0D108BD9-81ED-4DB2-BD59-A6C34878D82A}">
                    <a16:rowId xmlns:a16="http://schemas.microsoft.com/office/drawing/2014/main" val="2864621757"/>
                  </a:ext>
                </a:extLst>
              </a:tr>
              <a:tr h="437292">
                <a:tc>
                  <a:txBody>
                    <a:bodyPr/>
                    <a:lstStyle/>
                    <a:p>
                      <a:r>
                        <a:rPr lang="tr-TR" dirty="0"/>
                        <a:t>Nihat AYDIN</a:t>
                      </a:r>
                    </a:p>
                  </a:txBody>
                  <a:tcPr/>
                </a:tc>
                <a:tc>
                  <a:txBody>
                    <a:bodyPr/>
                    <a:lstStyle/>
                    <a:p>
                      <a:r>
                        <a:rPr lang="tr-TR" dirty="0"/>
                        <a:t>Tekniker (Öğrenci İşleri)</a:t>
                      </a:r>
                    </a:p>
                  </a:txBody>
                  <a:tcPr/>
                </a:tc>
                <a:extLst>
                  <a:ext uri="{0D108BD9-81ED-4DB2-BD59-A6C34878D82A}">
                    <a16:rowId xmlns:a16="http://schemas.microsoft.com/office/drawing/2014/main" val="153854937"/>
                  </a:ext>
                </a:extLst>
              </a:tr>
              <a:tr h="437292">
                <a:tc>
                  <a:txBody>
                    <a:bodyPr/>
                    <a:lstStyle/>
                    <a:p>
                      <a:r>
                        <a:rPr lang="tr-TR" dirty="0"/>
                        <a:t>M. Salih DİLEK</a:t>
                      </a:r>
                    </a:p>
                  </a:txBody>
                  <a:tcPr/>
                </a:tc>
                <a:tc>
                  <a:txBody>
                    <a:bodyPr/>
                    <a:lstStyle/>
                    <a:p>
                      <a:r>
                        <a:rPr lang="tr-TR" dirty="0"/>
                        <a:t>Teknisyen (Taşınır/Öğrenci İşleri)</a:t>
                      </a:r>
                    </a:p>
                  </a:txBody>
                  <a:tcPr/>
                </a:tc>
                <a:extLst>
                  <a:ext uri="{0D108BD9-81ED-4DB2-BD59-A6C34878D82A}">
                    <a16:rowId xmlns:a16="http://schemas.microsoft.com/office/drawing/2014/main" val="3201206601"/>
                  </a:ext>
                </a:extLst>
              </a:tr>
              <a:tr h="437292">
                <a:tc>
                  <a:txBody>
                    <a:bodyPr/>
                    <a:lstStyle/>
                    <a:p>
                      <a:r>
                        <a:rPr lang="tr-TR" dirty="0"/>
                        <a:t>Osman KIZILARSLAN</a:t>
                      </a:r>
                    </a:p>
                  </a:txBody>
                  <a:tcPr/>
                </a:tc>
                <a:tc>
                  <a:txBody>
                    <a:bodyPr/>
                    <a:lstStyle/>
                    <a:p>
                      <a:r>
                        <a:rPr lang="tr-TR" dirty="0"/>
                        <a:t>Teknisyen (Kütüphane)</a:t>
                      </a:r>
                    </a:p>
                  </a:txBody>
                  <a:tcPr/>
                </a:tc>
                <a:extLst>
                  <a:ext uri="{0D108BD9-81ED-4DB2-BD59-A6C34878D82A}">
                    <a16:rowId xmlns:a16="http://schemas.microsoft.com/office/drawing/2014/main" val="2173640868"/>
                  </a:ext>
                </a:extLst>
              </a:tr>
              <a:tr h="437292">
                <a:tc>
                  <a:txBody>
                    <a:bodyPr/>
                    <a:lstStyle/>
                    <a:p>
                      <a:r>
                        <a:rPr lang="tr-TR" dirty="0"/>
                        <a:t>Refik POLAT</a:t>
                      </a:r>
                    </a:p>
                  </a:txBody>
                  <a:tcPr/>
                </a:tc>
                <a:tc>
                  <a:txBody>
                    <a:bodyPr/>
                    <a:lstStyle/>
                    <a:p>
                      <a:r>
                        <a:rPr lang="tr-TR" dirty="0"/>
                        <a:t>Hizmetli</a:t>
                      </a:r>
                    </a:p>
                  </a:txBody>
                  <a:tcPr/>
                </a:tc>
                <a:extLst>
                  <a:ext uri="{0D108BD9-81ED-4DB2-BD59-A6C34878D82A}">
                    <a16:rowId xmlns:a16="http://schemas.microsoft.com/office/drawing/2014/main" val="2839981222"/>
                  </a:ext>
                </a:extLst>
              </a:tr>
              <a:tr h="437292">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505033595"/>
                  </a:ext>
                </a:extLst>
              </a:tr>
            </a:tbl>
          </a:graphicData>
        </a:graphic>
      </p:graphicFrame>
    </p:spTree>
    <p:extLst>
      <p:ext uri="{BB962C8B-B14F-4D97-AF65-F5344CB8AC3E}">
        <p14:creationId xmlns:p14="http://schemas.microsoft.com/office/powerpoint/2010/main" val="3501953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BA83-BCA4-E7C7-7A1F-F18503F04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F95B1-7819-69A5-F2DC-513B5E3ADE3C}"/>
              </a:ext>
            </a:extLst>
          </p:cNvPr>
          <p:cNvSpPr>
            <a:spLocks noGrp="1"/>
          </p:cNvSpPr>
          <p:nvPr>
            <p:ph type="title"/>
          </p:nvPr>
        </p:nvSpPr>
        <p:spPr/>
        <p:txBody>
          <a:bodyPr/>
          <a:lstStyle/>
          <a:p>
            <a:r>
              <a:rPr lang="tr-TR" dirty="0"/>
              <a:t>İDARİ PERSONELİMİZ</a:t>
            </a:r>
          </a:p>
        </p:txBody>
      </p:sp>
      <p:graphicFrame>
        <p:nvGraphicFramePr>
          <p:cNvPr id="6" name="Content Placeholder 5">
            <a:extLst>
              <a:ext uri="{FF2B5EF4-FFF2-40B4-BE49-F238E27FC236}">
                <a16:creationId xmlns:a16="http://schemas.microsoft.com/office/drawing/2014/main" id="{96F330B6-CAD6-E91A-C709-F4D0324464FB}"/>
              </a:ext>
            </a:extLst>
          </p:cNvPr>
          <p:cNvGraphicFramePr>
            <a:graphicFrameLocks noGrp="1"/>
          </p:cNvGraphicFramePr>
          <p:nvPr>
            <p:ph idx="1"/>
            <p:extLst>
              <p:ext uri="{D42A27DB-BD31-4B8C-83A1-F6EECF244321}">
                <p14:modId xmlns:p14="http://schemas.microsoft.com/office/powerpoint/2010/main" val="2057449369"/>
              </p:ext>
            </p:extLst>
          </p:nvPr>
        </p:nvGraphicFramePr>
        <p:xfrm>
          <a:off x="1110824" y="1132735"/>
          <a:ext cx="8610691" cy="4603920"/>
        </p:xfrm>
        <a:graphic>
          <a:graphicData uri="http://schemas.openxmlformats.org/drawingml/2006/table">
            <a:tbl>
              <a:tblPr firstRow="1" bandRow="1">
                <a:tableStyleId>{74C1A8A3-306A-4EB7-A6B1-4F7E0EB9C5D6}</a:tableStyleId>
              </a:tblPr>
              <a:tblGrid>
                <a:gridCol w="4089575">
                  <a:extLst>
                    <a:ext uri="{9D8B030D-6E8A-4147-A177-3AD203B41FA5}">
                      <a16:colId xmlns:a16="http://schemas.microsoft.com/office/drawing/2014/main" val="3834614422"/>
                    </a:ext>
                  </a:extLst>
                </a:gridCol>
                <a:gridCol w="4521116">
                  <a:extLst>
                    <a:ext uri="{9D8B030D-6E8A-4147-A177-3AD203B41FA5}">
                      <a16:colId xmlns:a16="http://schemas.microsoft.com/office/drawing/2014/main" val="200479393"/>
                    </a:ext>
                  </a:extLst>
                </a:gridCol>
              </a:tblGrid>
              <a:tr h="383660">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383660">
                <a:tc>
                  <a:txBody>
                    <a:bodyPr/>
                    <a:lstStyle/>
                    <a:p>
                      <a:r>
                        <a:rPr lang="tr-TR" dirty="0"/>
                        <a:t>İsmet EROL</a:t>
                      </a:r>
                    </a:p>
                  </a:txBody>
                  <a:tcPr/>
                </a:tc>
                <a:tc>
                  <a:txBody>
                    <a:bodyPr/>
                    <a:lstStyle/>
                    <a:p>
                      <a:r>
                        <a:rPr lang="tr-TR" dirty="0"/>
                        <a:t>İşçi (Temizlik/Kalorifer)</a:t>
                      </a:r>
                    </a:p>
                  </a:txBody>
                  <a:tcPr/>
                </a:tc>
                <a:extLst>
                  <a:ext uri="{0D108BD9-81ED-4DB2-BD59-A6C34878D82A}">
                    <a16:rowId xmlns:a16="http://schemas.microsoft.com/office/drawing/2014/main" val="1880042307"/>
                  </a:ext>
                </a:extLst>
              </a:tr>
              <a:tr h="383660">
                <a:tc>
                  <a:txBody>
                    <a:bodyPr/>
                    <a:lstStyle/>
                    <a:p>
                      <a:r>
                        <a:rPr lang="tr-TR" dirty="0"/>
                        <a:t>Cemal DİLMEN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a:t>
                      </a:r>
                      <a:r>
                        <a:rPr lang="tr-TR" dirty="0"/>
                        <a:t>(Temizlik)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2070324419"/>
                  </a:ext>
                </a:extLst>
              </a:tr>
              <a:tr h="383660">
                <a:tc>
                  <a:txBody>
                    <a:bodyPr/>
                    <a:lstStyle/>
                    <a:p>
                      <a:r>
                        <a:rPr lang="tr-TR" dirty="0"/>
                        <a:t>Sabri DAĞDELEN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a:t>
                      </a:r>
                      <a:r>
                        <a:rPr lang="tr-TR" dirty="0"/>
                        <a:t>(Temizlik)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800317930"/>
                  </a:ext>
                </a:extLst>
              </a:tr>
              <a:tr h="383660">
                <a:tc>
                  <a:txBody>
                    <a:bodyPr/>
                    <a:lstStyle/>
                    <a:p>
                      <a:r>
                        <a:rPr lang="tr-TR" dirty="0"/>
                        <a:t>Yusuf SAK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(Aşçı)</a:t>
                      </a:r>
                    </a:p>
                  </a:txBody>
                  <a:tcPr/>
                </a:tc>
                <a:extLst>
                  <a:ext uri="{0D108BD9-81ED-4DB2-BD59-A6C34878D82A}">
                    <a16:rowId xmlns:a16="http://schemas.microsoft.com/office/drawing/2014/main" val="2864621757"/>
                  </a:ext>
                </a:extLst>
              </a:tr>
              <a:tr h="383660">
                <a:tc>
                  <a:txBody>
                    <a:bodyPr/>
                    <a:lstStyle/>
                    <a:p>
                      <a:r>
                        <a:rPr lang="tr-TR" dirty="0"/>
                        <a:t>Sezai DEMİR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(Aşçı)</a:t>
                      </a:r>
                    </a:p>
                  </a:txBody>
                  <a:tcPr/>
                </a:tc>
                <a:extLst>
                  <a:ext uri="{0D108BD9-81ED-4DB2-BD59-A6C34878D82A}">
                    <a16:rowId xmlns:a16="http://schemas.microsoft.com/office/drawing/2014/main" val="153854937"/>
                  </a:ext>
                </a:extLst>
              </a:tr>
              <a:tr h="383660">
                <a:tc>
                  <a:txBody>
                    <a:bodyPr/>
                    <a:lstStyle/>
                    <a:p>
                      <a:r>
                        <a:rPr lang="tr-TR" dirty="0"/>
                        <a:t>Kadri MİNAZ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3201206601"/>
                  </a:ext>
                </a:extLst>
              </a:tr>
              <a:tr h="383660">
                <a:tc>
                  <a:txBody>
                    <a:bodyPr/>
                    <a:lstStyle/>
                    <a:p>
                      <a:r>
                        <a:rPr lang="tr-TR" sz="1800" kern="1200" dirty="0">
                          <a:solidFill>
                            <a:schemeClr val="dk1"/>
                          </a:solidFill>
                          <a:effectLst/>
                          <a:latin typeface="+mn-lt"/>
                          <a:ea typeface="+mn-ea"/>
                          <a:cs typeface="+mn-cs"/>
                        </a:rPr>
                        <a:t>Rafet GÜRHAN </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2173640868"/>
                  </a:ext>
                </a:extLst>
              </a:tr>
              <a:tr h="383660">
                <a:tc>
                  <a:txBody>
                    <a:bodyPr/>
                    <a:lstStyle/>
                    <a:p>
                      <a:r>
                        <a:rPr lang="tr-TR" sz="1800" kern="1200" dirty="0">
                          <a:solidFill>
                            <a:schemeClr val="dk1"/>
                          </a:solidFill>
                          <a:effectLst/>
                          <a:latin typeface="+mn-lt"/>
                          <a:ea typeface="+mn-ea"/>
                          <a:cs typeface="+mn-cs"/>
                        </a:rPr>
                        <a:t>Süleyman EKİNCİ </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2839981222"/>
                  </a:ext>
                </a:extLst>
              </a:tr>
              <a:tr h="383660">
                <a:tc>
                  <a:txBody>
                    <a:bodyPr/>
                    <a:lstStyle/>
                    <a:p>
                      <a:r>
                        <a:rPr lang="tr-TR" sz="1800" kern="1200" dirty="0">
                          <a:solidFill>
                            <a:schemeClr val="dk1"/>
                          </a:solidFill>
                          <a:effectLst/>
                          <a:latin typeface="+mn-lt"/>
                          <a:ea typeface="+mn-ea"/>
                          <a:cs typeface="+mn-cs"/>
                        </a:rPr>
                        <a:t>Adem ÇELİK</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3153591477"/>
                  </a:ext>
                </a:extLst>
              </a:tr>
              <a:tr h="383660">
                <a:tc>
                  <a:txBody>
                    <a:bodyPr/>
                    <a:lstStyle/>
                    <a:p>
                      <a:r>
                        <a:rPr lang="tr-TR" sz="1800" kern="1200" dirty="0">
                          <a:solidFill>
                            <a:schemeClr val="dk1"/>
                          </a:solidFill>
                          <a:effectLst/>
                          <a:latin typeface="+mn-lt"/>
                          <a:ea typeface="+mn-ea"/>
                          <a:cs typeface="+mn-cs"/>
                        </a:rPr>
                        <a:t>Ferhat PETEK</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466162895"/>
                  </a:ext>
                </a:extLst>
              </a:tr>
              <a:tr h="383660">
                <a:tc>
                  <a:txBody>
                    <a:bodyPr/>
                    <a:lstStyle/>
                    <a:p>
                      <a:r>
                        <a:rPr lang="tr-TR" sz="1800" kern="1200" dirty="0">
                          <a:solidFill>
                            <a:schemeClr val="dk1"/>
                          </a:solidFill>
                          <a:effectLst/>
                          <a:latin typeface="+mn-lt"/>
                          <a:ea typeface="+mn-ea"/>
                          <a:cs typeface="+mn-cs"/>
                        </a:rPr>
                        <a:t>Zekeriya NAS</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(Güvenlik)</a:t>
                      </a:r>
                    </a:p>
                  </a:txBody>
                  <a:tcPr/>
                </a:tc>
                <a:extLst>
                  <a:ext uri="{0D108BD9-81ED-4DB2-BD59-A6C34878D82A}">
                    <a16:rowId xmlns:a16="http://schemas.microsoft.com/office/drawing/2014/main" val="2089004956"/>
                  </a:ext>
                </a:extLst>
              </a:tr>
            </a:tbl>
          </a:graphicData>
        </a:graphic>
      </p:graphicFrame>
    </p:spTree>
    <p:extLst>
      <p:ext uri="{BB962C8B-B14F-4D97-AF65-F5344CB8AC3E}">
        <p14:creationId xmlns:p14="http://schemas.microsoft.com/office/powerpoint/2010/main" val="3454175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D6E77-EEA9-8099-D368-A0024A7063CF}"/>
              </a:ext>
            </a:extLst>
          </p:cNvPr>
          <p:cNvSpPr>
            <a:spLocks noGrp="1"/>
          </p:cNvSpPr>
          <p:nvPr>
            <p:ph type="title"/>
          </p:nvPr>
        </p:nvSpPr>
        <p:spPr/>
        <p:txBody>
          <a:bodyPr/>
          <a:lstStyle/>
          <a:p>
            <a:r>
              <a:rPr lang="tr-TR" dirty="0"/>
              <a:t>BÖLÜMLERİMİZ</a:t>
            </a:r>
          </a:p>
        </p:txBody>
      </p:sp>
      <p:graphicFrame>
        <p:nvGraphicFramePr>
          <p:cNvPr id="4" name="Content Placeholder 3">
            <a:extLst>
              <a:ext uri="{FF2B5EF4-FFF2-40B4-BE49-F238E27FC236}">
                <a16:creationId xmlns:a16="http://schemas.microsoft.com/office/drawing/2014/main" id="{EB68DAFF-05D4-83F0-BC2D-AF57B941CEEC}"/>
              </a:ext>
            </a:extLst>
          </p:cNvPr>
          <p:cNvGraphicFramePr>
            <a:graphicFrameLocks noGrp="1"/>
          </p:cNvGraphicFramePr>
          <p:nvPr>
            <p:ph idx="1"/>
            <p:extLst>
              <p:ext uri="{D42A27DB-BD31-4B8C-83A1-F6EECF244321}">
                <p14:modId xmlns:p14="http://schemas.microsoft.com/office/powerpoint/2010/main" val="2329417312"/>
              </p:ext>
            </p:extLst>
          </p:nvPr>
        </p:nvGraphicFramePr>
        <p:xfrm>
          <a:off x="838200" y="1389063"/>
          <a:ext cx="10515600"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1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B899DC4-6C6D-4F62-8361-C81B63696B9F}"/>
                                            </p:graphicEl>
                                          </p:spTgt>
                                        </p:tgtEl>
                                        <p:attrNameLst>
                                          <p:attrName>style.visibility</p:attrName>
                                        </p:attrNameLst>
                                      </p:cBhvr>
                                      <p:to>
                                        <p:strVal val="visible"/>
                                      </p:to>
                                    </p:set>
                                    <p:animEffect transition="in" filter="fade">
                                      <p:cBhvr>
                                        <p:cTn id="7" dur="500"/>
                                        <p:tgtEl>
                                          <p:spTgt spid="4">
                                            <p:graphicEl>
                                              <a:dgm id="{5B899DC4-6C6D-4F62-8361-C81B63696B9F}"/>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graphicEl>
                                              <a:dgm id="{766A867A-7466-4AB6-8519-972390FF5887}"/>
                                            </p:graphicEl>
                                          </p:spTgt>
                                        </p:tgtEl>
                                        <p:attrNameLst>
                                          <p:attrName>style.visibility</p:attrName>
                                        </p:attrNameLst>
                                      </p:cBhvr>
                                      <p:to>
                                        <p:strVal val="visible"/>
                                      </p:to>
                                    </p:set>
                                    <p:animEffect transition="in" filter="fade">
                                      <p:cBhvr>
                                        <p:cTn id="11" dur="500"/>
                                        <p:tgtEl>
                                          <p:spTgt spid="4">
                                            <p:graphicEl>
                                              <a:dgm id="{766A867A-7466-4AB6-8519-972390FF5887}"/>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graphicEl>
                                              <a:dgm id="{88770953-0D09-4C4C-A4C8-FE540DCAC999}"/>
                                            </p:graphicEl>
                                          </p:spTgt>
                                        </p:tgtEl>
                                        <p:attrNameLst>
                                          <p:attrName>style.visibility</p:attrName>
                                        </p:attrNameLst>
                                      </p:cBhvr>
                                      <p:to>
                                        <p:strVal val="visible"/>
                                      </p:to>
                                    </p:set>
                                    <p:animEffect transition="in" filter="fade">
                                      <p:cBhvr>
                                        <p:cTn id="15" dur="500"/>
                                        <p:tgtEl>
                                          <p:spTgt spid="4">
                                            <p:graphicEl>
                                              <a:dgm id="{88770953-0D09-4C4C-A4C8-FE540DCAC999}"/>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graphicEl>
                                              <a:dgm id="{11B6E6A6-6A89-411E-A453-83E718BCC102}"/>
                                            </p:graphicEl>
                                          </p:spTgt>
                                        </p:tgtEl>
                                        <p:attrNameLst>
                                          <p:attrName>style.visibility</p:attrName>
                                        </p:attrNameLst>
                                      </p:cBhvr>
                                      <p:to>
                                        <p:strVal val="visible"/>
                                      </p:to>
                                    </p:set>
                                    <p:animEffect transition="in" filter="fade">
                                      <p:cBhvr>
                                        <p:cTn id="19" dur="500"/>
                                        <p:tgtEl>
                                          <p:spTgt spid="4">
                                            <p:graphicEl>
                                              <a:dgm id="{11B6E6A6-6A89-411E-A453-83E718BCC1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graphicFrame>
        <p:nvGraphicFramePr>
          <p:cNvPr id="15" name="Content Placeholder 14">
            <a:extLst>
              <a:ext uri="{FF2B5EF4-FFF2-40B4-BE49-F238E27FC236}">
                <a16:creationId xmlns:a16="http://schemas.microsoft.com/office/drawing/2014/main" id="{9504C8E1-CC2C-A6F0-1499-C523EBEE58AB}"/>
              </a:ext>
            </a:extLst>
          </p:cNvPr>
          <p:cNvGraphicFramePr>
            <a:graphicFrameLocks noGrp="1"/>
          </p:cNvGraphicFramePr>
          <p:nvPr>
            <p:ph idx="1"/>
          </p:nvPr>
        </p:nvGraphicFramePr>
        <p:xfrm>
          <a:off x="838200" y="1389062"/>
          <a:ext cx="4771029" cy="419287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14">
            <a:extLst>
              <a:ext uri="{FF2B5EF4-FFF2-40B4-BE49-F238E27FC236}">
                <a16:creationId xmlns:a16="http://schemas.microsoft.com/office/drawing/2014/main" id="{6A7E325E-AEF9-32EF-2062-1FDBBFAE1F4E}"/>
              </a:ext>
            </a:extLst>
          </p:cNvPr>
          <p:cNvGraphicFramePr>
            <a:graphicFrameLocks/>
          </p:cNvGraphicFramePr>
          <p:nvPr/>
        </p:nvGraphicFramePr>
        <p:xfrm>
          <a:off x="6350282" y="1492304"/>
          <a:ext cx="4390506" cy="418516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1291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84" dur="500"/>
                                        <p:tgtEl>
                                          <p:spTgt spid="7">
                                            <p:graphicEl>
                                              <a:chart seriesIdx="-3" categoryIdx="-3" bldStep="gridLegend"/>
                                            </p:graphicEl>
                                          </p:spTgt>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88" dur="500"/>
                                        <p:tgtEl>
                                          <p:spTgt spid="7">
                                            <p:graphicEl>
                                              <a:chart seriesIdx="-4" categoryIdx="0" bldStep="category"/>
                                            </p:graphicEl>
                                          </p:spTgt>
                                        </p:tgtEl>
                                      </p:cBhvr>
                                    </p:animEffect>
                                  </p:childTnLst>
                                </p:cTn>
                              </p:par>
                            </p:childTnLst>
                          </p:cTn>
                        </p:par>
                        <p:par>
                          <p:cTn id="89" fill="hold">
                            <p:stCondLst>
                              <p:cond delay="1000"/>
                            </p:stCondLst>
                            <p:childTnLst>
                              <p:par>
                                <p:cTn id="90" presetID="10" presetClass="entr" presetSubtype="0" fill="hold" grpId="0" nodeType="afterEffect">
                                  <p:stCondLst>
                                    <p:cond delay="0"/>
                                  </p:stCondLst>
                                  <p:childTnLst>
                                    <p:set>
                                      <p:cBhvr>
                                        <p:cTn id="91"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92" dur="500"/>
                                        <p:tgtEl>
                                          <p:spTgt spid="7">
                                            <p:graphicEl>
                                              <a:chart seriesIdx="-4" categoryIdx="1" bldStep="category"/>
                                            </p:graphicEl>
                                          </p:spTgt>
                                        </p:tgtEl>
                                      </p:cBhvr>
                                    </p:animEffect>
                                  </p:childTnLst>
                                </p:cTn>
                              </p:par>
                            </p:childTnLst>
                          </p:cTn>
                        </p:par>
                        <p:par>
                          <p:cTn id="93" fill="hold">
                            <p:stCondLst>
                              <p:cond delay="1500"/>
                            </p:stCondLst>
                            <p:childTnLst>
                              <p:par>
                                <p:cTn id="94" presetID="10" presetClass="entr" presetSubtype="0" fill="hold" grpId="0" nodeType="afterEffect">
                                  <p:stCondLst>
                                    <p:cond delay="0"/>
                                  </p:stCondLst>
                                  <p:childTnLst>
                                    <p:set>
                                      <p:cBhvr>
                                        <p:cTn id="95"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96" dur="500"/>
                                        <p:tgtEl>
                                          <p:spTgt spid="7">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Graphic spid="7" grpId="0">
        <p:bldSub>
          <a:bldChart bld="category"/>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884E2-9670-1724-8DF7-D15F0B9BDA97}"/>
              </a:ext>
            </a:extLst>
          </p:cNvPr>
          <p:cNvSpPr>
            <a:spLocks noGrp="1"/>
          </p:cNvSpPr>
          <p:nvPr>
            <p:ph type="title"/>
          </p:nvPr>
        </p:nvSpPr>
        <p:spPr/>
        <p:txBody>
          <a:bodyPr/>
          <a:lstStyle/>
          <a:p>
            <a:r>
              <a:rPr lang="tr-TR" dirty="0"/>
              <a:t>KURUM İÇİ YÜKSELMELER</a:t>
            </a:r>
          </a:p>
        </p:txBody>
      </p:sp>
      <p:graphicFrame>
        <p:nvGraphicFramePr>
          <p:cNvPr id="4" name="Content Placeholder 3">
            <a:extLst>
              <a:ext uri="{FF2B5EF4-FFF2-40B4-BE49-F238E27FC236}">
                <a16:creationId xmlns:a16="http://schemas.microsoft.com/office/drawing/2014/main" id="{7AB27E7C-D01B-ABE7-212E-FC00A0FBE973}"/>
              </a:ext>
            </a:extLst>
          </p:cNvPr>
          <p:cNvGraphicFramePr>
            <a:graphicFrameLocks noGrp="1"/>
          </p:cNvGraphicFramePr>
          <p:nvPr>
            <p:ph idx="1"/>
            <p:extLst>
              <p:ext uri="{D42A27DB-BD31-4B8C-83A1-F6EECF244321}">
                <p14:modId xmlns:p14="http://schemas.microsoft.com/office/powerpoint/2010/main" val="2971322314"/>
              </p:ext>
            </p:extLst>
          </p:nvPr>
        </p:nvGraphicFramePr>
        <p:xfrm>
          <a:off x="838199" y="1389063"/>
          <a:ext cx="9932719" cy="44931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Dikdörtgen 5"/>
          <p:cNvSpPr/>
          <p:nvPr/>
        </p:nvSpPr>
        <p:spPr>
          <a:xfrm>
            <a:off x="4258101" y="3843572"/>
            <a:ext cx="2852383" cy="1403060"/>
          </a:xfrm>
          <a:prstGeom prst="rect">
            <a:avLst/>
          </a:prstGeom>
          <a:blipFill rotWithShape="1">
            <a:blip r:embed="rId7" cstate="print"/>
            <a:srcRect/>
            <a:stretch>
              <a:fillRect t="-12000" b="-12000"/>
            </a:stretch>
          </a:blipFill>
        </p:spPr>
        <p:style>
          <a:lnRef idx="3">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sp>
      <p:grpSp>
        <p:nvGrpSpPr>
          <p:cNvPr id="3" name="Grup 6"/>
          <p:cNvGrpSpPr/>
          <p:nvPr/>
        </p:nvGrpSpPr>
        <p:grpSpPr>
          <a:xfrm>
            <a:off x="4258101" y="5246632"/>
            <a:ext cx="3070747" cy="867565"/>
            <a:chOff x="756432" y="1264051"/>
            <a:chExt cx="1560905" cy="491071"/>
          </a:xfrm>
        </p:grpSpPr>
        <p:sp>
          <p:nvSpPr>
            <p:cNvPr id="8" name="Dikdörtgen Belirtme Çizgisi 7"/>
            <p:cNvSpPr/>
            <p:nvPr/>
          </p:nvSpPr>
          <p:spPr>
            <a:xfrm>
              <a:off x="756432" y="1264051"/>
              <a:ext cx="1560905" cy="491071"/>
            </a:xfrm>
            <a:prstGeom prst="wedgeRectCallout">
              <a:avLst>
                <a:gd name="adj1" fmla="val 20250"/>
                <a:gd name="adj2" fmla="val -60700"/>
              </a:avLst>
            </a:prstGeom>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9" name="Dikdörtgen 8"/>
            <p:cNvSpPr/>
            <p:nvPr/>
          </p:nvSpPr>
          <p:spPr>
            <a:xfrm>
              <a:off x="756432" y="1264051"/>
              <a:ext cx="1560905" cy="49107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1400" b="1" kern="1200" dirty="0">
                  <a:solidFill>
                    <a:schemeClr val="tx1"/>
                  </a:solidFill>
                </a:rPr>
                <a:t>Oğuzhan ÇAM</a:t>
              </a:r>
            </a:p>
            <a:p>
              <a:pPr lvl="0" algn="ctr" defTabSz="311150">
                <a:lnSpc>
                  <a:spcPct val="90000"/>
                </a:lnSpc>
                <a:spcBef>
                  <a:spcPct val="0"/>
                </a:spcBef>
                <a:spcAft>
                  <a:spcPct val="35000"/>
                </a:spcAft>
              </a:pPr>
              <a:r>
                <a:rPr lang="tr-TR" sz="1400" b="1" kern="1200" dirty="0">
                  <a:solidFill>
                    <a:schemeClr val="tx1"/>
                  </a:solidFill>
                </a:rPr>
                <a:t>Dr. Öğr. Üyesi</a:t>
              </a:r>
              <a:br>
                <a:rPr lang="tr-TR" sz="1400" b="1" kern="1200" dirty="0">
                  <a:solidFill>
                    <a:schemeClr val="tx1"/>
                  </a:solidFill>
                </a:rPr>
              </a:br>
              <a:r>
                <a:rPr lang="tr-TR" sz="1400" b="1" kern="1200" dirty="0">
                  <a:solidFill>
                    <a:schemeClr val="tx1"/>
                  </a:solidFill>
                </a:rPr>
                <a:t>Finans-Bankacılık ve Sigortacılık Bölümü</a:t>
              </a:r>
            </a:p>
          </p:txBody>
        </p:sp>
      </p:grpSp>
      <p:pic>
        <p:nvPicPr>
          <p:cNvPr id="5" name="Resim 4">
            <a:extLst>
              <a:ext uri="{FF2B5EF4-FFF2-40B4-BE49-F238E27FC236}">
                <a16:creationId xmlns:a16="http://schemas.microsoft.com/office/drawing/2014/main" id="{3FF51FA6-AF6E-4574-8DFC-D09F5DA220A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04900" y="1520649"/>
            <a:ext cx="2489200" cy="1387651"/>
          </a:xfrm>
          <a:prstGeom prst="rect">
            <a:avLst/>
          </a:prstGeom>
        </p:spPr>
      </p:pic>
      <p:pic>
        <p:nvPicPr>
          <p:cNvPr id="13" name="Resim 12">
            <a:extLst>
              <a:ext uri="{FF2B5EF4-FFF2-40B4-BE49-F238E27FC236}">
                <a16:creationId xmlns:a16="http://schemas.microsoft.com/office/drawing/2014/main" id="{3D1EB975-7D56-4E21-82F4-A5C53587938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48199" y="3843572"/>
            <a:ext cx="2215548" cy="1403060"/>
          </a:xfrm>
          <a:prstGeom prst="rect">
            <a:avLst/>
          </a:prstGeom>
        </p:spPr>
      </p:pic>
      <p:pic>
        <p:nvPicPr>
          <p:cNvPr id="15" name="Resim 14">
            <a:extLst>
              <a:ext uri="{FF2B5EF4-FFF2-40B4-BE49-F238E27FC236}">
                <a16:creationId xmlns:a16="http://schemas.microsoft.com/office/drawing/2014/main" id="{7606DD39-30D4-47E7-BF65-5BDB77F9304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607300" y="1520649"/>
            <a:ext cx="2832100" cy="1283878"/>
          </a:xfrm>
          <a:prstGeom prst="rect">
            <a:avLst/>
          </a:prstGeom>
        </p:spPr>
      </p:pic>
      <p:pic>
        <p:nvPicPr>
          <p:cNvPr id="17" name="Resim 16">
            <a:extLst>
              <a:ext uri="{FF2B5EF4-FFF2-40B4-BE49-F238E27FC236}">
                <a16:creationId xmlns:a16="http://schemas.microsoft.com/office/drawing/2014/main" id="{B1000BB6-E803-456A-9906-E3B6EDDFF8B8}"/>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59337" y="1520649"/>
            <a:ext cx="3003291" cy="1566627"/>
          </a:xfrm>
          <a:prstGeom prst="rect">
            <a:avLst/>
          </a:prstGeom>
        </p:spPr>
      </p:pic>
    </p:spTree>
    <p:extLst>
      <p:ext uri="{BB962C8B-B14F-4D97-AF65-F5344CB8AC3E}">
        <p14:creationId xmlns:p14="http://schemas.microsoft.com/office/powerpoint/2010/main" val="3053564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D2CCF633-32A6-42EF-9984-30696FA37FA1}"/>
                                            </p:graphicEl>
                                          </p:spTgt>
                                        </p:tgtEl>
                                        <p:attrNameLst>
                                          <p:attrName>style.visibility</p:attrName>
                                        </p:attrNameLst>
                                      </p:cBhvr>
                                      <p:to>
                                        <p:strVal val="visible"/>
                                      </p:to>
                                    </p:set>
                                    <p:animEffect transition="in" filter="fade">
                                      <p:cBhvr>
                                        <p:cTn id="7" dur="500"/>
                                        <p:tgtEl>
                                          <p:spTgt spid="4">
                                            <p:graphicEl>
                                              <a:dgm id="{D2CCF633-32A6-42EF-9984-30696FA37FA1}"/>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graphicEl>
                                              <a:dgm id="{B7F1FD56-4778-421B-8151-7A6B68172AC3}"/>
                                            </p:graphicEl>
                                          </p:spTgt>
                                        </p:tgtEl>
                                        <p:attrNameLst>
                                          <p:attrName>style.visibility</p:attrName>
                                        </p:attrNameLst>
                                      </p:cBhvr>
                                      <p:to>
                                        <p:strVal val="visible"/>
                                      </p:to>
                                    </p:set>
                                    <p:animEffect transition="in" filter="fade">
                                      <p:cBhvr>
                                        <p:cTn id="11" dur="500"/>
                                        <p:tgtEl>
                                          <p:spTgt spid="4">
                                            <p:graphicEl>
                                              <a:dgm id="{B7F1FD56-4778-421B-8151-7A6B68172AC3}"/>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graphicEl>
                                              <a:dgm id="{B1FB18D2-249D-47F6-9721-42A693E9B7A7}"/>
                                            </p:graphicEl>
                                          </p:spTgt>
                                        </p:tgtEl>
                                        <p:attrNameLst>
                                          <p:attrName>style.visibility</p:attrName>
                                        </p:attrNameLst>
                                      </p:cBhvr>
                                      <p:to>
                                        <p:strVal val="visible"/>
                                      </p:to>
                                    </p:set>
                                    <p:animEffect transition="in" filter="fade">
                                      <p:cBhvr>
                                        <p:cTn id="15" dur="500"/>
                                        <p:tgtEl>
                                          <p:spTgt spid="4">
                                            <p:graphicEl>
                                              <a:dgm id="{B1FB18D2-249D-47F6-9721-42A693E9B7A7}"/>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graphicEl>
                                              <a:dgm id="{8B30AB03-7B0A-4E1A-B87B-C621A6EF5C9A}"/>
                                            </p:graphicEl>
                                          </p:spTgt>
                                        </p:tgtEl>
                                        <p:attrNameLst>
                                          <p:attrName>style.visibility</p:attrName>
                                        </p:attrNameLst>
                                      </p:cBhvr>
                                      <p:to>
                                        <p:strVal val="visible"/>
                                      </p:to>
                                    </p:set>
                                    <p:animEffect transition="in" filter="fade">
                                      <p:cBhvr>
                                        <p:cTn id="19" dur="500"/>
                                        <p:tgtEl>
                                          <p:spTgt spid="4">
                                            <p:graphicEl>
                                              <a:dgm id="{8B30AB03-7B0A-4E1A-B87B-C621A6EF5C9A}"/>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
                                            <p:graphicEl>
                                              <a:dgm id="{35D30CA4-8585-4B5F-A3EF-53915DA1AB3F}"/>
                                            </p:graphicEl>
                                          </p:spTgt>
                                        </p:tgtEl>
                                        <p:attrNameLst>
                                          <p:attrName>style.visibility</p:attrName>
                                        </p:attrNameLst>
                                      </p:cBhvr>
                                      <p:to>
                                        <p:strVal val="visible"/>
                                      </p:to>
                                    </p:set>
                                    <p:animEffect transition="in" filter="fade">
                                      <p:cBhvr>
                                        <p:cTn id="23" dur="500"/>
                                        <p:tgtEl>
                                          <p:spTgt spid="4">
                                            <p:graphicEl>
                                              <a:dgm id="{35D30CA4-8585-4B5F-A3EF-53915DA1AB3F}"/>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
                                            <p:graphicEl>
                                              <a:dgm id="{5C329994-F5A2-4C6C-8AE3-1011DA030050}"/>
                                            </p:graphicEl>
                                          </p:spTgt>
                                        </p:tgtEl>
                                        <p:attrNameLst>
                                          <p:attrName>style.visibility</p:attrName>
                                        </p:attrNameLst>
                                      </p:cBhvr>
                                      <p:to>
                                        <p:strVal val="visible"/>
                                      </p:to>
                                    </p:set>
                                    <p:animEffect transition="in" filter="fade">
                                      <p:cBhvr>
                                        <p:cTn id="27" dur="500"/>
                                        <p:tgtEl>
                                          <p:spTgt spid="4">
                                            <p:graphicEl>
                                              <a:dgm id="{5C329994-F5A2-4C6C-8AE3-1011DA03005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187299233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1328174796"/>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2298537274"/>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7644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314885473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345431171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467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solidFill>
                  <a:srgbClr val="FF0000"/>
                </a:solidFill>
              </a:rPr>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608465834"/>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88914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solidFill>
                  <a:srgbClr val="FF0000"/>
                </a:solidFill>
              </a:rPr>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8905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sp>
        <p:nvSpPr>
          <p:cNvPr id="3" name="İçerik Yer Tutucusu 2"/>
          <p:cNvSpPr>
            <a:spLocks noGrp="1"/>
          </p:cNvSpPr>
          <p:nvPr>
            <p:ph idx="1"/>
          </p:nvPr>
        </p:nvSpPr>
        <p:spPr>
          <a:xfrm>
            <a:off x="838200" y="1388963"/>
            <a:ext cx="10858500" cy="617637"/>
          </a:xfrm>
        </p:spPr>
        <p:txBody>
          <a:bodyPr>
            <a:normAutofit/>
          </a:bodyPr>
          <a:lstStyle/>
          <a:p>
            <a:pPr marL="0" indent="0">
              <a:buNone/>
            </a:pPr>
            <a:r>
              <a:rPr lang="tr-TR" sz="2400" dirty="0"/>
              <a:t>Bölüm akademik personellerimiz  Dr. </a:t>
            </a:r>
            <a:r>
              <a:rPr lang="tr-TR" sz="2400" dirty="0" err="1"/>
              <a:t>Öğr</a:t>
            </a:r>
            <a:r>
              <a:rPr lang="tr-TR" sz="2400" dirty="0"/>
              <a:t>. Üyesi Safa ACAR Dergi Yayıncısı</a:t>
            </a:r>
          </a:p>
        </p:txBody>
      </p:sp>
      <p:pic>
        <p:nvPicPr>
          <p:cNvPr id="15" name="Resim 14"/>
          <p:cNvPicPr>
            <a:picLocks noChangeAspect="1"/>
          </p:cNvPicPr>
          <p:nvPr/>
        </p:nvPicPr>
        <p:blipFill>
          <a:blip r:embed="rId2"/>
          <a:stretch>
            <a:fillRect/>
          </a:stretch>
        </p:blipFill>
        <p:spPr>
          <a:xfrm>
            <a:off x="1816100" y="2099197"/>
            <a:ext cx="8001000" cy="3768203"/>
          </a:xfrm>
          <a:prstGeom prst="rect">
            <a:avLst/>
          </a:prstGeom>
        </p:spPr>
      </p:pic>
    </p:spTree>
    <p:extLst>
      <p:ext uri="{BB962C8B-B14F-4D97-AF65-F5344CB8AC3E}">
        <p14:creationId xmlns:p14="http://schemas.microsoft.com/office/powerpoint/2010/main" val="866660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sp>
        <p:nvSpPr>
          <p:cNvPr id="3" name="İçerik Yer Tutucusu 2"/>
          <p:cNvSpPr>
            <a:spLocks noGrp="1"/>
          </p:cNvSpPr>
          <p:nvPr>
            <p:ph idx="1"/>
          </p:nvPr>
        </p:nvSpPr>
        <p:spPr>
          <a:xfrm>
            <a:off x="838200" y="1388963"/>
            <a:ext cx="10744200" cy="643037"/>
          </a:xfrm>
        </p:spPr>
        <p:txBody>
          <a:bodyPr>
            <a:normAutofit/>
          </a:bodyPr>
          <a:lstStyle/>
          <a:p>
            <a:pPr marL="0" indent="0">
              <a:buNone/>
            </a:pPr>
            <a:r>
              <a:rPr lang="tr-TR" sz="2400" dirty="0"/>
              <a:t>Bölüm akademik personellerimiz  Dr. </a:t>
            </a:r>
            <a:r>
              <a:rPr lang="tr-TR" sz="2400" dirty="0" err="1"/>
              <a:t>Öğr</a:t>
            </a:r>
            <a:r>
              <a:rPr lang="tr-TR" sz="2400" dirty="0"/>
              <a:t>. Üyesi Şahin AY Dergi Editörlüğü</a:t>
            </a:r>
          </a:p>
        </p:txBody>
      </p:sp>
      <p:pic>
        <p:nvPicPr>
          <p:cNvPr id="10" name="İçerik Yer Tutucusu 9"/>
          <p:cNvPicPr preferRelativeResize="0">
            <a:picLocks noGrp="1"/>
          </p:cNvPicPr>
          <p:nvPr>
            <p:ph idx="15"/>
          </p:nvPr>
        </p:nvPicPr>
        <p:blipFill>
          <a:blip r:embed="rId2"/>
          <a:stretch>
            <a:fillRect/>
          </a:stretch>
        </p:blipFill>
        <p:spPr>
          <a:xfrm>
            <a:off x="1092200" y="2032000"/>
            <a:ext cx="3975099" cy="3754438"/>
          </a:xfrm>
          <a:prstGeom prst="rect">
            <a:avLst/>
          </a:prstGeom>
        </p:spPr>
      </p:pic>
      <p:pic>
        <p:nvPicPr>
          <p:cNvPr id="11" name="Resim 10"/>
          <p:cNvPicPr>
            <a:picLocks/>
          </p:cNvPicPr>
          <p:nvPr/>
        </p:nvPicPr>
        <p:blipFill>
          <a:blip r:embed="rId3"/>
          <a:stretch>
            <a:fillRect/>
          </a:stretch>
        </p:blipFill>
        <p:spPr>
          <a:xfrm>
            <a:off x="5854699" y="2124596"/>
            <a:ext cx="5960911" cy="3361803"/>
          </a:xfrm>
          <a:prstGeom prst="rect">
            <a:avLst/>
          </a:prstGeom>
        </p:spPr>
      </p:pic>
    </p:spTree>
    <p:extLst>
      <p:ext uri="{BB962C8B-B14F-4D97-AF65-F5344CB8AC3E}">
        <p14:creationId xmlns:p14="http://schemas.microsoft.com/office/powerpoint/2010/main" val="11430173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sp>
        <p:nvSpPr>
          <p:cNvPr id="3" name="İçerik Yer Tutucusu 2"/>
          <p:cNvSpPr>
            <a:spLocks noGrp="1"/>
          </p:cNvSpPr>
          <p:nvPr>
            <p:ph idx="1"/>
          </p:nvPr>
        </p:nvSpPr>
        <p:spPr>
          <a:xfrm>
            <a:off x="838200" y="1388963"/>
            <a:ext cx="10744200" cy="643037"/>
          </a:xfrm>
        </p:spPr>
        <p:txBody>
          <a:bodyPr>
            <a:normAutofit fontScale="92500"/>
          </a:bodyPr>
          <a:lstStyle/>
          <a:p>
            <a:pPr marL="0" indent="0">
              <a:buNone/>
            </a:pPr>
            <a:r>
              <a:rPr lang="tr-TR" sz="2400" dirty="0"/>
              <a:t>Bölüm akademik personellerimiz  Dr. </a:t>
            </a:r>
            <a:r>
              <a:rPr lang="tr-TR" sz="2400" dirty="0" err="1"/>
              <a:t>Öğr</a:t>
            </a:r>
            <a:r>
              <a:rPr lang="tr-TR" sz="2400" dirty="0"/>
              <a:t>. Üyesi Şahin AY Kongre Başkanlığı yaptığı </a:t>
            </a:r>
            <a:r>
              <a:rPr lang="tr-TR" sz="2400" dirty="0" err="1"/>
              <a:t>Kongeler</a:t>
            </a:r>
            <a:endParaRPr lang="tr-TR" sz="2400" dirty="0"/>
          </a:p>
        </p:txBody>
      </p:sp>
      <p:pic>
        <p:nvPicPr>
          <p:cNvPr id="2050" name="Picture 2" descr="ispec Sosyal ve Beşeri Bilimler Kongresi"/>
          <p:cNvPicPr>
            <a:picLocks noGrp="1" noChangeAspect="1" noChangeArrowheads="1"/>
          </p:cNvPicPr>
          <p:nvPr>
            <p:ph idx="15"/>
          </p:nvPr>
        </p:nvPicPr>
        <p:blipFill>
          <a:blip r:embed="rId2">
            <a:extLst>
              <a:ext uri="{28A0092B-C50C-407E-A947-70E740481C1C}">
                <a14:useLocalDpi xmlns:a14="http://schemas.microsoft.com/office/drawing/2010/main" val="0"/>
              </a:ext>
            </a:extLst>
          </a:blip>
          <a:srcRect/>
          <a:stretch>
            <a:fillRect/>
          </a:stretch>
        </p:blipFill>
        <p:spPr bwMode="auto">
          <a:xfrm>
            <a:off x="6578353" y="2097964"/>
            <a:ext cx="5004047" cy="3409025"/>
          </a:xfrm>
          <a:prstGeom prst="rect">
            <a:avLst/>
          </a:prstGeom>
          <a:noFill/>
          <a:extLst>
            <a:ext uri="{909E8E84-426E-40DD-AFC4-6F175D3DCCD1}">
              <a14:hiddenFill xmlns:a14="http://schemas.microsoft.com/office/drawing/2010/main">
                <a:solidFill>
                  <a:srgbClr val="FFFFFF"/>
                </a:solidFill>
              </a14:hiddenFill>
            </a:ext>
          </a:extLst>
        </p:spPr>
      </p:pic>
      <p:pic>
        <p:nvPicPr>
          <p:cNvPr id="5" name="Resim 4"/>
          <p:cNvPicPr>
            <a:picLocks noChangeAspect="1"/>
          </p:cNvPicPr>
          <p:nvPr/>
        </p:nvPicPr>
        <p:blipFill>
          <a:blip r:embed="rId3"/>
          <a:stretch>
            <a:fillRect/>
          </a:stretch>
        </p:blipFill>
        <p:spPr>
          <a:xfrm>
            <a:off x="1091954" y="2124597"/>
            <a:ext cx="5566298" cy="3527224"/>
          </a:xfrm>
          <a:prstGeom prst="rect">
            <a:avLst/>
          </a:prstGeom>
        </p:spPr>
      </p:pic>
    </p:spTree>
    <p:extLst>
      <p:ext uri="{BB962C8B-B14F-4D97-AF65-F5344CB8AC3E}">
        <p14:creationId xmlns:p14="http://schemas.microsoft.com/office/powerpoint/2010/main" val="1600306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sp>
        <p:nvSpPr>
          <p:cNvPr id="29" name="Rectangle 28">
            <a:extLst>
              <a:ext uri="{FF2B5EF4-FFF2-40B4-BE49-F238E27FC236}">
                <a16:creationId xmlns:a16="http://schemas.microsoft.com/office/drawing/2014/main" id="{8D184856-1872-5212-2D21-1236DD3E050D}"/>
              </a:ext>
            </a:extLst>
          </p:cNvPr>
          <p:cNvSpPr/>
          <p:nvPr/>
        </p:nvSpPr>
        <p:spPr>
          <a:xfrm>
            <a:off x="592541" y="1121759"/>
            <a:ext cx="10237838" cy="596682"/>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592541" y="2002221"/>
            <a:ext cx="10515600" cy="40300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000" dirty="0"/>
              <a:t>Bölümün öğretim elemanı kadrosunun nitelikli olması</a:t>
            </a:r>
          </a:p>
          <a:p>
            <a:r>
              <a:rPr lang="tr-TR" sz="2000" dirty="0"/>
              <a:t>AR-GE alanında yüksek üretim kapasitesi</a:t>
            </a:r>
          </a:p>
          <a:p>
            <a:r>
              <a:rPr lang="tr-TR" sz="2000" dirty="0"/>
              <a:t>Öğrencilerin teorik bilgilerini pratik uygulamalar ile pekiştirme fırsatı bulması</a:t>
            </a:r>
          </a:p>
          <a:p>
            <a:r>
              <a:rPr lang="tr-TR" sz="2000" dirty="0"/>
              <a:t>Müfredatın sektör odaklı güncellenmiş olması</a:t>
            </a:r>
          </a:p>
          <a:p>
            <a:r>
              <a:rPr lang="tr-TR" sz="2000" dirty="0"/>
              <a:t>Kariyer olanaklarının güçlü olması</a:t>
            </a:r>
          </a:p>
        </p:txBody>
      </p:sp>
    </p:spTree>
    <p:extLst>
      <p:ext uri="{BB962C8B-B14F-4D97-AF65-F5344CB8AC3E}">
        <p14:creationId xmlns:p14="http://schemas.microsoft.com/office/powerpoint/2010/main" val="16499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a:bodyPr>
          <a:lstStyle/>
          <a:p>
            <a:pPr marL="457200" lvl="1" indent="0">
              <a:buNone/>
            </a:pPr>
            <a:r>
              <a:rPr lang="tr-TR" dirty="0">
                <a:latin typeface="Times New Roman" panose="02020603050405020304" pitchFamily="18" charset="0"/>
                <a:cs typeface="Times New Roman" panose="02020603050405020304" pitchFamily="18" charset="0"/>
              </a:rPr>
              <a:t>1. Hedef: Bölümümüzde mevcut 2 programa ‘’İşletme Yönetimi’’ programının eklenmesi.</a:t>
            </a:r>
          </a:p>
          <a:p>
            <a:pPr lvl="1"/>
            <a:r>
              <a:rPr lang="tr-TR" dirty="0">
                <a:latin typeface="Times New Roman" panose="02020603050405020304" pitchFamily="18" charset="0"/>
                <a:cs typeface="Times New Roman" panose="02020603050405020304" pitchFamily="18" charset="0"/>
              </a:rPr>
              <a:t>(Bu Yıl) 2025’te bu hedefe yönelik olarak gerekli hazırlıklar yapılacaktır.</a:t>
            </a:r>
          </a:p>
          <a:p>
            <a:pPr lvl="1"/>
            <a:r>
              <a:rPr lang="tr-TR" dirty="0">
                <a:latin typeface="Times New Roman" panose="02020603050405020304" pitchFamily="18" charset="0"/>
                <a:cs typeface="Times New Roman" panose="02020603050405020304" pitchFamily="18" charset="0"/>
              </a:rPr>
              <a:t>(Gelecek Yıl) 2026’da programın açılması için YÖK’e başvuru yapılacaktır. </a:t>
            </a:r>
          </a:p>
          <a:p>
            <a:pPr lvl="1"/>
            <a:r>
              <a:rPr lang="tr-TR" dirty="0">
                <a:latin typeface="Times New Roman" panose="02020603050405020304" pitchFamily="18" charset="0"/>
                <a:cs typeface="Times New Roman" panose="02020603050405020304" pitchFamily="18" charset="0"/>
              </a:rPr>
              <a:t>(İki Yıl sonra) 2027’de programın açılması durumunda öğrenci alımı için başvuru yapılacaktır. </a:t>
            </a:r>
          </a:p>
          <a:p>
            <a:pPr marL="457200" lvl="1" indent="0">
              <a:buNone/>
            </a:pPr>
            <a:r>
              <a:rPr lang="tr-TR" dirty="0">
                <a:latin typeface="Times New Roman" panose="02020603050405020304" pitchFamily="18" charset="0"/>
                <a:cs typeface="Times New Roman" panose="02020603050405020304" pitchFamily="18" charset="0"/>
              </a:rPr>
              <a:t>2. Hedef: ilk hedefin gerçekleşmesi durumunda açılan programa yönelik olarak kadro planlaması yapılacaktır.</a:t>
            </a:r>
          </a:p>
          <a:p>
            <a:pPr marL="457200" lvl="1" indent="0">
              <a:buNone/>
            </a:pPr>
            <a:r>
              <a:rPr lang="tr-TR" dirty="0">
                <a:latin typeface="Times New Roman" panose="02020603050405020304" pitchFamily="18" charset="0"/>
                <a:cs typeface="Times New Roman" panose="02020603050405020304" pitchFamily="18" charset="0"/>
              </a:rPr>
              <a:t>3. Hedef: Mevcut öğretim elemanlarının akademik yükselişlerinin devam etmesi.</a:t>
            </a:r>
          </a:p>
          <a:p>
            <a:pPr marL="457200" lvl="1" indent="0">
              <a:buNone/>
            </a:pPr>
            <a:r>
              <a:rPr lang="tr-TR" dirty="0">
                <a:latin typeface="Times New Roman" panose="02020603050405020304" pitchFamily="18" charset="0"/>
                <a:cs typeface="Times New Roman" panose="02020603050405020304" pitchFamily="18" charset="0"/>
              </a:rPr>
              <a:t>4. Hedef: Bölümde yer alan programların akreditasyonu için gerekli hazırlıklar ve başvurular yapılacaktır.</a:t>
            </a:r>
          </a:p>
          <a:p>
            <a:pPr marL="457200" lvl="1" indent="0">
              <a:buNone/>
            </a:pP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56543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lstStyle/>
          <a:p>
            <a:pPr algn="just"/>
            <a:r>
              <a:rPr lang="tr-TR" dirty="0">
                <a:latin typeface="Times New Roman" panose="02020603050405020304" pitchFamily="18" charset="0"/>
                <a:cs typeface="Times New Roman" panose="02020603050405020304" pitchFamily="18" charset="0"/>
              </a:rPr>
              <a:t>2025-2029 dönemine dair gerçekleştirilmesi amaçlanan hedefler için altyapımızda yer alan eksikliklerin giderilmesi gerekmektedir. Söz konusu hedefler için görünen en temel engellerin altyapımızda yer alan eksiklikler olduğu gözlenmektedir.</a:t>
            </a:r>
          </a:p>
        </p:txBody>
      </p:sp>
    </p:spTree>
    <p:extLst>
      <p:ext uri="{BB962C8B-B14F-4D97-AF65-F5344CB8AC3E}">
        <p14:creationId xmlns:p14="http://schemas.microsoft.com/office/powerpoint/2010/main" val="2690596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TURİZM VE SEYAHAT HİZMETLERİ BÖLÜMÜ</a:t>
            </a:r>
          </a:p>
        </p:txBody>
      </p:sp>
      <p:graphicFrame>
        <p:nvGraphicFramePr>
          <p:cNvPr id="26" name="Content Placeholder 14">
            <a:extLst>
              <a:ext uri="{FF2B5EF4-FFF2-40B4-BE49-F238E27FC236}">
                <a16:creationId xmlns:a16="http://schemas.microsoft.com/office/drawing/2014/main" id="{6A7E325E-AEF9-32EF-2062-1FDBBFAE1F4E}"/>
              </a:ext>
            </a:extLst>
          </p:cNvPr>
          <p:cNvGraphicFramePr>
            <a:graphicFrameLocks/>
          </p:cNvGraphicFramePr>
          <p:nvPr>
            <p:extLst>
              <p:ext uri="{D42A27DB-BD31-4B8C-83A1-F6EECF244321}">
                <p14:modId xmlns:p14="http://schemas.microsoft.com/office/powerpoint/2010/main" val="400770604"/>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4225104544"/>
              </p:ext>
            </p:extLst>
          </p:nvPr>
        </p:nvGraphicFramePr>
        <p:xfrm>
          <a:off x="838201" y="1389063"/>
          <a:ext cx="4149436" cy="337690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1708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7" dur="500"/>
                                        <p:tgtEl>
                                          <p:spTgt spid="26">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11" dur="500"/>
                                        <p:tgtEl>
                                          <p:spTgt spid="26">
                                            <p:graphicEl>
                                              <a:chart seriesIdx="-4" categoryIdx="0" bldStep="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15" dur="500"/>
                                        <p:tgtEl>
                                          <p:spTgt spid="26">
                                            <p:graphicEl>
                                              <a:chart seriesIdx="-4" categoryIdx="1" bldStep="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19" dur="500"/>
                                        <p:tgtEl>
                                          <p:spTgt spid="26">
                                            <p:graphicEl>
                                              <a:chart seriesIdx="-4" categoryIdx="2" bldStep="category"/>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4" dur="500"/>
                                        <p:tgtEl>
                                          <p:spTgt spid="7">
                                            <p:graphicEl>
                                              <a:chart seriesIdx="-3" categoryIdx="-3" bldStep="gridLegend"/>
                                            </p:graphicEl>
                                          </p:spTgt>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7">
                                            <p:graphicEl>
                                              <a:chart seriesIdx="0" categoryIdx="0" bldStep="ptInCategory"/>
                                            </p:graphicEl>
                                          </p:spTgt>
                                        </p:tgtEl>
                                        <p:attrNameLst>
                                          <p:attrName>style.visibility</p:attrName>
                                        </p:attrNameLst>
                                      </p:cBhvr>
                                      <p:to>
                                        <p:strVal val="visible"/>
                                      </p:to>
                                    </p:set>
                                    <p:animEffect transition="in" filter="fade">
                                      <p:cBhvr>
                                        <p:cTn id="28" dur="500"/>
                                        <p:tgtEl>
                                          <p:spTgt spid="7">
                                            <p:graphicEl>
                                              <a:chart seriesIdx="0" categoryIdx="0" bldStep="ptInCategory"/>
                                            </p:graphicEl>
                                          </p:spTgt>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7">
                                            <p:graphicEl>
                                              <a:chart seriesIdx="1" categoryIdx="0" bldStep="ptInCategory"/>
                                            </p:graphicEl>
                                          </p:spTgt>
                                        </p:tgtEl>
                                        <p:attrNameLst>
                                          <p:attrName>style.visibility</p:attrName>
                                        </p:attrNameLst>
                                      </p:cBhvr>
                                      <p:to>
                                        <p:strVal val="visible"/>
                                      </p:to>
                                    </p:set>
                                    <p:animEffect transition="in" filter="fade">
                                      <p:cBhvr>
                                        <p:cTn id="32" dur="500"/>
                                        <p:tgtEl>
                                          <p:spTgt spid="7">
                                            <p:graphicEl>
                                              <a:chart seriesIdx="1" categoryIdx="0" bldStep="ptInCategory"/>
                                            </p:graphicEl>
                                          </p:spTgt>
                                        </p:tgtEl>
                                      </p:cBhvr>
                                    </p:animEffect>
                                  </p:childTnLst>
                                </p:cTn>
                              </p:par>
                            </p:childTnLst>
                          </p:cTn>
                        </p:par>
                        <p:par>
                          <p:cTn id="33" fill="hold">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7">
                                            <p:graphicEl>
                                              <a:chart seriesIdx="2" categoryIdx="0" bldStep="ptInCategory"/>
                                            </p:graphicEl>
                                          </p:spTgt>
                                        </p:tgtEl>
                                        <p:attrNameLst>
                                          <p:attrName>style.visibility</p:attrName>
                                        </p:attrNameLst>
                                      </p:cBhvr>
                                      <p:to>
                                        <p:strVal val="visible"/>
                                      </p:to>
                                    </p:set>
                                    <p:animEffect transition="in" filter="fade">
                                      <p:cBhvr>
                                        <p:cTn id="36" dur="500"/>
                                        <p:tgtEl>
                                          <p:spTgt spid="7">
                                            <p:graphicEl>
                                              <a:chart seriesIdx="2" categoryIdx="0" bldStep="ptInCategory"/>
                                            </p:graphicEl>
                                          </p:spTgt>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7">
                                            <p:graphicEl>
                                              <a:chart seriesIdx="3" categoryIdx="0" bldStep="ptInCategory"/>
                                            </p:graphicEl>
                                          </p:spTgt>
                                        </p:tgtEl>
                                        <p:attrNameLst>
                                          <p:attrName>style.visibility</p:attrName>
                                        </p:attrNameLst>
                                      </p:cBhvr>
                                      <p:to>
                                        <p:strVal val="visible"/>
                                      </p:to>
                                    </p:set>
                                    <p:animEffect transition="in" filter="fade">
                                      <p:cBhvr>
                                        <p:cTn id="40" dur="500"/>
                                        <p:tgtEl>
                                          <p:spTgt spid="7">
                                            <p:graphicEl>
                                              <a:chart seriesIdx="3" categoryIdx="0" bldStep="ptInCategory"/>
                                            </p:graphicEl>
                                          </p:spTgt>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7">
                                            <p:graphicEl>
                                              <a:chart seriesIdx="4" categoryIdx="0" bldStep="ptInCategory"/>
                                            </p:graphicEl>
                                          </p:spTgt>
                                        </p:tgtEl>
                                        <p:attrNameLst>
                                          <p:attrName>style.visibility</p:attrName>
                                        </p:attrNameLst>
                                      </p:cBhvr>
                                      <p:to>
                                        <p:strVal val="visible"/>
                                      </p:to>
                                    </p:set>
                                    <p:animEffect transition="in" filter="fade">
                                      <p:cBhvr>
                                        <p:cTn id="44" dur="500"/>
                                        <p:tgtEl>
                                          <p:spTgt spid="7">
                                            <p:graphicEl>
                                              <a:chart seriesIdx="4" categoryIdx="0" bldStep="ptInCategory"/>
                                            </p:graphicEl>
                                          </p:spTgt>
                                        </p:tgtEl>
                                      </p:cBhvr>
                                    </p:animEffect>
                                  </p:childTnLst>
                                </p:cTn>
                              </p:par>
                            </p:childTnLst>
                          </p:cTn>
                        </p:par>
                        <p:par>
                          <p:cTn id="45" fill="hold">
                            <p:stCondLst>
                              <p:cond delay="3000"/>
                            </p:stCondLst>
                            <p:childTnLst>
                              <p:par>
                                <p:cTn id="46" presetID="10" presetClass="entr" presetSubtype="0" fill="hold" grpId="0" nodeType="afterEffect">
                                  <p:stCondLst>
                                    <p:cond delay="0"/>
                                  </p:stCondLst>
                                  <p:childTnLst>
                                    <p:set>
                                      <p:cBhvr>
                                        <p:cTn id="47" dur="1" fill="hold">
                                          <p:stCondLst>
                                            <p:cond delay="0"/>
                                          </p:stCondLst>
                                        </p:cTn>
                                        <p:tgtEl>
                                          <p:spTgt spid="7">
                                            <p:graphicEl>
                                              <a:chart seriesIdx="5" categoryIdx="0" bldStep="ptInCategory"/>
                                            </p:graphicEl>
                                          </p:spTgt>
                                        </p:tgtEl>
                                        <p:attrNameLst>
                                          <p:attrName>style.visibility</p:attrName>
                                        </p:attrNameLst>
                                      </p:cBhvr>
                                      <p:to>
                                        <p:strVal val="visible"/>
                                      </p:to>
                                    </p:set>
                                    <p:animEffect transition="in" filter="fade">
                                      <p:cBhvr>
                                        <p:cTn id="48" dur="500"/>
                                        <p:tgtEl>
                                          <p:spTgt spid="7">
                                            <p:graphicEl>
                                              <a:chart seriesIdx="5" categoryIdx="0" bldStep="ptInCategory"/>
                                            </p:graphicEl>
                                          </p:spTgt>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7">
                                            <p:graphicEl>
                                              <a:chart seriesIdx="0" categoryIdx="1" bldStep="ptInCategory"/>
                                            </p:graphicEl>
                                          </p:spTgt>
                                        </p:tgtEl>
                                        <p:attrNameLst>
                                          <p:attrName>style.visibility</p:attrName>
                                        </p:attrNameLst>
                                      </p:cBhvr>
                                      <p:to>
                                        <p:strVal val="visible"/>
                                      </p:to>
                                    </p:set>
                                    <p:animEffect transition="in" filter="fade">
                                      <p:cBhvr>
                                        <p:cTn id="52" dur="500"/>
                                        <p:tgtEl>
                                          <p:spTgt spid="7">
                                            <p:graphicEl>
                                              <a:chart seriesIdx="0" categoryIdx="1" bldStep="ptInCategory"/>
                                            </p:graphicEl>
                                          </p:spTgt>
                                        </p:tgtEl>
                                      </p:cBhvr>
                                    </p:animEffect>
                                  </p:childTnLst>
                                </p:cTn>
                              </p:par>
                            </p:childTnLst>
                          </p:cTn>
                        </p:par>
                        <p:par>
                          <p:cTn id="53" fill="hold">
                            <p:stCondLst>
                              <p:cond delay="4000"/>
                            </p:stCondLst>
                            <p:childTnLst>
                              <p:par>
                                <p:cTn id="54" presetID="10" presetClass="entr" presetSubtype="0" fill="hold" grpId="0" nodeType="afterEffect">
                                  <p:stCondLst>
                                    <p:cond delay="0"/>
                                  </p:stCondLst>
                                  <p:childTnLst>
                                    <p:set>
                                      <p:cBhvr>
                                        <p:cTn id="55" dur="1" fill="hold">
                                          <p:stCondLst>
                                            <p:cond delay="0"/>
                                          </p:stCondLst>
                                        </p:cTn>
                                        <p:tgtEl>
                                          <p:spTgt spid="7">
                                            <p:graphicEl>
                                              <a:chart seriesIdx="1" categoryIdx="1" bldStep="ptInCategory"/>
                                            </p:graphicEl>
                                          </p:spTgt>
                                        </p:tgtEl>
                                        <p:attrNameLst>
                                          <p:attrName>style.visibility</p:attrName>
                                        </p:attrNameLst>
                                      </p:cBhvr>
                                      <p:to>
                                        <p:strVal val="visible"/>
                                      </p:to>
                                    </p:set>
                                    <p:animEffect transition="in" filter="fade">
                                      <p:cBhvr>
                                        <p:cTn id="56" dur="500"/>
                                        <p:tgtEl>
                                          <p:spTgt spid="7">
                                            <p:graphicEl>
                                              <a:chart seriesIdx="1" categoryIdx="1" bldStep="ptInCategory"/>
                                            </p:graphicEl>
                                          </p:spTgt>
                                        </p:tgtEl>
                                      </p:cBhvr>
                                    </p:animEffect>
                                  </p:childTnLst>
                                </p:cTn>
                              </p:par>
                            </p:childTnLst>
                          </p:cTn>
                        </p:par>
                        <p:par>
                          <p:cTn id="57" fill="hold">
                            <p:stCondLst>
                              <p:cond delay="4500"/>
                            </p:stCondLst>
                            <p:childTnLst>
                              <p:par>
                                <p:cTn id="58" presetID="10" presetClass="entr" presetSubtype="0" fill="hold" grpId="0" nodeType="afterEffect">
                                  <p:stCondLst>
                                    <p:cond delay="0"/>
                                  </p:stCondLst>
                                  <p:childTnLst>
                                    <p:set>
                                      <p:cBhvr>
                                        <p:cTn id="59" dur="1" fill="hold">
                                          <p:stCondLst>
                                            <p:cond delay="0"/>
                                          </p:stCondLst>
                                        </p:cTn>
                                        <p:tgtEl>
                                          <p:spTgt spid="7">
                                            <p:graphicEl>
                                              <a:chart seriesIdx="2" categoryIdx="1" bldStep="ptInCategory"/>
                                            </p:graphicEl>
                                          </p:spTgt>
                                        </p:tgtEl>
                                        <p:attrNameLst>
                                          <p:attrName>style.visibility</p:attrName>
                                        </p:attrNameLst>
                                      </p:cBhvr>
                                      <p:to>
                                        <p:strVal val="visible"/>
                                      </p:to>
                                    </p:set>
                                    <p:animEffect transition="in" filter="fade">
                                      <p:cBhvr>
                                        <p:cTn id="60" dur="500"/>
                                        <p:tgtEl>
                                          <p:spTgt spid="7">
                                            <p:graphicEl>
                                              <a:chart seriesIdx="2" categoryIdx="1" bldStep="ptInCategory"/>
                                            </p:graphicEl>
                                          </p:spTgt>
                                        </p:tgtEl>
                                      </p:cBhvr>
                                    </p:animEffect>
                                  </p:childTnLst>
                                </p:cTn>
                              </p:par>
                            </p:childTnLst>
                          </p:cTn>
                        </p:par>
                        <p:par>
                          <p:cTn id="61" fill="hold">
                            <p:stCondLst>
                              <p:cond delay="5000"/>
                            </p:stCondLst>
                            <p:childTnLst>
                              <p:par>
                                <p:cTn id="62" presetID="10" presetClass="entr" presetSubtype="0" fill="hold" grpId="0" nodeType="afterEffect">
                                  <p:stCondLst>
                                    <p:cond delay="0"/>
                                  </p:stCondLst>
                                  <p:childTnLst>
                                    <p:set>
                                      <p:cBhvr>
                                        <p:cTn id="63" dur="1" fill="hold">
                                          <p:stCondLst>
                                            <p:cond delay="0"/>
                                          </p:stCondLst>
                                        </p:cTn>
                                        <p:tgtEl>
                                          <p:spTgt spid="7">
                                            <p:graphicEl>
                                              <a:chart seriesIdx="3" categoryIdx="1" bldStep="ptInCategory"/>
                                            </p:graphicEl>
                                          </p:spTgt>
                                        </p:tgtEl>
                                        <p:attrNameLst>
                                          <p:attrName>style.visibility</p:attrName>
                                        </p:attrNameLst>
                                      </p:cBhvr>
                                      <p:to>
                                        <p:strVal val="visible"/>
                                      </p:to>
                                    </p:set>
                                    <p:animEffect transition="in" filter="fade">
                                      <p:cBhvr>
                                        <p:cTn id="64" dur="500"/>
                                        <p:tgtEl>
                                          <p:spTgt spid="7">
                                            <p:graphicEl>
                                              <a:chart seriesIdx="3" categoryIdx="1" bldStep="ptInCategory"/>
                                            </p:graphicEl>
                                          </p:spTgt>
                                        </p:tgtEl>
                                      </p:cBhvr>
                                    </p:animEffect>
                                  </p:childTnLst>
                                </p:cTn>
                              </p:par>
                            </p:childTnLst>
                          </p:cTn>
                        </p:par>
                        <p:par>
                          <p:cTn id="65" fill="hold">
                            <p:stCondLst>
                              <p:cond delay="5500"/>
                            </p:stCondLst>
                            <p:childTnLst>
                              <p:par>
                                <p:cTn id="66" presetID="10" presetClass="entr" presetSubtype="0" fill="hold" grpId="0" nodeType="afterEffect">
                                  <p:stCondLst>
                                    <p:cond delay="0"/>
                                  </p:stCondLst>
                                  <p:childTnLst>
                                    <p:set>
                                      <p:cBhvr>
                                        <p:cTn id="67" dur="1" fill="hold">
                                          <p:stCondLst>
                                            <p:cond delay="0"/>
                                          </p:stCondLst>
                                        </p:cTn>
                                        <p:tgtEl>
                                          <p:spTgt spid="7">
                                            <p:graphicEl>
                                              <a:chart seriesIdx="4" categoryIdx="1" bldStep="ptInCategory"/>
                                            </p:graphicEl>
                                          </p:spTgt>
                                        </p:tgtEl>
                                        <p:attrNameLst>
                                          <p:attrName>style.visibility</p:attrName>
                                        </p:attrNameLst>
                                      </p:cBhvr>
                                      <p:to>
                                        <p:strVal val="visible"/>
                                      </p:to>
                                    </p:set>
                                    <p:animEffect transition="in" filter="fade">
                                      <p:cBhvr>
                                        <p:cTn id="68" dur="500"/>
                                        <p:tgtEl>
                                          <p:spTgt spid="7">
                                            <p:graphicEl>
                                              <a:chart seriesIdx="4" categoryIdx="1" bldStep="ptInCategory"/>
                                            </p:graphicEl>
                                          </p:spTgt>
                                        </p:tgtEl>
                                      </p:cBhvr>
                                    </p:animEffect>
                                  </p:childTnLst>
                                </p:cTn>
                              </p:par>
                            </p:childTnLst>
                          </p:cTn>
                        </p:par>
                        <p:par>
                          <p:cTn id="69" fill="hold">
                            <p:stCondLst>
                              <p:cond delay="6000"/>
                            </p:stCondLst>
                            <p:childTnLst>
                              <p:par>
                                <p:cTn id="70" presetID="10" presetClass="entr" presetSubtype="0" fill="hold" grpId="0" nodeType="afterEffect">
                                  <p:stCondLst>
                                    <p:cond delay="0"/>
                                  </p:stCondLst>
                                  <p:childTnLst>
                                    <p:set>
                                      <p:cBhvr>
                                        <p:cTn id="71" dur="1" fill="hold">
                                          <p:stCondLst>
                                            <p:cond delay="0"/>
                                          </p:stCondLst>
                                        </p:cTn>
                                        <p:tgtEl>
                                          <p:spTgt spid="7">
                                            <p:graphicEl>
                                              <a:chart seriesIdx="5" categoryIdx="1" bldStep="ptInCategory"/>
                                            </p:graphicEl>
                                          </p:spTgt>
                                        </p:tgtEl>
                                        <p:attrNameLst>
                                          <p:attrName>style.visibility</p:attrName>
                                        </p:attrNameLst>
                                      </p:cBhvr>
                                      <p:to>
                                        <p:strVal val="visible"/>
                                      </p:to>
                                    </p:set>
                                    <p:animEffect transition="in" filter="fade">
                                      <p:cBhvr>
                                        <p:cTn id="72" dur="500"/>
                                        <p:tgtEl>
                                          <p:spTgt spid="7">
                                            <p:graphicEl>
                                              <a:chart seriesIdx="5" categoryIdx="1" bldStep="ptInCategory"/>
                                            </p:graphicEl>
                                          </p:spTgt>
                                        </p:tgtEl>
                                      </p:cBhvr>
                                    </p:animEffect>
                                  </p:childTnLst>
                                </p:cTn>
                              </p:par>
                            </p:childTnLst>
                          </p:cTn>
                        </p:par>
                        <p:par>
                          <p:cTn id="73" fill="hold">
                            <p:stCondLst>
                              <p:cond delay="6500"/>
                            </p:stCondLst>
                            <p:childTnLst>
                              <p:par>
                                <p:cTn id="74" presetID="10" presetClass="entr" presetSubtype="0" fill="hold" grpId="0" nodeType="afterEffect">
                                  <p:stCondLst>
                                    <p:cond delay="0"/>
                                  </p:stCondLst>
                                  <p:childTnLst>
                                    <p:set>
                                      <p:cBhvr>
                                        <p:cTn id="75" dur="1" fill="hold">
                                          <p:stCondLst>
                                            <p:cond delay="0"/>
                                          </p:stCondLst>
                                        </p:cTn>
                                        <p:tgtEl>
                                          <p:spTgt spid="7">
                                            <p:graphicEl>
                                              <a:chart seriesIdx="0" categoryIdx="2" bldStep="ptInCategory"/>
                                            </p:graphicEl>
                                          </p:spTgt>
                                        </p:tgtEl>
                                        <p:attrNameLst>
                                          <p:attrName>style.visibility</p:attrName>
                                        </p:attrNameLst>
                                      </p:cBhvr>
                                      <p:to>
                                        <p:strVal val="visible"/>
                                      </p:to>
                                    </p:set>
                                    <p:animEffect transition="in" filter="fade">
                                      <p:cBhvr>
                                        <p:cTn id="76" dur="500"/>
                                        <p:tgtEl>
                                          <p:spTgt spid="7">
                                            <p:graphicEl>
                                              <a:chart seriesIdx="0" categoryIdx="2" bldStep="ptInCategory"/>
                                            </p:graphicEl>
                                          </p:spTgt>
                                        </p:tgtEl>
                                      </p:cBhvr>
                                    </p:animEffect>
                                  </p:childTnLst>
                                </p:cTn>
                              </p:par>
                            </p:childTnLst>
                          </p:cTn>
                        </p:par>
                        <p:par>
                          <p:cTn id="77" fill="hold">
                            <p:stCondLst>
                              <p:cond delay="7000"/>
                            </p:stCondLst>
                            <p:childTnLst>
                              <p:par>
                                <p:cTn id="78" presetID="10" presetClass="entr" presetSubtype="0" fill="hold" grpId="0" nodeType="afterEffect">
                                  <p:stCondLst>
                                    <p:cond delay="0"/>
                                  </p:stCondLst>
                                  <p:childTnLst>
                                    <p:set>
                                      <p:cBhvr>
                                        <p:cTn id="79" dur="1" fill="hold">
                                          <p:stCondLst>
                                            <p:cond delay="0"/>
                                          </p:stCondLst>
                                        </p:cTn>
                                        <p:tgtEl>
                                          <p:spTgt spid="7">
                                            <p:graphicEl>
                                              <a:chart seriesIdx="1" categoryIdx="2" bldStep="ptInCategory"/>
                                            </p:graphicEl>
                                          </p:spTgt>
                                        </p:tgtEl>
                                        <p:attrNameLst>
                                          <p:attrName>style.visibility</p:attrName>
                                        </p:attrNameLst>
                                      </p:cBhvr>
                                      <p:to>
                                        <p:strVal val="visible"/>
                                      </p:to>
                                    </p:set>
                                    <p:animEffect transition="in" filter="fade">
                                      <p:cBhvr>
                                        <p:cTn id="80" dur="500"/>
                                        <p:tgtEl>
                                          <p:spTgt spid="7">
                                            <p:graphicEl>
                                              <a:chart seriesIdx="1" categoryIdx="2" bldStep="ptInCategory"/>
                                            </p:graphicEl>
                                          </p:spTgt>
                                        </p:tgtEl>
                                      </p:cBhvr>
                                    </p:animEffect>
                                  </p:childTnLst>
                                </p:cTn>
                              </p:par>
                            </p:childTnLst>
                          </p:cTn>
                        </p:par>
                        <p:par>
                          <p:cTn id="81" fill="hold">
                            <p:stCondLst>
                              <p:cond delay="7500"/>
                            </p:stCondLst>
                            <p:childTnLst>
                              <p:par>
                                <p:cTn id="82" presetID="10" presetClass="entr" presetSubtype="0" fill="hold" grpId="0" nodeType="afterEffect">
                                  <p:stCondLst>
                                    <p:cond delay="0"/>
                                  </p:stCondLst>
                                  <p:childTnLst>
                                    <p:set>
                                      <p:cBhvr>
                                        <p:cTn id="83" dur="1" fill="hold">
                                          <p:stCondLst>
                                            <p:cond delay="0"/>
                                          </p:stCondLst>
                                        </p:cTn>
                                        <p:tgtEl>
                                          <p:spTgt spid="7">
                                            <p:graphicEl>
                                              <a:chart seriesIdx="2" categoryIdx="2" bldStep="ptInCategory"/>
                                            </p:graphicEl>
                                          </p:spTgt>
                                        </p:tgtEl>
                                        <p:attrNameLst>
                                          <p:attrName>style.visibility</p:attrName>
                                        </p:attrNameLst>
                                      </p:cBhvr>
                                      <p:to>
                                        <p:strVal val="visible"/>
                                      </p:to>
                                    </p:set>
                                    <p:animEffect transition="in" filter="fade">
                                      <p:cBhvr>
                                        <p:cTn id="84" dur="500"/>
                                        <p:tgtEl>
                                          <p:spTgt spid="7">
                                            <p:graphicEl>
                                              <a:chart seriesIdx="2" categoryIdx="2" bldStep="ptInCategory"/>
                                            </p:graphicEl>
                                          </p:spTgt>
                                        </p:tgtEl>
                                      </p:cBhvr>
                                    </p:animEffect>
                                  </p:childTnLst>
                                </p:cTn>
                              </p:par>
                            </p:childTnLst>
                          </p:cTn>
                        </p:par>
                        <p:par>
                          <p:cTn id="85" fill="hold">
                            <p:stCondLst>
                              <p:cond delay="8000"/>
                            </p:stCondLst>
                            <p:childTnLst>
                              <p:par>
                                <p:cTn id="86" presetID="10" presetClass="entr" presetSubtype="0" fill="hold" grpId="0" nodeType="afterEffect">
                                  <p:stCondLst>
                                    <p:cond delay="0"/>
                                  </p:stCondLst>
                                  <p:childTnLst>
                                    <p:set>
                                      <p:cBhvr>
                                        <p:cTn id="87" dur="1" fill="hold">
                                          <p:stCondLst>
                                            <p:cond delay="0"/>
                                          </p:stCondLst>
                                        </p:cTn>
                                        <p:tgtEl>
                                          <p:spTgt spid="7">
                                            <p:graphicEl>
                                              <a:chart seriesIdx="3" categoryIdx="2" bldStep="ptInCategory"/>
                                            </p:graphicEl>
                                          </p:spTgt>
                                        </p:tgtEl>
                                        <p:attrNameLst>
                                          <p:attrName>style.visibility</p:attrName>
                                        </p:attrNameLst>
                                      </p:cBhvr>
                                      <p:to>
                                        <p:strVal val="visible"/>
                                      </p:to>
                                    </p:set>
                                    <p:animEffect transition="in" filter="fade">
                                      <p:cBhvr>
                                        <p:cTn id="88" dur="500"/>
                                        <p:tgtEl>
                                          <p:spTgt spid="7">
                                            <p:graphicEl>
                                              <a:chart seriesIdx="3" categoryIdx="2" bldStep="ptInCategory"/>
                                            </p:graphicEl>
                                          </p:spTgt>
                                        </p:tgtEl>
                                      </p:cBhvr>
                                    </p:animEffect>
                                  </p:childTnLst>
                                </p:cTn>
                              </p:par>
                            </p:childTnLst>
                          </p:cTn>
                        </p:par>
                        <p:par>
                          <p:cTn id="89" fill="hold">
                            <p:stCondLst>
                              <p:cond delay="8500"/>
                            </p:stCondLst>
                            <p:childTnLst>
                              <p:par>
                                <p:cTn id="90" presetID="10" presetClass="entr" presetSubtype="0" fill="hold" grpId="0" nodeType="afterEffect">
                                  <p:stCondLst>
                                    <p:cond delay="0"/>
                                  </p:stCondLst>
                                  <p:childTnLst>
                                    <p:set>
                                      <p:cBhvr>
                                        <p:cTn id="91" dur="1" fill="hold">
                                          <p:stCondLst>
                                            <p:cond delay="0"/>
                                          </p:stCondLst>
                                        </p:cTn>
                                        <p:tgtEl>
                                          <p:spTgt spid="7">
                                            <p:graphicEl>
                                              <a:chart seriesIdx="4" categoryIdx="2" bldStep="ptInCategory"/>
                                            </p:graphicEl>
                                          </p:spTgt>
                                        </p:tgtEl>
                                        <p:attrNameLst>
                                          <p:attrName>style.visibility</p:attrName>
                                        </p:attrNameLst>
                                      </p:cBhvr>
                                      <p:to>
                                        <p:strVal val="visible"/>
                                      </p:to>
                                    </p:set>
                                    <p:animEffect transition="in" filter="fade">
                                      <p:cBhvr>
                                        <p:cTn id="92" dur="500"/>
                                        <p:tgtEl>
                                          <p:spTgt spid="7">
                                            <p:graphicEl>
                                              <a:chart seriesIdx="4" categoryIdx="2" bldStep="ptInCategory"/>
                                            </p:graphicEl>
                                          </p:spTgt>
                                        </p:tgtEl>
                                      </p:cBhvr>
                                    </p:animEffect>
                                  </p:childTnLst>
                                </p:cTn>
                              </p:par>
                            </p:childTnLst>
                          </p:cTn>
                        </p:par>
                        <p:par>
                          <p:cTn id="93" fill="hold">
                            <p:stCondLst>
                              <p:cond delay="9000"/>
                            </p:stCondLst>
                            <p:childTnLst>
                              <p:par>
                                <p:cTn id="94" presetID="10" presetClass="entr" presetSubtype="0" fill="hold" grpId="0" nodeType="afterEffect">
                                  <p:stCondLst>
                                    <p:cond delay="0"/>
                                  </p:stCondLst>
                                  <p:childTnLst>
                                    <p:set>
                                      <p:cBhvr>
                                        <p:cTn id="95" dur="1" fill="hold">
                                          <p:stCondLst>
                                            <p:cond delay="0"/>
                                          </p:stCondLst>
                                        </p:cTn>
                                        <p:tgtEl>
                                          <p:spTgt spid="7">
                                            <p:graphicEl>
                                              <a:chart seriesIdx="5" categoryIdx="2" bldStep="ptInCategory"/>
                                            </p:graphicEl>
                                          </p:spTgt>
                                        </p:tgtEl>
                                        <p:attrNameLst>
                                          <p:attrName>style.visibility</p:attrName>
                                        </p:attrNameLst>
                                      </p:cBhvr>
                                      <p:to>
                                        <p:strVal val="visible"/>
                                      </p:to>
                                    </p:set>
                                    <p:animEffect transition="in" filter="fade">
                                      <p:cBhvr>
                                        <p:cTn id="96" dur="500"/>
                                        <p:tgtEl>
                                          <p:spTgt spid="7">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6" grpId="0" uiExpand="1">
        <p:bldSub>
          <a:bldChart bld="category"/>
        </p:bldSub>
      </p:bldGraphic>
      <p:bldGraphic spid="7" grpId="0">
        <p:bldSub>
          <a:bldChart bld="categoryEl"/>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884E2-9670-1724-8DF7-D15F0B9BDA97}"/>
              </a:ext>
            </a:extLst>
          </p:cNvPr>
          <p:cNvSpPr>
            <a:spLocks noGrp="1"/>
          </p:cNvSpPr>
          <p:nvPr>
            <p:ph type="title"/>
          </p:nvPr>
        </p:nvSpPr>
        <p:spPr/>
        <p:txBody>
          <a:bodyPr/>
          <a:lstStyle/>
          <a:p>
            <a:r>
              <a:rPr lang="tr-TR" dirty="0"/>
              <a:t>KURUM İÇİ YÜKSELMELER</a:t>
            </a:r>
          </a:p>
        </p:txBody>
      </p:sp>
      <p:graphicFrame>
        <p:nvGraphicFramePr>
          <p:cNvPr id="6" name="Content Placeholder 3">
            <a:extLst>
              <a:ext uri="{FF2B5EF4-FFF2-40B4-BE49-F238E27FC236}">
                <a16:creationId xmlns:a16="http://schemas.microsoft.com/office/drawing/2014/main" id="{7AB27E7C-D01B-ABE7-212E-FC00A0FBE973}"/>
              </a:ext>
            </a:extLst>
          </p:cNvPr>
          <p:cNvGraphicFramePr>
            <a:graphicFrameLocks noGrp="1"/>
          </p:cNvGraphicFramePr>
          <p:nvPr>
            <p:ph idx="1"/>
            <p:extLst>
              <p:ext uri="{D42A27DB-BD31-4B8C-83A1-F6EECF244321}">
                <p14:modId xmlns:p14="http://schemas.microsoft.com/office/powerpoint/2010/main" val="1246442208"/>
              </p:ext>
            </p:extLst>
          </p:nvPr>
        </p:nvGraphicFramePr>
        <p:xfrm>
          <a:off x="838200" y="1389063"/>
          <a:ext cx="10356273" cy="3944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Resim 3">
            <a:extLst>
              <a:ext uri="{FF2B5EF4-FFF2-40B4-BE49-F238E27FC236}">
                <a16:creationId xmlns:a16="http://schemas.microsoft.com/office/drawing/2014/main" id="{F11707FC-D06B-44D5-A6A3-AE6FFEEEA50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7527" y="1296366"/>
            <a:ext cx="3018323" cy="1600838"/>
          </a:xfrm>
          <a:prstGeom prst="rect">
            <a:avLst/>
          </a:prstGeom>
        </p:spPr>
      </p:pic>
      <p:pic>
        <p:nvPicPr>
          <p:cNvPr id="7" name="Resim 6">
            <a:extLst>
              <a:ext uri="{FF2B5EF4-FFF2-40B4-BE49-F238E27FC236}">
                <a16:creationId xmlns:a16="http://schemas.microsoft.com/office/drawing/2014/main" id="{48F51C11-256A-450D-82CE-1BA65026541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50902" y="1389063"/>
            <a:ext cx="3102799" cy="1700646"/>
          </a:xfrm>
          <a:prstGeom prst="rect">
            <a:avLst/>
          </a:prstGeom>
        </p:spPr>
      </p:pic>
      <p:pic>
        <p:nvPicPr>
          <p:cNvPr id="9" name="Resim 8">
            <a:extLst>
              <a:ext uri="{FF2B5EF4-FFF2-40B4-BE49-F238E27FC236}">
                <a16:creationId xmlns:a16="http://schemas.microsoft.com/office/drawing/2014/main" id="{A5EA417D-D73E-4C83-8680-2354B1B1A9E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25339" y="1389062"/>
            <a:ext cx="3262964" cy="1537183"/>
          </a:xfrm>
          <a:prstGeom prst="rect">
            <a:avLst/>
          </a:prstGeom>
        </p:spPr>
      </p:pic>
    </p:spTree>
    <p:extLst>
      <p:ext uri="{BB962C8B-B14F-4D97-AF65-F5344CB8AC3E}">
        <p14:creationId xmlns:p14="http://schemas.microsoft.com/office/powerpoint/2010/main" val="3841067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D2CCF633-32A6-42EF-9984-30696FA37FA1}"/>
                                            </p:graphicEl>
                                          </p:spTgt>
                                        </p:tgtEl>
                                        <p:attrNameLst>
                                          <p:attrName>style.visibility</p:attrName>
                                        </p:attrNameLst>
                                      </p:cBhvr>
                                      <p:to>
                                        <p:strVal val="visible"/>
                                      </p:to>
                                    </p:set>
                                    <p:animEffect transition="in" filter="fade">
                                      <p:cBhvr>
                                        <p:cTn id="7" dur="500"/>
                                        <p:tgtEl>
                                          <p:spTgt spid="6">
                                            <p:graphicEl>
                                              <a:dgm id="{D2CCF633-32A6-42EF-9984-30696FA37FA1}"/>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graphicEl>
                                              <a:dgm id="{B7F1FD56-4778-421B-8151-7A6B68172AC3}"/>
                                            </p:graphicEl>
                                          </p:spTgt>
                                        </p:tgtEl>
                                        <p:attrNameLst>
                                          <p:attrName>style.visibility</p:attrName>
                                        </p:attrNameLst>
                                      </p:cBhvr>
                                      <p:to>
                                        <p:strVal val="visible"/>
                                      </p:to>
                                    </p:set>
                                    <p:animEffect transition="in" filter="fade">
                                      <p:cBhvr>
                                        <p:cTn id="11" dur="500"/>
                                        <p:tgtEl>
                                          <p:spTgt spid="6">
                                            <p:graphicEl>
                                              <a:dgm id="{B7F1FD56-4778-421B-8151-7A6B68172AC3}"/>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graphicEl>
                                              <a:dgm id="{B1FB18D2-249D-47F6-9721-42A693E9B7A7}"/>
                                            </p:graphicEl>
                                          </p:spTgt>
                                        </p:tgtEl>
                                        <p:attrNameLst>
                                          <p:attrName>style.visibility</p:attrName>
                                        </p:attrNameLst>
                                      </p:cBhvr>
                                      <p:to>
                                        <p:strVal val="visible"/>
                                      </p:to>
                                    </p:set>
                                    <p:animEffect transition="in" filter="fade">
                                      <p:cBhvr>
                                        <p:cTn id="15" dur="500"/>
                                        <p:tgtEl>
                                          <p:spTgt spid="6">
                                            <p:graphicEl>
                                              <a:dgm id="{B1FB18D2-249D-47F6-9721-42A693E9B7A7}"/>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graphicEl>
                                              <a:dgm id="{8B30AB03-7B0A-4E1A-B87B-C621A6EF5C9A}"/>
                                            </p:graphicEl>
                                          </p:spTgt>
                                        </p:tgtEl>
                                        <p:attrNameLst>
                                          <p:attrName>style.visibility</p:attrName>
                                        </p:attrNameLst>
                                      </p:cBhvr>
                                      <p:to>
                                        <p:strVal val="visible"/>
                                      </p:to>
                                    </p:set>
                                    <p:animEffect transition="in" filter="fade">
                                      <p:cBhvr>
                                        <p:cTn id="19" dur="500"/>
                                        <p:tgtEl>
                                          <p:spTgt spid="6">
                                            <p:graphicEl>
                                              <a:dgm id="{8B30AB03-7B0A-4E1A-B87B-C621A6EF5C9A}"/>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graphicEl>
                                              <a:dgm id="{35D30CA4-8585-4B5F-A3EF-53915DA1AB3F}"/>
                                            </p:graphicEl>
                                          </p:spTgt>
                                        </p:tgtEl>
                                        <p:attrNameLst>
                                          <p:attrName>style.visibility</p:attrName>
                                        </p:attrNameLst>
                                      </p:cBhvr>
                                      <p:to>
                                        <p:strVal val="visible"/>
                                      </p:to>
                                    </p:set>
                                    <p:animEffect transition="in" filter="fade">
                                      <p:cBhvr>
                                        <p:cTn id="23" dur="500"/>
                                        <p:tgtEl>
                                          <p:spTgt spid="6">
                                            <p:graphicEl>
                                              <a:dgm id="{35D30CA4-8585-4B5F-A3EF-53915DA1AB3F}"/>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graphicEl>
                                              <a:dgm id="{5C329994-F5A2-4C6C-8AE3-1011DA030050}"/>
                                            </p:graphicEl>
                                          </p:spTgt>
                                        </p:tgtEl>
                                        <p:attrNameLst>
                                          <p:attrName>style.visibility</p:attrName>
                                        </p:attrNameLst>
                                      </p:cBhvr>
                                      <p:to>
                                        <p:strVal val="visible"/>
                                      </p:to>
                                    </p:set>
                                    <p:animEffect transition="in" filter="fade">
                                      <p:cBhvr>
                                        <p:cTn id="27" dur="500"/>
                                        <p:tgtEl>
                                          <p:spTgt spid="6">
                                            <p:graphicEl>
                                              <a:dgm id="{5C329994-F5A2-4C6C-8AE3-1011DA03005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1745578554"/>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316733041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101079843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73728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280987783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2537175148"/>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467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562375325"/>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0216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082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SEYAHAT TURİZM VE EĞLENCE HİZMETLERİ BÖLÜMÜ</a:t>
            </a:r>
          </a:p>
        </p:txBody>
      </p:sp>
      <p:sp>
        <p:nvSpPr>
          <p:cNvPr id="29" name="Rectangle 28">
            <a:extLst>
              <a:ext uri="{FF2B5EF4-FFF2-40B4-BE49-F238E27FC236}">
                <a16:creationId xmlns:a16="http://schemas.microsoft.com/office/drawing/2014/main" id="{8D184856-1872-5212-2D21-1236DD3E050D}"/>
              </a:ext>
            </a:extLst>
          </p:cNvPr>
          <p:cNvSpPr/>
          <p:nvPr/>
        </p:nvSpPr>
        <p:spPr>
          <a:xfrm>
            <a:off x="592541" y="1121759"/>
            <a:ext cx="10237838" cy="596682"/>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592541" y="1718441"/>
            <a:ext cx="10739488" cy="431386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000" dirty="0">
                <a:latin typeface="Times New Roman" panose="02020603050405020304" pitchFamily="18" charset="0"/>
                <a:cs typeface="Times New Roman" panose="02020603050405020304" pitchFamily="18" charset="0"/>
              </a:rPr>
              <a:t>Genç ve dinamik öğretim elemanı kadrosunun mevcut olması,</a:t>
            </a:r>
          </a:p>
          <a:p>
            <a:r>
              <a:rPr lang="tr-TR" sz="2000" dirty="0">
                <a:latin typeface="Times New Roman" panose="02020603050405020304" pitchFamily="18" charset="0"/>
                <a:cs typeface="Times New Roman" panose="02020603050405020304" pitchFamily="18" charset="0"/>
              </a:rPr>
              <a:t>Öğretim elemanlarımızın değişik görevlerde bulunmasına bağlı olarak donanımlı ve deneyimli olması</a:t>
            </a:r>
          </a:p>
          <a:p>
            <a:r>
              <a:rPr lang="tr-TR" sz="2000" dirty="0">
                <a:latin typeface="Times New Roman" panose="02020603050405020304" pitchFamily="18" charset="0"/>
                <a:cs typeface="Times New Roman" panose="02020603050405020304" pitchFamily="18" charset="0"/>
              </a:rPr>
              <a:t>Bölümün tüm hocalarının Turizm İşletmeciliği alanında doktora mezunu olması ve lisans ve yüksek lisanslarının da turizmle ilgili bölümlerden olması,</a:t>
            </a:r>
          </a:p>
          <a:p>
            <a:r>
              <a:rPr lang="tr-TR" sz="2000" dirty="0">
                <a:latin typeface="Times New Roman" panose="02020603050405020304" pitchFamily="18" charset="0"/>
                <a:cs typeface="Times New Roman" panose="02020603050405020304" pitchFamily="18" charset="0"/>
              </a:rPr>
              <a:t>Farklı ve çeşitli disiplinlerde eğitim verilmesi (işletme, iktisat, muhasebe, pazarlama, otelcilik, yabancı dil gibi.)</a:t>
            </a:r>
          </a:p>
          <a:p>
            <a:r>
              <a:rPr lang="tr-TR" sz="2000" dirty="0">
                <a:latin typeface="Times New Roman" panose="02020603050405020304" pitchFamily="18" charset="0"/>
                <a:cs typeface="Times New Roman" panose="02020603050405020304" pitchFamily="18" charset="0"/>
              </a:rPr>
              <a:t>Bölgenin alternatif turizm olanaklarının olması (akarsu turizmi, su sporları, av turizmi, kampçılık, yamaç paraşütü, kültür turizmi, inanç turizmi, eko turizm, gastronomi turizmi vb.)</a:t>
            </a:r>
          </a:p>
          <a:p>
            <a:r>
              <a:rPr lang="tr-TR" sz="2000" dirty="0">
                <a:latin typeface="Times New Roman" panose="02020603050405020304" pitchFamily="18" charset="0"/>
                <a:cs typeface="Times New Roman" panose="02020603050405020304" pitchFamily="18" charset="0"/>
              </a:rPr>
              <a:t>Turizm Bölümünün istihdam alanının çok geniş olması,</a:t>
            </a:r>
          </a:p>
          <a:p>
            <a:r>
              <a:rPr lang="tr-TR" sz="2000" dirty="0">
                <a:latin typeface="Times New Roman" panose="02020603050405020304" pitchFamily="18" charset="0"/>
                <a:cs typeface="Times New Roman" panose="02020603050405020304" pitchFamily="18" charset="0"/>
              </a:rPr>
              <a:t>Kırılgan noktalar dışında (salgın hastalık, terör, doğal afet, ekonomik kriz, siyasi kriz) rakamsal olarak her geçen gün turizme katılan insan sayısının artması ve sektörün büyüyüp gelişmesi</a:t>
            </a:r>
          </a:p>
          <a:p>
            <a:r>
              <a:rPr lang="tr-TR" sz="2000" dirty="0">
                <a:latin typeface="Times New Roman" panose="02020603050405020304" pitchFamily="18" charset="0"/>
                <a:cs typeface="Times New Roman" panose="02020603050405020304" pitchFamily="18" charset="0"/>
              </a:rPr>
              <a:t>Üniversite bünyesinde 4 yıllık hizmet veren turizm yüksek okulunun bulunması</a:t>
            </a:r>
          </a:p>
          <a:p>
            <a:r>
              <a:rPr lang="tr-TR" sz="2000" dirty="0">
                <a:latin typeface="Times New Roman" panose="02020603050405020304" pitchFamily="18" charset="0"/>
                <a:cs typeface="Times New Roman" panose="02020603050405020304" pitchFamily="18" charset="0"/>
              </a:rPr>
              <a:t>Sektörün ihtiyacına yönelik uygulamalı derslerin verilmesi.</a:t>
            </a:r>
          </a:p>
          <a:p>
            <a:endParaRPr lang="tr-TR"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99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a:bodyPr>
          <a:lstStyle/>
          <a:p>
            <a:pPr marL="457200" lvl="1" indent="0">
              <a:buNone/>
            </a:pPr>
            <a:r>
              <a:rPr lang="tr-TR" dirty="0">
                <a:latin typeface="Times New Roman" panose="02020603050405020304" pitchFamily="18" charset="0"/>
                <a:cs typeface="Times New Roman" panose="02020603050405020304" pitchFamily="18" charset="0"/>
              </a:rPr>
              <a:t>1. Hedef: Bölümümüzde öğrenci alımı durdurulan «Turizm ve Seyahat Hizmetleri» programına öğrenci alımı için başvuru yapılacaktır. Mevcut  programa ek olarak ‘’İkram hizmetleri’’ programının eklenmesi.</a:t>
            </a:r>
          </a:p>
          <a:p>
            <a:pPr lvl="1"/>
            <a:r>
              <a:rPr lang="tr-TR" dirty="0">
                <a:latin typeface="Times New Roman" panose="02020603050405020304" pitchFamily="18" charset="0"/>
                <a:cs typeface="Times New Roman" panose="02020603050405020304" pitchFamily="18" charset="0"/>
              </a:rPr>
              <a:t>(Bu Yıl) 2025’te bu hedefe yönelik olarak gerekli hazırlıklar yapılacaktır.</a:t>
            </a:r>
          </a:p>
          <a:p>
            <a:pPr lvl="1"/>
            <a:r>
              <a:rPr lang="tr-TR" dirty="0">
                <a:latin typeface="Times New Roman" panose="02020603050405020304" pitchFamily="18" charset="0"/>
                <a:cs typeface="Times New Roman" panose="02020603050405020304" pitchFamily="18" charset="0"/>
              </a:rPr>
              <a:t>(Gelecek Yıl) 2026’da programın açılması ile birlikte eğitim-öğretim faaliyetleri yürütülecektir.</a:t>
            </a:r>
          </a:p>
          <a:p>
            <a:pPr marL="457200" lvl="1" indent="0">
              <a:buNone/>
            </a:pPr>
            <a:r>
              <a:rPr lang="tr-TR" dirty="0">
                <a:latin typeface="Times New Roman" panose="02020603050405020304" pitchFamily="18" charset="0"/>
                <a:cs typeface="Times New Roman" panose="02020603050405020304" pitchFamily="18" charset="0"/>
              </a:rPr>
              <a:t>2. Hedef: Mevcut öğretim elemanlarının akademik yükselişlerinin devam etmesi.</a:t>
            </a:r>
          </a:p>
          <a:p>
            <a:pPr marL="457200" lvl="1" indent="0">
              <a:buNone/>
            </a:pPr>
            <a:r>
              <a:rPr lang="tr-TR" dirty="0">
                <a:latin typeface="Times New Roman" panose="02020603050405020304" pitchFamily="18" charset="0"/>
                <a:cs typeface="Times New Roman" panose="02020603050405020304" pitchFamily="18" charset="0"/>
              </a:rPr>
              <a:t>3. Hedef: Bölümde yer alan programların akreditasyonu için gerekli hazırlıklar ve başvurular yapılacaktır.</a:t>
            </a:r>
          </a:p>
          <a:p>
            <a:pPr marL="457200" lvl="1" indent="0">
              <a:buNone/>
            </a:pP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56543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normAutofit/>
          </a:bodyPr>
          <a:lstStyle/>
          <a:p>
            <a:pPr algn="just"/>
            <a:r>
              <a:rPr lang="tr-TR" dirty="0">
                <a:latin typeface="Times New Roman" panose="02020603050405020304" pitchFamily="18" charset="0"/>
                <a:cs typeface="Times New Roman" panose="02020603050405020304" pitchFamily="18" charset="0"/>
              </a:rPr>
              <a:t>Bölüm derslerinin yürütülmesi için yeterli fiziki yapının olmaması, (derslikler ve laboratuvarının fiziki durum, araç, gereç ve alet bakımından eksikliği ), Uygulama olanaklarının yeterli olmaması, Öğrencinin sosyal imkânlardan yararlanabileceği ortamın bulunmaması, Dersliklerde klima, akıllı tahta ve bilgisayar gibi teknolojik imkânların eksik olması gibi fiziki yapıların iyileştirilmesi.</a:t>
            </a:r>
          </a:p>
          <a:p>
            <a:pPr marL="0" indent="0" algn="just">
              <a:buNone/>
            </a:pP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05969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SOSYAL HİZMETLER BÖLÜMÜ</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3852763389"/>
              </p:ext>
            </p:extLst>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6A7E325E-AEF9-32EF-2062-1FDBBFAE1F4E}"/>
              </a:ext>
            </a:extLst>
          </p:cNvPr>
          <p:cNvGraphicFramePr>
            <a:graphicFrameLocks/>
          </p:cNvGraphicFramePr>
          <p:nvPr>
            <p:extLst>
              <p:ext uri="{D42A27DB-BD31-4B8C-83A1-F6EECF244321}">
                <p14:modId xmlns:p14="http://schemas.microsoft.com/office/powerpoint/2010/main" val="2462983046"/>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1708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2" dur="500"/>
                                        <p:tgtEl>
                                          <p:spTgt spid="15">
                                            <p:graphicEl>
                                              <a:chart seriesIdx="5" categoryIdx="0" bldStep="ptInCategory"/>
                                            </p:graphicEl>
                                          </p:spTgt>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6" dur="500"/>
                                        <p:tgtEl>
                                          <p:spTgt spid="15">
                                            <p:graphicEl>
                                              <a:chart seriesIdx="0" categoryIdx="1" bldStep="ptInCategory"/>
                                            </p:graphicEl>
                                          </p:spTgt>
                                        </p:tgtEl>
                                      </p:cBhvr>
                                    </p:animEffect>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40" dur="500"/>
                                        <p:tgtEl>
                                          <p:spTgt spid="15">
                                            <p:graphicEl>
                                              <a:chart seriesIdx="1" categoryIdx="1" bldStep="ptInCategory"/>
                                            </p:graphicEl>
                                          </p:spTgt>
                                        </p:tgtEl>
                                      </p:cBhvr>
                                    </p:animEffect>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4" dur="500"/>
                                        <p:tgtEl>
                                          <p:spTgt spid="15">
                                            <p:graphicEl>
                                              <a:chart seriesIdx="2" categoryIdx="1" bldStep="ptInCategory"/>
                                            </p:graphicEl>
                                          </p:spTgt>
                                        </p:tgtEl>
                                      </p:cBhvr>
                                    </p:animEffect>
                                  </p:childTnLst>
                                </p:cTn>
                              </p:par>
                            </p:childTnLst>
                          </p:cTn>
                        </p:par>
                        <p:par>
                          <p:cTn id="45" fill="hold">
                            <p:stCondLst>
                              <p:cond delay="2000"/>
                            </p:stCondLst>
                            <p:childTnLst>
                              <p:par>
                                <p:cTn id="46" presetID="10" presetClass="entr" presetSubtype="0" fill="hold" grpId="0" nodeType="afterEffect">
                                  <p:stCondLst>
                                    <p:cond delay="0"/>
                                  </p:stCondLst>
                                  <p:childTnLst>
                                    <p:set>
                                      <p:cBhvr>
                                        <p:cTn id="47"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8" dur="500"/>
                                        <p:tgtEl>
                                          <p:spTgt spid="15">
                                            <p:graphicEl>
                                              <a:chart seriesIdx="3" categoryIdx="1" bldStep="ptInCategory"/>
                                            </p:graphicEl>
                                          </p:spTgt>
                                        </p:tgtEl>
                                      </p:cBhvr>
                                    </p:animEffect>
                                  </p:childTnLst>
                                </p:cTn>
                              </p:par>
                            </p:childTnLst>
                          </p:cTn>
                        </p:par>
                        <p:par>
                          <p:cTn id="49" fill="hold">
                            <p:stCondLst>
                              <p:cond delay="2500"/>
                            </p:stCondLst>
                            <p:childTnLst>
                              <p:par>
                                <p:cTn id="50" presetID="10" presetClass="entr" presetSubtype="0" fill="hold" grpId="0" nodeType="afterEffect">
                                  <p:stCondLst>
                                    <p:cond delay="0"/>
                                  </p:stCondLst>
                                  <p:childTnLst>
                                    <p:set>
                                      <p:cBhvr>
                                        <p:cTn id="51"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2" dur="500"/>
                                        <p:tgtEl>
                                          <p:spTgt spid="15">
                                            <p:graphicEl>
                                              <a:chart seriesIdx="4" categoryIdx="1" bldStep="ptInCategory"/>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7" dur="500"/>
                                        <p:tgtEl>
                                          <p:spTgt spid="15">
                                            <p:graphicEl>
                                              <a:chart seriesIdx="5" categoryIdx="1" bldStep="ptInCategory"/>
                                            </p:graphicEl>
                                          </p:spTgt>
                                        </p:tgtEl>
                                      </p:cBhvr>
                                    </p:animEffect>
                                  </p:childTnLst>
                                </p:cTn>
                              </p:par>
                            </p:childTnLst>
                          </p:cTn>
                        </p:par>
                        <p:par>
                          <p:cTn id="58" fill="hold">
                            <p:stCondLst>
                              <p:cond delay="500"/>
                            </p:stCondLst>
                            <p:childTnLst>
                              <p:par>
                                <p:cTn id="59" presetID="10" presetClass="entr" presetSubtype="0" fill="hold" grpId="0" nodeType="afterEffect">
                                  <p:stCondLst>
                                    <p:cond delay="0"/>
                                  </p:stCondLst>
                                  <p:childTnLst>
                                    <p:set>
                                      <p:cBhvr>
                                        <p:cTn id="60"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61" dur="500"/>
                                        <p:tgtEl>
                                          <p:spTgt spid="15">
                                            <p:graphicEl>
                                              <a:chart seriesIdx="0" categoryIdx="2" bldStep="ptInCategory"/>
                                            </p:graphicEl>
                                          </p:spTgt>
                                        </p:tgtEl>
                                      </p:cBhvr>
                                    </p:animEffect>
                                  </p:childTnLst>
                                </p:cTn>
                              </p:par>
                            </p:childTnLst>
                          </p:cTn>
                        </p:par>
                        <p:par>
                          <p:cTn id="62" fill="hold">
                            <p:stCondLst>
                              <p:cond delay="1000"/>
                            </p:stCondLst>
                            <p:childTnLst>
                              <p:par>
                                <p:cTn id="63" presetID="10" presetClass="entr" presetSubtype="0" fill="hold" grpId="0" nodeType="afterEffect">
                                  <p:stCondLst>
                                    <p:cond delay="0"/>
                                  </p:stCondLst>
                                  <p:childTnLst>
                                    <p:set>
                                      <p:cBhvr>
                                        <p:cTn id="64"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5" dur="500"/>
                                        <p:tgtEl>
                                          <p:spTgt spid="15">
                                            <p:graphicEl>
                                              <a:chart seriesIdx="1" categoryIdx="2" bldStep="ptInCategory"/>
                                            </p:graphicEl>
                                          </p:spTgt>
                                        </p:tgtEl>
                                      </p:cBhvr>
                                    </p:animEffect>
                                  </p:childTnLst>
                                </p:cTn>
                              </p:par>
                            </p:childTnLst>
                          </p:cTn>
                        </p:par>
                        <p:par>
                          <p:cTn id="66" fill="hold">
                            <p:stCondLst>
                              <p:cond delay="1500"/>
                            </p:stCondLst>
                            <p:childTnLst>
                              <p:par>
                                <p:cTn id="67" presetID="10" presetClass="entr" presetSubtype="0" fill="hold" grpId="0" nodeType="afterEffect">
                                  <p:stCondLst>
                                    <p:cond delay="0"/>
                                  </p:stCondLst>
                                  <p:childTnLst>
                                    <p:set>
                                      <p:cBhvr>
                                        <p:cTn id="68"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9" dur="500"/>
                                        <p:tgtEl>
                                          <p:spTgt spid="15">
                                            <p:graphicEl>
                                              <a:chart seriesIdx="2" categoryIdx="2" bldStep="ptInCategory"/>
                                            </p:graphicEl>
                                          </p:spTgt>
                                        </p:tgtEl>
                                      </p:cBhvr>
                                    </p:animEffect>
                                  </p:childTnLst>
                                </p:cTn>
                              </p:par>
                            </p:childTnLst>
                          </p:cTn>
                        </p:par>
                        <p:par>
                          <p:cTn id="70" fill="hold">
                            <p:stCondLst>
                              <p:cond delay="2000"/>
                            </p:stCondLst>
                            <p:childTnLst>
                              <p:par>
                                <p:cTn id="71" presetID="10" presetClass="entr" presetSubtype="0" fill="hold" grpId="0" nodeType="afterEffect">
                                  <p:stCondLst>
                                    <p:cond delay="0"/>
                                  </p:stCondLst>
                                  <p:childTnLst>
                                    <p:set>
                                      <p:cBhvr>
                                        <p:cTn id="72"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3" dur="500"/>
                                        <p:tgtEl>
                                          <p:spTgt spid="15">
                                            <p:graphicEl>
                                              <a:chart seriesIdx="3" categoryIdx="2" bldStep="ptInCategory"/>
                                            </p:graphicEl>
                                          </p:spTgt>
                                        </p:tgtEl>
                                      </p:cBhvr>
                                    </p:animEffect>
                                  </p:childTnLst>
                                </p:cTn>
                              </p:par>
                            </p:childTnLst>
                          </p:cTn>
                        </p:par>
                        <p:par>
                          <p:cTn id="74" fill="hold">
                            <p:stCondLst>
                              <p:cond delay="2500"/>
                            </p:stCondLst>
                            <p:childTnLst>
                              <p:par>
                                <p:cTn id="75" presetID="10" presetClass="entr" presetSubtype="0" fill="hold" grpId="0" nodeType="afterEffect">
                                  <p:stCondLst>
                                    <p:cond delay="0"/>
                                  </p:stCondLst>
                                  <p:childTnLst>
                                    <p:set>
                                      <p:cBhvr>
                                        <p:cTn id="76"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7" dur="500"/>
                                        <p:tgtEl>
                                          <p:spTgt spid="15">
                                            <p:graphicEl>
                                              <a:chart seriesIdx="4" categoryIdx="2" bldStep="ptInCategory"/>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82" dur="500"/>
                                        <p:tgtEl>
                                          <p:spTgt spid="15">
                                            <p:graphicEl>
                                              <a:chart seriesIdx="5" categoryIdx="2" bldStep="ptInCategory"/>
                                            </p:graphic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7" dur="500"/>
                                        <p:tgtEl>
                                          <p:spTgt spid="26">
                                            <p:graphicEl>
                                              <a:chart seriesIdx="-3" categoryIdx="-3" bldStep="gridLegend"/>
                                            </p:graphicEl>
                                          </p:spTgt>
                                        </p:tgtEl>
                                      </p:cBhvr>
                                    </p:animEffect>
                                  </p:childTnLst>
                                </p:cTn>
                              </p:par>
                            </p:childTnLst>
                          </p:cTn>
                        </p:par>
                        <p:par>
                          <p:cTn id="88" fill="hold">
                            <p:stCondLst>
                              <p:cond delay="500"/>
                            </p:stCondLst>
                            <p:childTnLst>
                              <p:par>
                                <p:cTn id="89" presetID="10" presetClass="entr" presetSubtype="0" fill="hold" grpId="0" nodeType="afterEffect">
                                  <p:stCondLst>
                                    <p:cond delay="0"/>
                                  </p:stCondLst>
                                  <p:childTnLst>
                                    <p:set>
                                      <p:cBhvr>
                                        <p:cTn id="90"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91" dur="500"/>
                                        <p:tgtEl>
                                          <p:spTgt spid="26">
                                            <p:graphicEl>
                                              <a:chart seriesIdx="-4" categoryIdx="0" bldStep="category"/>
                                            </p:graphicEl>
                                          </p:spTgt>
                                        </p:tgtEl>
                                      </p:cBhvr>
                                    </p:animEffect>
                                  </p:childTnLst>
                                </p:cTn>
                              </p:par>
                            </p:childTnLst>
                          </p:cTn>
                        </p:par>
                        <p:par>
                          <p:cTn id="92" fill="hold">
                            <p:stCondLst>
                              <p:cond delay="1000"/>
                            </p:stCondLst>
                            <p:childTnLst>
                              <p:par>
                                <p:cTn id="93" presetID="10" presetClass="entr" presetSubtype="0" fill="hold" grpId="0" nodeType="afterEffect">
                                  <p:stCondLst>
                                    <p:cond delay="0"/>
                                  </p:stCondLst>
                                  <p:childTnLst>
                                    <p:set>
                                      <p:cBhvr>
                                        <p:cTn id="94"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5" dur="500"/>
                                        <p:tgtEl>
                                          <p:spTgt spid="26">
                                            <p:graphicEl>
                                              <a:chart seriesIdx="-4" categoryIdx="1" bldStep="category"/>
                                            </p:graphicEl>
                                          </p:spTgt>
                                        </p:tgtEl>
                                      </p:cBhvr>
                                    </p:animEffect>
                                  </p:childTnLst>
                                </p:cTn>
                              </p:par>
                            </p:childTnLst>
                          </p:cTn>
                        </p:par>
                        <p:par>
                          <p:cTn id="96" fill="hold">
                            <p:stCondLst>
                              <p:cond delay="1500"/>
                            </p:stCondLst>
                            <p:childTnLst>
                              <p:par>
                                <p:cTn id="97" presetID="10" presetClass="entr" presetSubtype="0" fill="hold" grpId="0" nodeType="afterEffect">
                                  <p:stCondLst>
                                    <p:cond delay="0"/>
                                  </p:stCondLst>
                                  <p:childTnLst>
                                    <p:set>
                                      <p:cBhvr>
                                        <p:cTn id="98"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99" dur="500"/>
                                        <p:tgtEl>
                                          <p:spTgt spid="26">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Chart bld="categoryEl"/>
        </p:bldSub>
      </p:bldGraphic>
      <p:bldGraphic spid="26" grpId="0">
        <p:bldSub>
          <a:bldChart bld="category"/>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884E2-9670-1724-8DF7-D15F0B9BDA97}"/>
              </a:ext>
            </a:extLst>
          </p:cNvPr>
          <p:cNvSpPr>
            <a:spLocks noGrp="1"/>
          </p:cNvSpPr>
          <p:nvPr>
            <p:ph type="title"/>
          </p:nvPr>
        </p:nvSpPr>
        <p:spPr/>
        <p:txBody>
          <a:bodyPr/>
          <a:lstStyle/>
          <a:p>
            <a:r>
              <a:rPr lang="tr-TR" dirty="0"/>
              <a:t>KURUM İÇİ YÜKSELMELER</a:t>
            </a:r>
          </a:p>
        </p:txBody>
      </p:sp>
      <p:graphicFrame>
        <p:nvGraphicFramePr>
          <p:cNvPr id="4" name="Content Placeholder 3">
            <a:extLst>
              <a:ext uri="{FF2B5EF4-FFF2-40B4-BE49-F238E27FC236}">
                <a16:creationId xmlns:a16="http://schemas.microsoft.com/office/drawing/2014/main" id="{7AB27E7C-D01B-ABE7-212E-FC00A0FBE973}"/>
              </a:ext>
            </a:extLst>
          </p:cNvPr>
          <p:cNvGraphicFramePr>
            <a:graphicFrameLocks noGrp="1"/>
          </p:cNvGraphicFramePr>
          <p:nvPr>
            <p:ph idx="1"/>
            <p:extLst>
              <p:ext uri="{D42A27DB-BD31-4B8C-83A1-F6EECF244321}">
                <p14:modId xmlns:p14="http://schemas.microsoft.com/office/powerpoint/2010/main" val="1612479070"/>
              </p:ext>
            </p:extLst>
          </p:nvPr>
        </p:nvGraphicFramePr>
        <p:xfrm>
          <a:off x="838200" y="1389063"/>
          <a:ext cx="10515600"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6843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D2CCF633-32A6-42EF-9984-30696FA37FA1}"/>
                                            </p:graphicEl>
                                          </p:spTgt>
                                        </p:tgtEl>
                                        <p:attrNameLst>
                                          <p:attrName>style.visibility</p:attrName>
                                        </p:attrNameLst>
                                      </p:cBhvr>
                                      <p:to>
                                        <p:strVal val="visible"/>
                                      </p:to>
                                    </p:set>
                                    <p:animEffect transition="in" filter="fade">
                                      <p:cBhvr>
                                        <p:cTn id="7" dur="500"/>
                                        <p:tgtEl>
                                          <p:spTgt spid="4">
                                            <p:graphicEl>
                                              <a:dgm id="{D2CCF633-32A6-42EF-9984-30696FA37FA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B7F1FD56-4778-421B-8151-7A6B68172AC3}"/>
                                            </p:graphicEl>
                                          </p:spTgt>
                                        </p:tgtEl>
                                        <p:attrNameLst>
                                          <p:attrName>style.visibility</p:attrName>
                                        </p:attrNameLst>
                                      </p:cBhvr>
                                      <p:to>
                                        <p:strVal val="visible"/>
                                      </p:to>
                                    </p:set>
                                    <p:animEffect transition="in" filter="fade">
                                      <p:cBhvr>
                                        <p:cTn id="10" dur="500"/>
                                        <p:tgtEl>
                                          <p:spTgt spid="4">
                                            <p:graphicEl>
                                              <a:dgm id="{B7F1FD56-4778-421B-8151-7A6B68172A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290042594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285539788"/>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8997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66711217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350824589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467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25762408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3766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21147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SOSYAL HİZMETLER</a:t>
            </a:r>
          </a:p>
        </p:txBody>
      </p:sp>
      <p:sp>
        <p:nvSpPr>
          <p:cNvPr id="29" name="Rectangle 28">
            <a:extLst>
              <a:ext uri="{FF2B5EF4-FFF2-40B4-BE49-F238E27FC236}">
                <a16:creationId xmlns:a16="http://schemas.microsoft.com/office/drawing/2014/main" id="{8D184856-1872-5212-2D21-1236DD3E050D}"/>
              </a:ext>
            </a:extLst>
          </p:cNvPr>
          <p:cNvSpPr/>
          <p:nvPr/>
        </p:nvSpPr>
        <p:spPr>
          <a:xfrm>
            <a:off x="592541" y="1121759"/>
            <a:ext cx="10237838" cy="596682"/>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592541" y="2002221"/>
            <a:ext cx="10515600" cy="40300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000" dirty="0">
                <a:latin typeface="Times New Roman" panose="02020603050405020304" pitchFamily="18" charset="0"/>
                <a:cs typeface="Times New Roman" panose="02020603050405020304" pitchFamily="18" charset="0"/>
              </a:rPr>
              <a:t>Bölümün öğretim elemanı kadrosunun yeterli ve kendi alanında uzman  Dr. </a:t>
            </a:r>
            <a:r>
              <a:rPr lang="tr-TR" sz="2000" dirty="0" err="1">
                <a:latin typeface="Times New Roman" panose="02020603050405020304" pitchFamily="18" charset="0"/>
                <a:cs typeface="Times New Roman" panose="02020603050405020304" pitchFamily="18" charset="0"/>
              </a:rPr>
              <a:t>Öğr</a:t>
            </a:r>
            <a:r>
              <a:rPr lang="tr-TR" sz="2000" dirty="0">
                <a:latin typeface="Times New Roman" panose="02020603050405020304" pitchFamily="18" charset="0"/>
                <a:cs typeface="Times New Roman" panose="02020603050405020304" pitchFamily="18" charset="0"/>
              </a:rPr>
              <a:t>. Üyesi ve </a:t>
            </a:r>
            <a:r>
              <a:rPr lang="tr-TR" sz="2000" dirty="0" err="1">
                <a:latin typeface="Times New Roman" panose="02020603050405020304" pitchFamily="18" charset="0"/>
                <a:cs typeface="Times New Roman" panose="02020603050405020304" pitchFamily="18" charset="0"/>
              </a:rPr>
              <a:t>Öğr</a:t>
            </a:r>
            <a:r>
              <a:rPr lang="tr-TR" sz="2000" dirty="0">
                <a:latin typeface="Times New Roman" panose="02020603050405020304" pitchFamily="18" charset="0"/>
                <a:cs typeface="Times New Roman" panose="02020603050405020304" pitchFamily="18" charset="0"/>
              </a:rPr>
              <a:t>. Görevlilerinden oluşması. </a:t>
            </a:r>
          </a:p>
          <a:p>
            <a:r>
              <a:rPr lang="tr-TR" sz="2000" dirty="0">
                <a:latin typeface="Times New Roman" panose="02020603050405020304" pitchFamily="18" charset="0"/>
                <a:cs typeface="Times New Roman" panose="02020603050405020304" pitchFamily="18" charset="0"/>
              </a:rPr>
              <a:t>Öğrencilerin teorik bilgilerini pratik uygulamalar ile pekiştirme fırsatı bulması.</a:t>
            </a:r>
          </a:p>
          <a:p>
            <a:r>
              <a:rPr lang="tr-TR" sz="2000" dirty="0">
                <a:latin typeface="Times New Roman" panose="02020603050405020304" pitchFamily="18" charset="0"/>
                <a:cs typeface="Times New Roman" panose="02020603050405020304" pitchFamily="18" charset="0"/>
              </a:rPr>
              <a:t>Müfredatın sektör odaklı güncellenmiş olması.</a:t>
            </a:r>
          </a:p>
          <a:p>
            <a:r>
              <a:rPr lang="tr-TR" sz="2000" dirty="0">
                <a:latin typeface="Times New Roman" panose="02020603050405020304" pitchFamily="18" charset="0"/>
                <a:cs typeface="Times New Roman" panose="02020603050405020304" pitchFamily="18" charset="0"/>
              </a:rPr>
              <a:t>Öğrencilerimizin mezun olduktan sonra istihdam edilebilecekleri kamu, özel sektör ve STK olmak üzere alanları ile ilgili çok sayıda iş imkanı bulunması.</a:t>
            </a:r>
          </a:p>
        </p:txBody>
      </p:sp>
    </p:spTree>
    <p:extLst>
      <p:ext uri="{BB962C8B-B14F-4D97-AF65-F5344CB8AC3E}">
        <p14:creationId xmlns:p14="http://schemas.microsoft.com/office/powerpoint/2010/main" val="1739958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596766" y="991403"/>
            <a:ext cx="11242308" cy="5053262"/>
          </a:xfrm>
        </p:spPr>
        <p:txBody>
          <a:bodyPr>
            <a:noAutofit/>
          </a:bodyPr>
          <a:lstStyle/>
          <a:p>
            <a:pPr marL="457200" lvl="1" indent="0" algn="just">
              <a:buNone/>
            </a:pPr>
            <a:r>
              <a:rPr lang="tr-TR" sz="2000" dirty="0">
                <a:latin typeface="Times New Roman" panose="02020603050405020304" pitchFamily="18" charset="0"/>
                <a:cs typeface="Times New Roman" panose="02020603050405020304" pitchFamily="18" charset="0"/>
              </a:rPr>
              <a:t>1. Hedef: Bölümdeki hocaların akademik çalışmalara daha fazla yoğunlaşarak bu anlamdaki niteliği artırmak (akademik yükselme kriterlerini karşılamak ve doktora ve/veya dil çalışması yürüten  hocaların çalışmalarını başarılı bir şekilde sonuçlandırmak).</a:t>
            </a:r>
          </a:p>
          <a:p>
            <a:pPr lvl="1" algn="just"/>
            <a:r>
              <a:rPr lang="tr-TR" sz="2000" dirty="0">
                <a:latin typeface="Times New Roman" panose="02020603050405020304" pitchFamily="18" charset="0"/>
                <a:cs typeface="Times New Roman" panose="02020603050405020304" pitchFamily="18" charset="0"/>
              </a:rPr>
              <a:t>2025’te bu hedefe yönelik akademik çalışmaları sürdürmek.</a:t>
            </a:r>
          </a:p>
          <a:p>
            <a:pPr lvl="1" algn="just"/>
            <a:r>
              <a:rPr lang="tr-TR" sz="2000" dirty="0">
                <a:latin typeface="Times New Roman" panose="02020603050405020304" pitchFamily="18" charset="0"/>
                <a:cs typeface="Times New Roman" panose="02020603050405020304" pitchFamily="18" charset="0"/>
              </a:rPr>
              <a:t>2026’da bu hedefe yönelik akademik çalışmaları istikrarlı bir şekilde sürdürmek.</a:t>
            </a:r>
          </a:p>
          <a:p>
            <a:pPr lvl="1" algn="just"/>
            <a:r>
              <a:rPr lang="tr-TR" sz="2000" dirty="0">
                <a:latin typeface="Times New Roman" panose="02020603050405020304" pitchFamily="18" charset="0"/>
                <a:cs typeface="Times New Roman" panose="02020603050405020304" pitchFamily="18" charset="0"/>
              </a:rPr>
              <a:t>2027’de bu hedefe yönelik doktora aşamasındaki akademik personelin doktorasını bitirerek, akademik yükselme kriterlerini sağlaması ve dil çalışması içindeki akademik personelin ilgili kriteri sağlayarak doktora eğitimine başlaması hedeflenmektedir.</a:t>
            </a:r>
          </a:p>
          <a:p>
            <a:pPr marL="457200" lvl="1" indent="0" algn="just">
              <a:buNone/>
            </a:pPr>
            <a:r>
              <a:rPr lang="tr-TR" sz="2000" dirty="0">
                <a:latin typeface="Times New Roman" panose="02020603050405020304" pitchFamily="18" charset="0"/>
                <a:cs typeface="Times New Roman" panose="02020603050405020304" pitchFamily="18" charset="0"/>
              </a:rPr>
              <a:t> 2. Hedef: Bölüm paydaşlarıyla daha sık, koordineli ve planlı çalışarak öğrencilerin alanda deneyim kazanmalarını sağlamak. Bunun yanında öğrencilerin toplumsal konularda farkındalık seviyelerinin yükselmesine ortam hazırlayarak aldıkları teorik eğitimi alanda gerçekleştirilen etkinliklerle uygulama yaparak, becerilerinin gelişmesine ortam sunmaktır.</a:t>
            </a:r>
          </a:p>
          <a:p>
            <a:pPr lvl="1" algn="just"/>
            <a:r>
              <a:rPr lang="tr-TR" sz="2000" dirty="0">
                <a:latin typeface="Times New Roman" panose="02020603050405020304" pitchFamily="18" charset="0"/>
                <a:cs typeface="Times New Roman" panose="02020603050405020304" pitchFamily="18" charset="0"/>
              </a:rPr>
              <a:t>2025’te bu hedefe yönelik çalışmaları sürdürmek.</a:t>
            </a:r>
          </a:p>
          <a:p>
            <a:pPr lvl="1" algn="just"/>
            <a:r>
              <a:rPr lang="tr-TR" sz="2000" dirty="0">
                <a:latin typeface="Times New Roman" panose="02020603050405020304" pitchFamily="18" charset="0"/>
                <a:cs typeface="Times New Roman" panose="02020603050405020304" pitchFamily="18" charset="0"/>
              </a:rPr>
              <a:t>2026’da yılında paydaş STK ve özel sektör temsilcileri ile Kariyer Günlerinde öğrencilerimiz ile bir araya getirmek. </a:t>
            </a:r>
          </a:p>
          <a:p>
            <a:pPr lvl="1" algn="just"/>
            <a:r>
              <a:rPr lang="tr-TR" sz="2000" dirty="0">
                <a:latin typeface="Times New Roman" panose="02020603050405020304" pitchFamily="18" charset="0"/>
                <a:cs typeface="Times New Roman" panose="02020603050405020304" pitchFamily="18" charset="0"/>
              </a:rPr>
              <a:t>2027’de öğrencilerimizin ilgili kurumlarda uygulama yapabilmeleri için iş birliği- ikili protokoller yapılması hedeflenmektedir.</a:t>
            </a:r>
          </a:p>
          <a:p>
            <a:pPr marL="0" indent="0" algn="just">
              <a:buNone/>
            </a:pPr>
            <a:endParaRPr lang="tr-TR"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56543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normAutofit/>
          </a:bodyPr>
          <a:lstStyle/>
          <a:p>
            <a:pPr algn="just"/>
            <a:r>
              <a:rPr lang="tr-TR" sz="2400" dirty="0">
                <a:latin typeface="Times New Roman" panose="02020603050405020304" pitchFamily="18" charset="0"/>
                <a:cs typeface="Times New Roman" panose="02020603050405020304" pitchFamily="18" charset="0"/>
              </a:rPr>
              <a:t>Derslerin yapıldığı sınıflarda eğitim ve öğretim sürecinde ihtiyaç duyulan araç gereç (kürsü, platform sandalye vb.) ve elektronik cihazlara (akıllı tahta, </a:t>
            </a:r>
            <a:r>
              <a:rPr lang="tr-TR" sz="2400" dirty="0" err="1">
                <a:latin typeface="Times New Roman" panose="02020603050405020304" pitchFamily="18" charset="0"/>
                <a:cs typeface="Times New Roman" panose="02020603050405020304" pitchFamily="18" charset="0"/>
              </a:rPr>
              <a:t>wifi</a:t>
            </a:r>
            <a:r>
              <a:rPr lang="tr-TR" sz="2400" dirty="0">
                <a:latin typeface="Times New Roman" panose="02020603050405020304" pitchFamily="18" charset="0"/>
                <a:cs typeface="Times New Roman" panose="02020603050405020304" pitchFamily="18" charset="0"/>
              </a:rPr>
              <a:t> projeksiyon, ses sistemi vb.) ihtiyaç duyulmaktadır. Belirtilen hususlarda iyileştirmeler yapılması eğitim ve öğretim sürecinin daha nitelikli gerçekleştirilmesine katkı sağlayacağı düşünülmektedir.</a:t>
            </a:r>
          </a:p>
          <a:p>
            <a:pPr algn="just"/>
            <a:r>
              <a:rPr lang="tr-TR" sz="2400" dirty="0">
                <a:latin typeface="Times New Roman" panose="02020603050405020304" pitchFamily="18" charset="0"/>
                <a:cs typeface="Times New Roman" panose="02020603050405020304" pitchFamily="18" charset="0"/>
              </a:rPr>
              <a:t>Akademik personele tahsis edilen odaların hem yetersiz hem de burada bilgisayar, yazıcı, klima, mini buzdolabı gibi araç gereçlerin bulunmaması. İlgili personelin moral ve motivasyonunu dolayısıyla  akademik performansını olumsuz yönde etkileyebilmektedir. İfadede yer bulan eksiklerin giderilmesi durumunda akademik gelişim ve dolayısıyla daha kaliteli bir eğitim sürecinin sürdürülmesine önemli derecede katkı sağlayacağını ifade etmek mümkündür.</a:t>
            </a:r>
          </a:p>
        </p:txBody>
      </p:sp>
    </p:spTree>
    <p:extLst>
      <p:ext uri="{BB962C8B-B14F-4D97-AF65-F5344CB8AC3E}">
        <p14:creationId xmlns:p14="http://schemas.microsoft.com/office/powerpoint/2010/main" val="26905969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POSTA HİZMETLERİ BÖLÜMÜ</a:t>
            </a:r>
          </a:p>
        </p:txBody>
      </p:sp>
      <p:graphicFrame>
        <p:nvGraphicFramePr>
          <p:cNvPr id="15" name="Content Placeholder 14">
            <a:extLst>
              <a:ext uri="{FF2B5EF4-FFF2-40B4-BE49-F238E27FC236}">
                <a16:creationId xmlns:a16="http://schemas.microsoft.com/office/drawing/2014/main" id="{9504C8E1-CC2C-A6F0-1499-C523EBEE58AB}"/>
              </a:ext>
            </a:extLst>
          </p:cNvPr>
          <p:cNvGraphicFramePr>
            <a:graphicFrameLocks noGrp="1"/>
          </p:cNvGraphicFramePr>
          <p:nvPr>
            <p:ph idx="1"/>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06917C60-9620-CD96-14CE-72898864C3BA}"/>
              </a:ext>
            </a:extLst>
          </p:cNvPr>
          <p:cNvGraphicFramePr>
            <a:graphicFrameLocks/>
          </p:cNvGraphicFramePr>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838200" y="4719485"/>
            <a:ext cx="10515600" cy="1297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tr-TR" sz="2000" b="1" dirty="0"/>
          </a:p>
        </p:txBody>
      </p:sp>
    </p:spTree>
    <p:extLst>
      <p:ext uri="{BB962C8B-B14F-4D97-AF65-F5344CB8AC3E}">
        <p14:creationId xmlns:p14="http://schemas.microsoft.com/office/powerpoint/2010/main" val="164872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4" dur="500"/>
                                        <p:tgtEl>
                                          <p:spTgt spid="26">
                                            <p:graphicEl>
                                              <a:chart seriesIdx="-3" categoryIdx="-3" bldStep="gridLegend"/>
                                            </p:graphicEl>
                                          </p:spTgt>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88" dur="500"/>
                                        <p:tgtEl>
                                          <p:spTgt spid="26">
                                            <p:graphicEl>
                                              <a:chart seriesIdx="-4" categoryIdx="0" bldStep="category"/>
                                            </p:graphicEl>
                                          </p:spTgt>
                                        </p:tgtEl>
                                      </p:cBhvr>
                                    </p:animEffect>
                                  </p:childTnLst>
                                </p:cTn>
                              </p:par>
                            </p:childTnLst>
                          </p:cTn>
                        </p:par>
                        <p:par>
                          <p:cTn id="89" fill="hold">
                            <p:stCondLst>
                              <p:cond delay="1000"/>
                            </p:stCondLst>
                            <p:childTnLst>
                              <p:par>
                                <p:cTn id="90" presetID="10" presetClass="entr" presetSubtype="0" fill="hold" grpId="0" nodeType="afterEffect">
                                  <p:stCondLst>
                                    <p:cond delay="0"/>
                                  </p:stCondLst>
                                  <p:childTnLst>
                                    <p:set>
                                      <p:cBhvr>
                                        <p:cTn id="91"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2" dur="500"/>
                                        <p:tgtEl>
                                          <p:spTgt spid="26">
                                            <p:graphicEl>
                                              <a:chart seriesIdx="-4" categoryIdx="1" bldStep="category"/>
                                            </p:graphicEl>
                                          </p:spTgt>
                                        </p:tgtEl>
                                      </p:cBhvr>
                                    </p:animEffect>
                                  </p:childTnLst>
                                </p:cTn>
                              </p:par>
                            </p:childTnLst>
                          </p:cTn>
                        </p:par>
                        <p:par>
                          <p:cTn id="93" fill="hold">
                            <p:stCondLst>
                              <p:cond delay="1500"/>
                            </p:stCondLst>
                            <p:childTnLst>
                              <p:par>
                                <p:cTn id="94" presetID="10" presetClass="entr" presetSubtype="0" fill="hold" grpId="0" nodeType="afterEffect">
                                  <p:stCondLst>
                                    <p:cond delay="0"/>
                                  </p:stCondLst>
                                  <p:childTnLst>
                                    <p:set>
                                      <p:cBhvr>
                                        <p:cTn id="95"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96" dur="500"/>
                                        <p:tgtEl>
                                          <p:spTgt spid="26">
                                            <p:graphicEl>
                                              <a:chart seriesIdx="-4" categoryIdx="2" bldStep="category"/>
                                            </p:graphicEl>
                                          </p:spTgt>
                                        </p:tgtEl>
                                      </p:cBhvr>
                                    </p:animEffect>
                                  </p:childTnLst>
                                </p:cTn>
                              </p:par>
                            </p:childTnLst>
                          </p:cTn>
                        </p:par>
                        <p:par>
                          <p:cTn id="97" fill="hold">
                            <p:stCondLst>
                              <p:cond delay="2000"/>
                            </p:stCondLst>
                            <p:childTnLst>
                              <p:par>
                                <p:cTn id="98" presetID="10" presetClass="entr" presetSubtype="0" fill="hold" grpId="0" nodeType="afterEffect" nodePh="1">
                                  <p:stCondLst>
                                    <p:cond delay="0"/>
                                  </p:stCondLst>
                                  <p:endCondLst>
                                    <p:cond evt="begin" delay="0">
                                      <p:tn val="98"/>
                                    </p:cond>
                                  </p:end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Graphic spid="26" grpId="0" uiExpand="1">
        <p:bldSub>
          <a:bldChart bld="category"/>
        </p:bldSub>
      </p:bldGraphic>
      <p:bldP spid="3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2973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26222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5165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07269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96449215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96414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2757779734"/>
              </p:ext>
            </p:extLst>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33597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POSTA HİZMETLERİ BÖLÜMÜ</a:t>
            </a:r>
          </a:p>
        </p:txBody>
      </p:sp>
      <p:sp>
        <p:nvSpPr>
          <p:cNvPr id="29" name="Rectangle 28">
            <a:extLst>
              <a:ext uri="{FF2B5EF4-FFF2-40B4-BE49-F238E27FC236}">
                <a16:creationId xmlns:a16="http://schemas.microsoft.com/office/drawing/2014/main" id="{8D184856-1872-5212-2D21-1236DD3E050D}"/>
              </a:ext>
            </a:extLst>
          </p:cNvPr>
          <p:cNvSpPr/>
          <p:nvPr/>
        </p:nvSpPr>
        <p:spPr>
          <a:xfrm>
            <a:off x="620251" y="1814946"/>
            <a:ext cx="10237838" cy="706580"/>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latin typeface="Times New Roman" panose="02020603050405020304" pitchFamily="18" charset="0"/>
                <a:cs typeface="Times New Roman" panose="02020603050405020304" pitchFamily="18" charset="0"/>
              </a:rPr>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592541" y="2355274"/>
            <a:ext cx="10515600" cy="28540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tr-TR" sz="2000" dirty="0">
              <a:latin typeface="Times New Roman" panose="02020603050405020304" pitchFamily="18" charset="0"/>
              <a:cs typeface="Times New Roman" panose="02020603050405020304" pitchFamily="18" charset="0"/>
            </a:endParaRPr>
          </a:p>
          <a:p>
            <a:r>
              <a:rPr lang="tr-TR" sz="2000" dirty="0">
                <a:latin typeface="Times New Roman" panose="02020603050405020304" pitchFamily="18" charset="0"/>
                <a:cs typeface="Times New Roman" panose="02020603050405020304" pitchFamily="18" charset="0"/>
              </a:rPr>
              <a:t>Bölümün öğretim elemanı kadrosunun genç, dinamik ve  nitelikli olması</a:t>
            </a:r>
          </a:p>
          <a:p>
            <a:r>
              <a:rPr lang="tr-TR" sz="2000" dirty="0">
                <a:latin typeface="Times New Roman" panose="02020603050405020304" pitchFamily="18" charset="0"/>
                <a:cs typeface="Times New Roman" panose="02020603050405020304" pitchFamily="18" charset="0"/>
              </a:rPr>
              <a:t>Öğretim elemanlarımızın değişik görevlerde bulunmasına bağlı olarak donanımlı ve deneyimli olması</a:t>
            </a:r>
          </a:p>
          <a:p>
            <a:r>
              <a:rPr lang="tr-TR" sz="2000" dirty="0">
                <a:latin typeface="Times New Roman" panose="02020603050405020304" pitchFamily="18" charset="0"/>
                <a:cs typeface="Times New Roman" panose="02020603050405020304" pitchFamily="18" charset="0"/>
              </a:rPr>
              <a:t>Sektörün ihtiyacına yönelik uygulamalı derslerin verilmesi</a:t>
            </a:r>
          </a:p>
          <a:p>
            <a:r>
              <a:rPr lang="tr-TR" sz="2000" dirty="0">
                <a:latin typeface="Times New Roman" panose="02020603050405020304" pitchFamily="18" charset="0"/>
                <a:cs typeface="Times New Roman" panose="02020603050405020304" pitchFamily="18" charset="0"/>
              </a:rPr>
              <a:t>Öğrencilerin teorik bilgilerini pratik uygulamalar ile pekiştirme fırsatı bulması</a:t>
            </a:r>
          </a:p>
          <a:p>
            <a:r>
              <a:rPr lang="tr-TR" sz="2000" dirty="0">
                <a:latin typeface="Times New Roman" panose="02020603050405020304" pitchFamily="18" charset="0"/>
                <a:cs typeface="Times New Roman" panose="02020603050405020304" pitchFamily="18" charset="0"/>
              </a:rPr>
              <a:t>Müfredatın sektör odaklı güncellenmiş olması</a:t>
            </a:r>
          </a:p>
        </p:txBody>
      </p:sp>
    </p:spTree>
    <p:extLst>
      <p:ext uri="{BB962C8B-B14F-4D97-AF65-F5344CB8AC3E}">
        <p14:creationId xmlns:p14="http://schemas.microsoft.com/office/powerpoint/2010/main" val="3426496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a:bodyPr>
          <a:lstStyle/>
          <a:p>
            <a:pPr>
              <a:buNone/>
            </a:pPr>
            <a:r>
              <a:rPr lang="tr-TR" dirty="0">
                <a:latin typeface="Times New Roman" panose="02020603050405020304" pitchFamily="18" charset="0"/>
                <a:cs typeface="Times New Roman" panose="02020603050405020304" pitchFamily="18" charset="0"/>
              </a:rPr>
              <a:t> </a:t>
            </a:r>
          </a:p>
          <a:p>
            <a:pPr lvl="1">
              <a:buNone/>
            </a:pPr>
            <a:endParaRPr lang="tr-TR" dirty="0">
              <a:latin typeface="Times New Roman" panose="02020603050405020304" pitchFamily="18" charset="0"/>
              <a:cs typeface="Times New Roman" panose="02020603050405020304" pitchFamily="18" charset="0"/>
            </a:endParaRPr>
          </a:p>
          <a:p>
            <a:pPr lvl="1"/>
            <a:r>
              <a:rPr lang="tr-TR" dirty="0">
                <a:latin typeface="Times New Roman" panose="02020603050405020304" pitchFamily="18" charset="0"/>
                <a:cs typeface="Times New Roman" panose="02020603050405020304" pitchFamily="18" charset="0"/>
              </a:rPr>
              <a:t>Mevcut öğretim elemanlarının akademik yükselişlerinin devam etmesi</a:t>
            </a:r>
          </a:p>
          <a:p>
            <a:pPr marL="0" indent="0">
              <a:buNone/>
            </a:pP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44804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lstStyle/>
          <a:p>
            <a:pPr>
              <a:buNone/>
            </a:pPr>
            <a:endParaRPr lang="tr-TR" dirty="0"/>
          </a:p>
          <a:p>
            <a:pPr algn="just"/>
            <a:r>
              <a:rPr lang="tr-TR" dirty="0"/>
              <a:t>Gerçekleştirilmesi amaçlanan hedefler için altyapımızda yer alan eksikliklerin giderilmesi gerekmektedir. Söz konusu hedefler için görünen en temel engellerin altyapımızda yer alan eksiklikler olduğu gözlenmektedir.</a:t>
            </a:r>
          </a:p>
          <a:p>
            <a:pPr algn="just"/>
            <a:r>
              <a:rPr lang="tr-TR" dirty="0"/>
              <a:t>Öğrencinin sosyal imkânlardan yararlanabileceği ortamın kısıtlı olması, Dersliklerde klima, akıllı tahta ve bilgisayar gibi teknolojik imkânların eksik olması gibi fiziki yapıların iyileştirilmesi.</a:t>
            </a:r>
          </a:p>
          <a:p>
            <a:pPr algn="just"/>
            <a:endParaRPr lang="tr-TR" dirty="0"/>
          </a:p>
          <a:p>
            <a:pPr>
              <a:buNone/>
            </a:pPr>
            <a:endParaRPr lang="tr-TR" dirty="0"/>
          </a:p>
        </p:txBody>
      </p:sp>
    </p:spTree>
    <p:extLst>
      <p:ext uri="{BB962C8B-B14F-4D97-AF65-F5344CB8AC3E}">
        <p14:creationId xmlns:p14="http://schemas.microsoft.com/office/powerpoint/2010/main" val="10730596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BİTKİSEL VE HAYVANSAL ÜRETİM BÖLÜMÜ</a:t>
            </a:r>
          </a:p>
        </p:txBody>
      </p:sp>
      <p:sp>
        <p:nvSpPr>
          <p:cNvPr id="3" name="İçerik Yer Tutucusu 2"/>
          <p:cNvSpPr>
            <a:spLocks noGrp="1"/>
          </p:cNvSpPr>
          <p:nvPr>
            <p:ph idx="1"/>
          </p:nvPr>
        </p:nvSpPr>
        <p:spPr>
          <a:xfrm>
            <a:off x="838200" y="1388963"/>
            <a:ext cx="3291348" cy="500764"/>
          </a:xfrm>
          <a:solidFill>
            <a:schemeClr val="accent2"/>
          </a:solidFill>
        </p:spPr>
        <p:txBody>
          <a:bodyPr>
            <a:normAutofit/>
          </a:bodyPr>
          <a:lstStyle/>
          <a:p>
            <a:pPr marL="0" indent="0">
              <a:buNone/>
            </a:pPr>
            <a:r>
              <a:rPr lang="tr-TR" b="1" dirty="0">
                <a:latin typeface="+mj-lt"/>
              </a:rPr>
              <a:t>Pasif Program</a:t>
            </a:r>
          </a:p>
        </p:txBody>
      </p:sp>
      <p:sp>
        <p:nvSpPr>
          <p:cNvPr id="6" name="İçerik Yer Tutucusu 2"/>
          <p:cNvSpPr>
            <a:spLocks noGrp="1"/>
          </p:cNvSpPr>
          <p:nvPr>
            <p:ph idx="1"/>
          </p:nvPr>
        </p:nvSpPr>
        <p:spPr>
          <a:xfrm>
            <a:off x="838199" y="2154388"/>
            <a:ext cx="3940277" cy="392167"/>
          </a:xfrm>
          <a:solidFill>
            <a:schemeClr val="accent6">
              <a:lumMod val="60000"/>
              <a:lumOff val="40000"/>
            </a:schemeClr>
          </a:solidFill>
        </p:spPr>
        <p:txBody>
          <a:bodyPr>
            <a:noAutofit/>
          </a:bodyPr>
          <a:lstStyle/>
          <a:p>
            <a:pPr marL="0" indent="0">
              <a:buNone/>
            </a:pPr>
            <a:r>
              <a:rPr lang="tr-TR" sz="2000" b="1" dirty="0">
                <a:latin typeface="+mj-lt"/>
              </a:rPr>
              <a:t>1. Sulama Teknolojisi Programı</a:t>
            </a:r>
          </a:p>
        </p:txBody>
      </p:sp>
    </p:spTree>
    <p:extLst>
      <p:ext uri="{BB962C8B-B14F-4D97-AF65-F5344CB8AC3E}">
        <p14:creationId xmlns:p14="http://schemas.microsoft.com/office/powerpoint/2010/main" val="16022954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BİTKİSEL VE HAYVANSAL ÜRETİM BÖLÜMÜ</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3852763389"/>
              </p:ext>
            </p:extLst>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6A7E325E-AEF9-32EF-2062-1FDBBFAE1F4E}"/>
              </a:ext>
            </a:extLst>
          </p:cNvPr>
          <p:cNvGraphicFramePr>
            <a:graphicFrameLocks/>
          </p:cNvGraphicFramePr>
          <p:nvPr>
            <p:extLst>
              <p:ext uri="{D42A27DB-BD31-4B8C-83A1-F6EECF244321}">
                <p14:modId xmlns:p14="http://schemas.microsoft.com/office/powerpoint/2010/main" val="3323829827"/>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1708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2" dur="500"/>
                                        <p:tgtEl>
                                          <p:spTgt spid="15">
                                            <p:graphicEl>
                                              <a:chart seriesIdx="5" categoryIdx="0" bldStep="ptInCategory"/>
                                            </p:graphicEl>
                                          </p:spTgt>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6" dur="500"/>
                                        <p:tgtEl>
                                          <p:spTgt spid="15">
                                            <p:graphicEl>
                                              <a:chart seriesIdx="0" categoryIdx="1" bldStep="ptInCategory"/>
                                            </p:graphicEl>
                                          </p:spTgt>
                                        </p:tgtEl>
                                      </p:cBhvr>
                                    </p:animEffect>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40" dur="500"/>
                                        <p:tgtEl>
                                          <p:spTgt spid="15">
                                            <p:graphicEl>
                                              <a:chart seriesIdx="1" categoryIdx="1" bldStep="ptInCategory"/>
                                            </p:graphicEl>
                                          </p:spTgt>
                                        </p:tgtEl>
                                      </p:cBhvr>
                                    </p:animEffect>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4" dur="500"/>
                                        <p:tgtEl>
                                          <p:spTgt spid="15">
                                            <p:graphicEl>
                                              <a:chart seriesIdx="2" categoryIdx="1" bldStep="ptInCategory"/>
                                            </p:graphicEl>
                                          </p:spTgt>
                                        </p:tgtEl>
                                      </p:cBhvr>
                                    </p:animEffect>
                                  </p:childTnLst>
                                </p:cTn>
                              </p:par>
                            </p:childTnLst>
                          </p:cTn>
                        </p:par>
                        <p:par>
                          <p:cTn id="45" fill="hold">
                            <p:stCondLst>
                              <p:cond delay="2000"/>
                            </p:stCondLst>
                            <p:childTnLst>
                              <p:par>
                                <p:cTn id="46" presetID="10" presetClass="entr" presetSubtype="0" fill="hold" grpId="0" nodeType="afterEffect">
                                  <p:stCondLst>
                                    <p:cond delay="0"/>
                                  </p:stCondLst>
                                  <p:childTnLst>
                                    <p:set>
                                      <p:cBhvr>
                                        <p:cTn id="47"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8" dur="500"/>
                                        <p:tgtEl>
                                          <p:spTgt spid="15">
                                            <p:graphicEl>
                                              <a:chart seriesIdx="3" categoryIdx="1" bldStep="ptInCategory"/>
                                            </p:graphicEl>
                                          </p:spTgt>
                                        </p:tgtEl>
                                      </p:cBhvr>
                                    </p:animEffect>
                                  </p:childTnLst>
                                </p:cTn>
                              </p:par>
                            </p:childTnLst>
                          </p:cTn>
                        </p:par>
                        <p:par>
                          <p:cTn id="49" fill="hold">
                            <p:stCondLst>
                              <p:cond delay="2500"/>
                            </p:stCondLst>
                            <p:childTnLst>
                              <p:par>
                                <p:cTn id="50" presetID="10" presetClass="entr" presetSubtype="0" fill="hold" grpId="0" nodeType="afterEffect">
                                  <p:stCondLst>
                                    <p:cond delay="0"/>
                                  </p:stCondLst>
                                  <p:childTnLst>
                                    <p:set>
                                      <p:cBhvr>
                                        <p:cTn id="51"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2" dur="500"/>
                                        <p:tgtEl>
                                          <p:spTgt spid="15">
                                            <p:graphicEl>
                                              <a:chart seriesIdx="4" categoryIdx="1" bldStep="ptInCategory"/>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7" dur="500"/>
                                        <p:tgtEl>
                                          <p:spTgt spid="15">
                                            <p:graphicEl>
                                              <a:chart seriesIdx="5" categoryIdx="1" bldStep="ptInCategory"/>
                                            </p:graphicEl>
                                          </p:spTgt>
                                        </p:tgtEl>
                                      </p:cBhvr>
                                    </p:animEffect>
                                  </p:childTnLst>
                                </p:cTn>
                              </p:par>
                            </p:childTnLst>
                          </p:cTn>
                        </p:par>
                        <p:par>
                          <p:cTn id="58" fill="hold">
                            <p:stCondLst>
                              <p:cond delay="500"/>
                            </p:stCondLst>
                            <p:childTnLst>
                              <p:par>
                                <p:cTn id="59" presetID="10" presetClass="entr" presetSubtype="0" fill="hold" grpId="0" nodeType="afterEffect">
                                  <p:stCondLst>
                                    <p:cond delay="0"/>
                                  </p:stCondLst>
                                  <p:childTnLst>
                                    <p:set>
                                      <p:cBhvr>
                                        <p:cTn id="60"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61" dur="500"/>
                                        <p:tgtEl>
                                          <p:spTgt spid="15">
                                            <p:graphicEl>
                                              <a:chart seriesIdx="0" categoryIdx="2" bldStep="ptInCategory"/>
                                            </p:graphicEl>
                                          </p:spTgt>
                                        </p:tgtEl>
                                      </p:cBhvr>
                                    </p:animEffect>
                                  </p:childTnLst>
                                </p:cTn>
                              </p:par>
                            </p:childTnLst>
                          </p:cTn>
                        </p:par>
                        <p:par>
                          <p:cTn id="62" fill="hold">
                            <p:stCondLst>
                              <p:cond delay="1000"/>
                            </p:stCondLst>
                            <p:childTnLst>
                              <p:par>
                                <p:cTn id="63" presetID="10" presetClass="entr" presetSubtype="0" fill="hold" grpId="0" nodeType="afterEffect">
                                  <p:stCondLst>
                                    <p:cond delay="0"/>
                                  </p:stCondLst>
                                  <p:childTnLst>
                                    <p:set>
                                      <p:cBhvr>
                                        <p:cTn id="64"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5" dur="500"/>
                                        <p:tgtEl>
                                          <p:spTgt spid="15">
                                            <p:graphicEl>
                                              <a:chart seriesIdx="1" categoryIdx="2" bldStep="ptInCategory"/>
                                            </p:graphicEl>
                                          </p:spTgt>
                                        </p:tgtEl>
                                      </p:cBhvr>
                                    </p:animEffect>
                                  </p:childTnLst>
                                </p:cTn>
                              </p:par>
                            </p:childTnLst>
                          </p:cTn>
                        </p:par>
                        <p:par>
                          <p:cTn id="66" fill="hold">
                            <p:stCondLst>
                              <p:cond delay="1500"/>
                            </p:stCondLst>
                            <p:childTnLst>
                              <p:par>
                                <p:cTn id="67" presetID="10" presetClass="entr" presetSubtype="0" fill="hold" grpId="0" nodeType="afterEffect">
                                  <p:stCondLst>
                                    <p:cond delay="0"/>
                                  </p:stCondLst>
                                  <p:childTnLst>
                                    <p:set>
                                      <p:cBhvr>
                                        <p:cTn id="68"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9" dur="500"/>
                                        <p:tgtEl>
                                          <p:spTgt spid="15">
                                            <p:graphicEl>
                                              <a:chart seriesIdx="2" categoryIdx="2" bldStep="ptInCategory"/>
                                            </p:graphicEl>
                                          </p:spTgt>
                                        </p:tgtEl>
                                      </p:cBhvr>
                                    </p:animEffect>
                                  </p:childTnLst>
                                </p:cTn>
                              </p:par>
                            </p:childTnLst>
                          </p:cTn>
                        </p:par>
                        <p:par>
                          <p:cTn id="70" fill="hold">
                            <p:stCondLst>
                              <p:cond delay="2000"/>
                            </p:stCondLst>
                            <p:childTnLst>
                              <p:par>
                                <p:cTn id="71" presetID="10" presetClass="entr" presetSubtype="0" fill="hold" grpId="0" nodeType="afterEffect">
                                  <p:stCondLst>
                                    <p:cond delay="0"/>
                                  </p:stCondLst>
                                  <p:childTnLst>
                                    <p:set>
                                      <p:cBhvr>
                                        <p:cTn id="72"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3" dur="500"/>
                                        <p:tgtEl>
                                          <p:spTgt spid="15">
                                            <p:graphicEl>
                                              <a:chart seriesIdx="3" categoryIdx="2" bldStep="ptInCategory"/>
                                            </p:graphicEl>
                                          </p:spTgt>
                                        </p:tgtEl>
                                      </p:cBhvr>
                                    </p:animEffect>
                                  </p:childTnLst>
                                </p:cTn>
                              </p:par>
                            </p:childTnLst>
                          </p:cTn>
                        </p:par>
                        <p:par>
                          <p:cTn id="74" fill="hold">
                            <p:stCondLst>
                              <p:cond delay="2500"/>
                            </p:stCondLst>
                            <p:childTnLst>
                              <p:par>
                                <p:cTn id="75" presetID="10" presetClass="entr" presetSubtype="0" fill="hold" grpId="0" nodeType="afterEffect">
                                  <p:stCondLst>
                                    <p:cond delay="0"/>
                                  </p:stCondLst>
                                  <p:childTnLst>
                                    <p:set>
                                      <p:cBhvr>
                                        <p:cTn id="76"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7" dur="500"/>
                                        <p:tgtEl>
                                          <p:spTgt spid="15">
                                            <p:graphicEl>
                                              <a:chart seriesIdx="4" categoryIdx="2" bldStep="ptInCategory"/>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82" dur="500"/>
                                        <p:tgtEl>
                                          <p:spTgt spid="15">
                                            <p:graphicEl>
                                              <a:chart seriesIdx="5" categoryIdx="2" bldStep="ptInCategory"/>
                                            </p:graphic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7" dur="500"/>
                                        <p:tgtEl>
                                          <p:spTgt spid="26">
                                            <p:graphicEl>
                                              <a:chart seriesIdx="-3" categoryIdx="-3" bldStep="gridLegend"/>
                                            </p:graphicEl>
                                          </p:spTgt>
                                        </p:tgtEl>
                                      </p:cBhvr>
                                    </p:animEffect>
                                  </p:childTnLst>
                                </p:cTn>
                              </p:par>
                            </p:childTnLst>
                          </p:cTn>
                        </p:par>
                        <p:par>
                          <p:cTn id="88" fill="hold">
                            <p:stCondLst>
                              <p:cond delay="500"/>
                            </p:stCondLst>
                            <p:childTnLst>
                              <p:par>
                                <p:cTn id="89" presetID="10" presetClass="entr" presetSubtype="0" fill="hold" grpId="0" nodeType="afterEffect">
                                  <p:stCondLst>
                                    <p:cond delay="0"/>
                                  </p:stCondLst>
                                  <p:childTnLst>
                                    <p:set>
                                      <p:cBhvr>
                                        <p:cTn id="90"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91" dur="500"/>
                                        <p:tgtEl>
                                          <p:spTgt spid="26">
                                            <p:graphicEl>
                                              <a:chart seriesIdx="-4" categoryIdx="0" bldStep="category"/>
                                            </p:graphicEl>
                                          </p:spTgt>
                                        </p:tgtEl>
                                      </p:cBhvr>
                                    </p:animEffect>
                                  </p:childTnLst>
                                </p:cTn>
                              </p:par>
                            </p:childTnLst>
                          </p:cTn>
                        </p:par>
                        <p:par>
                          <p:cTn id="92" fill="hold">
                            <p:stCondLst>
                              <p:cond delay="1000"/>
                            </p:stCondLst>
                            <p:childTnLst>
                              <p:par>
                                <p:cTn id="93" presetID="10" presetClass="entr" presetSubtype="0" fill="hold" grpId="0" nodeType="afterEffect">
                                  <p:stCondLst>
                                    <p:cond delay="0"/>
                                  </p:stCondLst>
                                  <p:childTnLst>
                                    <p:set>
                                      <p:cBhvr>
                                        <p:cTn id="94"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5" dur="500"/>
                                        <p:tgtEl>
                                          <p:spTgt spid="26">
                                            <p:graphicEl>
                                              <a:chart seriesIdx="-4" categoryIdx="1" bldStep="category"/>
                                            </p:graphicEl>
                                          </p:spTgt>
                                        </p:tgtEl>
                                      </p:cBhvr>
                                    </p:animEffect>
                                  </p:childTnLst>
                                </p:cTn>
                              </p:par>
                            </p:childTnLst>
                          </p:cTn>
                        </p:par>
                        <p:par>
                          <p:cTn id="96" fill="hold">
                            <p:stCondLst>
                              <p:cond delay="1500"/>
                            </p:stCondLst>
                            <p:childTnLst>
                              <p:par>
                                <p:cTn id="97" presetID="10" presetClass="entr" presetSubtype="0" fill="hold" grpId="0" nodeType="afterEffect">
                                  <p:stCondLst>
                                    <p:cond delay="0"/>
                                  </p:stCondLst>
                                  <p:childTnLst>
                                    <p:set>
                                      <p:cBhvr>
                                        <p:cTn id="98"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99" dur="500"/>
                                        <p:tgtEl>
                                          <p:spTgt spid="26">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Chart bld="categoryEl"/>
        </p:bldSub>
      </p:bldGraphic>
      <p:bldGraphic spid="26" grpId="0">
        <p:bldSub>
          <a:bldChart bld="category"/>
        </p:bldSub>
      </p:bldGraphic>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884E2-9670-1724-8DF7-D15F0B9BDA97}"/>
              </a:ext>
            </a:extLst>
          </p:cNvPr>
          <p:cNvSpPr>
            <a:spLocks noGrp="1"/>
          </p:cNvSpPr>
          <p:nvPr>
            <p:ph type="title"/>
          </p:nvPr>
        </p:nvSpPr>
        <p:spPr/>
        <p:txBody>
          <a:bodyPr/>
          <a:lstStyle/>
          <a:p>
            <a:r>
              <a:rPr lang="tr-TR" dirty="0"/>
              <a:t>KURUM İÇİ YÜKSELMELER</a:t>
            </a:r>
          </a:p>
        </p:txBody>
      </p:sp>
      <p:graphicFrame>
        <p:nvGraphicFramePr>
          <p:cNvPr id="4" name="Content Placeholder 3">
            <a:extLst>
              <a:ext uri="{FF2B5EF4-FFF2-40B4-BE49-F238E27FC236}">
                <a16:creationId xmlns:a16="http://schemas.microsoft.com/office/drawing/2014/main" id="{7AB27E7C-D01B-ABE7-212E-FC00A0FBE973}"/>
              </a:ext>
            </a:extLst>
          </p:cNvPr>
          <p:cNvGraphicFramePr>
            <a:graphicFrameLocks noGrp="1"/>
          </p:cNvGraphicFramePr>
          <p:nvPr>
            <p:ph idx="1"/>
            <p:extLst>
              <p:ext uri="{D42A27DB-BD31-4B8C-83A1-F6EECF244321}">
                <p14:modId xmlns:p14="http://schemas.microsoft.com/office/powerpoint/2010/main" val="2647184123"/>
              </p:ext>
            </p:extLst>
          </p:nvPr>
        </p:nvGraphicFramePr>
        <p:xfrm>
          <a:off x="838199" y="1389063"/>
          <a:ext cx="10695040" cy="44512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Resim 4">
            <a:extLst>
              <a:ext uri="{FF2B5EF4-FFF2-40B4-BE49-F238E27FC236}">
                <a16:creationId xmlns:a16="http://schemas.microsoft.com/office/drawing/2014/main" id="{4531903B-3E91-4615-AB31-D6DE1C7F1E5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7857" y="1296367"/>
            <a:ext cx="4160673" cy="2255356"/>
          </a:xfrm>
          <a:prstGeom prst="rect">
            <a:avLst/>
          </a:prstGeom>
        </p:spPr>
      </p:pic>
      <p:pic>
        <p:nvPicPr>
          <p:cNvPr id="7" name="Resim 6">
            <a:extLst>
              <a:ext uri="{FF2B5EF4-FFF2-40B4-BE49-F238E27FC236}">
                <a16:creationId xmlns:a16="http://schemas.microsoft.com/office/drawing/2014/main" id="{F73EA529-B312-410F-9C67-C454627D675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48399" y="1296366"/>
            <a:ext cx="3128213" cy="2578773"/>
          </a:xfrm>
          <a:prstGeom prst="rect">
            <a:avLst/>
          </a:prstGeom>
        </p:spPr>
      </p:pic>
    </p:spTree>
    <p:extLst>
      <p:ext uri="{BB962C8B-B14F-4D97-AF65-F5344CB8AC3E}">
        <p14:creationId xmlns:p14="http://schemas.microsoft.com/office/powerpoint/2010/main" val="71204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D2CCF633-32A6-42EF-9984-30696FA37FA1}"/>
                                            </p:graphicEl>
                                          </p:spTgt>
                                        </p:tgtEl>
                                        <p:attrNameLst>
                                          <p:attrName>style.visibility</p:attrName>
                                        </p:attrNameLst>
                                      </p:cBhvr>
                                      <p:to>
                                        <p:strVal val="visible"/>
                                      </p:to>
                                    </p:set>
                                    <p:animEffect transition="in" filter="fade">
                                      <p:cBhvr>
                                        <p:cTn id="7" dur="500"/>
                                        <p:tgtEl>
                                          <p:spTgt spid="4">
                                            <p:graphicEl>
                                              <a:dgm id="{D2CCF633-32A6-42EF-9984-30696FA37FA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B7F1FD56-4778-421B-8151-7A6B68172AC3}"/>
                                            </p:graphicEl>
                                          </p:spTgt>
                                        </p:tgtEl>
                                        <p:attrNameLst>
                                          <p:attrName>style.visibility</p:attrName>
                                        </p:attrNameLst>
                                      </p:cBhvr>
                                      <p:to>
                                        <p:strVal val="visible"/>
                                      </p:to>
                                    </p:set>
                                    <p:animEffect transition="in" filter="fade">
                                      <p:cBhvr>
                                        <p:cTn id="10" dur="500"/>
                                        <p:tgtEl>
                                          <p:spTgt spid="4">
                                            <p:graphicEl>
                                              <a:dgm id="{B7F1FD56-4778-421B-8151-7A6B68172AC3}"/>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graphicEl>
                                              <a:dgm id="{B1FB18D2-249D-47F6-9721-42A693E9B7A7}"/>
                                            </p:graphicEl>
                                          </p:spTgt>
                                        </p:tgtEl>
                                        <p:attrNameLst>
                                          <p:attrName>style.visibility</p:attrName>
                                        </p:attrNameLst>
                                      </p:cBhvr>
                                      <p:to>
                                        <p:strVal val="visible"/>
                                      </p:to>
                                    </p:set>
                                    <p:animEffect transition="in" filter="fade">
                                      <p:cBhvr>
                                        <p:cTn id="15" dur="500"/>
                                        <p:tgtEl>
                                          <p:spTgt spid="4">
                                            <p:graphicEl>
                                              <a:dgm id="{B1FB18D2-249D-47F6-9721-42A693E9B7A7}"/>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graphicEl>
                                              <a:dgm id="{8B30AB03-7B0A-4E1A-B87B-C621A6EF5C9A}"/>
                                            </p:graphicEl>
                                          </p:spTgt>
                                        </p:tgtEl>
                                        <p:attrNameLst>
                                          <p:attrName>style.visibility</p:attrName>
                                        </p:attrNameLst>
                                      </p:cBhvr>
                                      <p:to>
                                        <p:strVal val="visible"/>
                                      </p:to>
                                    </p:set>
                                    <p:animEffect transition="in" filter="fade">
                                      <p:cBhvr>
                                        <p:cTn id="18" dur="500"/>
                                        <p:tgtEl>
                                          <p:spTgt spid="4">
                                            <p:graphicEl>
                                              <a:dgm id="{8B30AB03-7B0A-4E1A-B87B-C621A6EF5C9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356758941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198764494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3286945252"/>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508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68486312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05282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2264081379"/>
              </p:ext>
            </p:extLst>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894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graphicFrame>
        <p:nvGraphicFramePr>
          <p:cNvPr id="7" name="Content Placeholder 6">
            <a:extLst>
              <a:ext uri="{FF2B5EF4-FFF2-40B4-BE49-F238E27FC236}">
                <a16:creationId xmlns:a16="http://schemas.microsoft.com/office/drawing/2014/main" id="{8AA8DD13-0072-E95E-8AEE-998F1BD1F34D}"/>
              </a:ext>
            </a:extLst>
          </p:cNvPr>
          <p:cNvGraphicFramePr>
            <a:graphicFrameLocks noGrp="1"/>
          </p:cNvGraphicFramePr>
          <p:nvPr>
            <p:ph idx="1"/>
            <p:extLst>
              <p:ext uri="{D42A27DB-BD31-4B8C-83A1-F6EECF244321}">
                <p14:modId xmlns:p14="http://schemas.microsoft.com/office/powerpoint/2010/main" val="394009910"/>
              </p:ext>
            </p:extLst>
          </p:nvPr>
        </p:nvGraphicFramePr>
        <p:xfrm>
          <a:off x="1087583" y="1296366"/>
          <a:ext cx="10135474" cy="4334141"/>
        </p:xfrm>
        <a:graphic>
          <a:graphicData uri="http://schemas.openxmlformats.org/drawingml/2006/table">
            <a:tbl>
              <a:tblPr firstRow="1" bandRow="1">
                <a:tableStyleId>{5C22544A-7EE6-4342-B048-85BDC9FD1C3A}</a:tableStyleId>
              </a:tblPr>
              <a:tblGrid>
                <a:gridCol w="716968">
                  <a:extLst>
                    <a:ext uri="{9D8B030D-6E8A-4147-A177-3AD203B41FA5}">
                      <a16:colId xmlns:a16="http://schemas.microsoft.com/office/drawing/2014/main" val="456117717"/>
                    </a:ext>
                  </a:extLst>
                </a:gridCol>
                <a:gridCol w="615543">
                  <a:extLst>
                    <a:ext uri="{9D8B030D-6E8A-4147-A177-3AD203B41FA5}">
                      <a16:colId xmlns:a16="http://schemas.microsoft.com/office/drawing/2014/main" val="1594657814"/>
                    </a:ext>
                  </a:extLst>
                </a:gridCol>
                <a:gridCol w="4281310">
                  <a:extLst>
                    <a:ext uri="{9D8B030D-6E8A-4147-A177-3AD203B41FA5}">
                      <a16:colId xmlns:a16="http://schemas.microsoft.com/office/drawing/2014/main" val="2981362610"/>
                    </a:ext>
                  </a:extLst>
                </a:gridCol>
                <a:gridCol w="1465712">
                  <a:extLst>
                    <a:ext uri="{9D8B030D-6E8A-4147-A177-3AD203B41FA5}">
                      <a16:colId xmlns:a16="http://schemas.microsoft.com/office/drawing/2014/main" val="451744477"/>
                    </a:ext>
                  </a:extLst>
                </a:gridCol>
                <a:gridCol w="1163688">
                  <a:extLst>
                    <a:ext uri="{9D8B030D-6E8A-4147-A177-3AD203B41FA5}">
                      <a16:colId xmlns:a16="http://schemas.microsoft.com/office/drawing/2014/main" val="2085095352"/>
                    </a:ext>
                  </a:extLst>
                </a:gridCol>
                <a:gridCol w="951451">
                  <a:extLst>
                    <a:ext uri="{9D8B030D-6E8A-4147-A177-3AD203B41FA5}">
                      <a16:colId xmlns:a16="http://schemas.microsoft.com/office/drawing/2014/main" val="1384924708"/>
                    </a:ext>
                  </a:extLst>
                </a:gridCol>
                <a:gridCol w="940802">
                  <a:extLst>
                    <a:ext uri="{9D8B030D-6E8A-4147-A177-3AD203B41FA5}">
                      <a16:colId xmlns:a16="http://schemas.microsoft.com/office/drawing/2014/main" val="3653658553"/>
                    </a:ext>
                  </a:extLst>
                </a:gridCol>
              </a:tblGrid>
              <a:tr h="362001">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b="1" dirty="0">
                          <a:solidFill>
                            <a:schemeClr val="tx1"/>
                          </a:solidFill>
                          <a:effectLst/>
                          <a:latin typeface="+mn-lt"/>
                          <a:ea typeface="Times New Roman" panose="02020603050405020304" pitchFamily="18" charset="0"/>
                          <a:cs typeface="Times New Roman" panose="02020603050405020304" pitchFamily="18" charset="0"/>
                        </a:rPr>
                        <a:t>Üniversitemiz BAP Birimi Tarafından Son 3 Yılında Desteklenen Bilimsel Araştırma Projeleri</a:t>
                      </a:r>
                      <a:endParaRPr lang="tr-TR" sz="1800" dirty="0">
                        <a:solidFill>
                          <a:schemeClr val="tx1"/>
                        </a:solidFill>
                        <a:effectLst/>
                        <a:latin typeface="+mn-lt"/>
                        <a:ea typeface="Calibri" panose="020F0502020204030204" pitchFamily="34" charset="0"/>
                        <a:cs typeface="Times New Roman" panose="02020603050405020304" pitchFamily="18" charset="0"/>
                      </a:endParaRP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extLst>
                  <a:ext uri="{0D108BD9-81ED-4DB2-BD59-A6C34878D82A}">
                    <a16:rowId xmlns:a16="http://schemas.microsoft.com/office/drawing/2014/main" val="636367266"/>
                  </a:ext>
                </a:extLst>
              </a:tr>
              <a:tr h="538728">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No</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Proje Türü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400" dirty="0">
                          <a:solidFill>
                            <a:srgbClr val="000000"/>
                          </a:solidFill>
                          <a:effectLst/>
                          <a:latin typeface="+mn-lt"/>
                          <a:ea typeface="Times New Roman" panose="02020603050405020304" pitchFamily="18" charset="0"/>
                          <a:cs typeface="Calibri" panose="020F0502020204030204" pitchFamily="34" charset="0"/>
                        </a:rPr>
                        <a:t>Proje Adı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Yürütücü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Destek Miktarı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Başlama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Bitiş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8227123"/>
                  </a:ext>
                </a:extLst>
              </a:tr>
              <a:tr h="820410">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Calibri" panose="020F0502020204030204" pitchFamily="34" charset="0"/>
                        </a:rPr>
                        <a:t>2023-İHTZİR-01</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İhtisaslaşma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Times New Roman" panose="02020603050405020304" pitchFamily="18" charset="0"/>
                        </a:rPr>
                        <a:t>Siirt Fıstığı Yetiştiriciliği Yapılan Arazilerde Sürdürülebilir Üretimin Geliştirilmesi İçin Toprak Verimliliği ve Kalitesi Kapsamında Sorunların Tespit Edilerek Çözüm Önerilerinin Geliştirilmesi</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Calibri" panose="020F0502020204030204" pitchFamily="34" charset="0"/>
                          <a:cs typeface="Times New Roman" panose="02020603050405020304" pitchFamily="18" charset="0"/>
                        </a:rPr>
                        <a:t>Araştırmacı</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solidFill>
                            <a:srgbClr val="000000"/>
                          </a:solidFill>
                          <a:effectLst/>
                          <a:latin typeface="+mn-lt"/>
                          <a:ea typeface="Times New Roman" panose="02020603050405020304" pitchFamily="18" charset="0"/>
                          <a:cs typeface="Times New Roman" panose="02020603050405020304" pitchFamily="18" charset="0"/>
                        </a:rPr>
                        <a:t>527.027 TL</a:t>
                      </a:r>
                      <a:r>
                        <a:rPr lang="tr-TR" sz="1200" dirty="0">
                          <a:solidFill>
                            <a:srgbClr val="000000"/>
                          </a:solidFill>
                          <a:effectLst/>
                          <a:latin typeface="+mn-lt"/>
                          <a:ea typeface="Times New Roman" panose="02020603050405020304" pitchFamily="18" charset="0"/>
                          <a:cs typeface="Calibri" panose="020F0502020204030204" pitchFamily="34" charset="0"/>
                        </a:rPr>
                        <a:t> </a:t>
                      </a:r>
                      <a:endParaRPr lang="tr-TR" sz="1200" dirty="0">
                        <a:effectLst/>
                        <a:latin typeface="+mn-lt"/>
                        <a:ea typeface="Calibri" panose="020F0502020204030204" pitchFamily="34" charset="0"/>
                        <a:cs typeface="Times New Roman" panose="02020603050405020304" pitchFamily="18" charset="0"/>
                      </a:endParaRPr>
                    </a:p>
                    <a:p>
                      <a:pPr algn="ctr">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Times New Roman" panose="02020603050405020304" pitchFamily="18" charset="0"/>
                          <a:cs typeface="Times New Roman" panose="02020603050405020304" pitchFamily="18" charset="0"/>
                        </a:rPr>
                        <a:t>24-03-2023</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Times New Roman" panose="02020603050405020304" pitchFamily="18" charset="0"/>
                          <a:cs typeface="Times New Roman" panose="02020603050405020304" pitchFamily="18" charset="0"/>
                        </a:rPr>
                        <a:t>23-03-2025</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86974601"/>
                  </a:ext>
                </a:extLst>
              </a:tr>
              <a:tr h="787544">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2024-SİÜMÜH-005</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BAP</a:t>
                      </a: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Sinapis </a:t>
                      </a:r>
                      <a:r>
                        <a:rPr lang="tr-TR" sz="1200" b="1" dirty="0" err="1">
                          <a:effectLst/>
                          <a:latin typeface="+mn-lt"/>
                          <a:ea typeface="Calibri" panose="020F0502020204030204" pitchFamily="34" charset="0"/>
                          <a:cs typeface="Times New Roman" panose="02020603050405020304" pitchFamily="18" charset="0"/>
                        </a:rPr>
                        <a:t>arvensis</a:t>
                      </a:r>
                      <a:r>
                        <a:rPr lang="tr-TR" sz="1200" b="1" dirty="0">
                          <a:effectLst/>
                          <a:latin typeface="+mn-lt"/>
                          <a:ea typeface="Calibri" panose="020F0502020204030204" pitchFamily="34" charset="0"/>
                          <a:cs typeface="Times New Roman" panose="02020603050405020304" pitchFamily="18" charset="0"/>
                        </a:rPr>
                        <a:t> L.(yabani hardal) ve </a:t>
                      </a:r>
                      <a:r>
                        <a:rPr lang="tr-TR" sz="1200" b="1" dirty="0" err="1">
                          <a:effectLst/>
                          <a:latin typeface="+mn-lt"/>
                          <a:ea typeface="Calibri" panose="020F0502020204030204" pitchFamily="34" charset="0"/>
                          <a:cs typeface="Times New Roman" panose="02020603050405020304" pitchFamily="18" charset="0"/>
                        </a:rPr>
                        <a:t>Avena</a:t>
                      </a:r>
                      <a:r>
                        <a:rPr lang="tr-TR" sz="1200" b="1" dirty="0">
                          <a:effectLst/>
                          <a:latin typeface="+mn-lt"/>
                          <a:ea typeface="Calibri" panose="020F0502020204030204" pitchFamily="34" charset="0"/>
                          <a:cs typeface="Times New Roman" panose="02020603050405020304" pitchFamily="18" charset="0"/>
                        </a:rPr>
                        <a:t> </a:t>
                      </a:r>
                      <a:r>
                        <a:rPr lang="tr-TR" sz="1200" b="1" dirty="0" err="1">
                          <a:effectLst/>
                          <a:latin typeface="+mn-lt"/>
                          <a:ea typeface="Calibri" panose="020F0502020204030204" pitchFamily="34" charset="0"/>
                          <a:cs typeface="Times New Roman" panose="02020603050405020304" pitchFamily="18" charset="0"/>
                        </a:rPr>
                        <a:t>sterilis</a:t>
                      </a:r>
                      <a:r>
                        <a:rPr lang="tr-TR" sz="1200" b="1" dirty="0">
                          <a:effectLst/>
                          <a:latin typeface="+mn-lt"/>
                          <a:ea typeface="Calibri" panose="020F0502020204030204" pitchFamily="34" charset="0"/>
                          <a:cs typeface="Times New Roman" panose="02020603050405020304" pitchFamily="18" charset="0"/>
                        </a:rPr>
                        <a:t> L.(yabani yulaf) bitkileri üzerinde yapay zeka</a:t>
                      </a:r>
                    </a:p>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destekli diyot lazer modülünün tahrip etkisinin araştırılması,</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30.000 TL</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19-01-2024</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19-01-2026</a:t>
                      </a:r>
                    </a:p>
                  </a:txBody>
                  <a:tcPr marL="68580" marR="68580" marT="0" marB="0" anchor="ctr"/>
                </a:tc>
                <a:extLst>
                  <a:ext uri="{0D108BD9-81ED-4DB2-BD59-A6C34878D82A}">
                    <a16:rowId xmlns:a16="http://schemas.microsoft.com/office/drawing/2014/main" val="1001361045"/>
                  </a:ext>
                </a:extLst>
              </a:tr>
              <a:tr h="1028561">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2025-SİÜSBF-03</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BAP</a:t>
                      </a: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Centaurea türleri; Centaurea </a:t>
                      </a:r>
                      <a:r>
                        <a:rPr lang="tr-TR" sz="1200" b="1" dirty="0" err="1">
                          <a:effectLst/>
                          <a:latin typeface="+mn-lt"/>
                          <a:ea typeface="Calibri" panose="020F0502020204030204" pitchFamily="34" charset="0"/>
                          <a:cs typeface="Times New Roman" panose="02020603050405020304" pitchFamily="18" charset="0"/>
                        </a:rPr>
                        <a:t>carduiformis</a:t>
                      </a:r>
                      <a:r>
                        <a:rPr lang="tr-TR" sz="1200" b="1" dirty="0">
                          <a:effectLst/>
                          <a:latin typeface="+mn-lt"/>
                          <a:ea typeface="Calibri" panose="020F0502020204030204" pitchFamily="34" charset="0"/>
                          <a:cs typeface="Times New Roman" panose="02020603050405020304" pitchFamily="18" charset="0"/>
                        </a:rPr>
                        <a:t>, Centaurea </a:t>
                      </a:r>
                      <a:r>
                        <a:rPr lang="tr-TR" sz="1200" b="1" dirty="0" err="1">
                          <a:effectLst/>
                          <a:latin typeface="+mn-lt"/>
                          <a:ea typeface="Calibri" panose="020F0502020204030204" pitchFamily="34" charset="0"/>
                          <a:cs typeface="Times New Roman" panose="02020603050405020304" pitchFamily="18" charset="0"/>
                        </a:rPr>
                        <a:t>gigantea</a:t>
                      </a:r>
                      <a:r>
                        <a:rPr lang="tr-TR" sz="1200" b="1" dirty="0">
                          <a:effectLst/>
                          <a:latin typeface="+mn-lt"/>
                          <a:ea typeface="Calibri" panose="020F0502020204030204" pitchFamily="34" charset="0"/>
                          <a:cs typeface="Times New Roman" panose="02020603050405020304" pitchFamily="18" charset="0"/>
                        </a:rPr>
                        <a:t> ve Centaurea </a:t>
                      </a:r>
                      <a:r>
                        <a:rPr lang="tr-TR" sz="1200" b="1" dirty="0" err="1">
                          <a:effectLst/>
                          <a:latin typeface="+mn-lt"/>
                          <a:ea typeface="Calibri" panose="020F0502020204030204" pitchFamily="34" charset="0"/>
                          <a:cs typeface="Times New Roman" panose="02020603050405020304" pitchFamily="18" charset="0"/>
                        </a:rPr>
                        <a:t>nemecii'in</a:t>
                      </a:r>
                      <a:r>
                        <a:rPr lang="tr-TR" sz="1200" b="1" dirty="0">
                          <a:effectLst/>
                          <a:latin typeface="+mn-lt"/>
                          <a:ea typeface="Calibri" panose="020F0502020204030204" pitchFamily="34" charset="0"/>
                          <a:cs typeface="Times New Roman" panose="02020603050405020304" pitchFamily="18" charset="0"/>
                        </a:rPr>
                        <a:t> LC-MS/MS ile Karşılaştırmalı </a:t>
                      </a:r>
                      <a:r>
                        <a:rPr lang="tr-TR" sz="1200" b="1" dirty="0" err="1">
                          <a:effectLst/>
                          <a:latin typeface="+mn-lt"/>
                          <a:ea typeface="Calibri" panose="020F0502020204030204" pitchFamily="34" charset="0"/>
                          <a:cs typeface="Times New Roman" panose="02020603050405020304" pitchFamily="18" charset="0"/>
                        </a:rPr>
                        <a:t>Polifenolik</a:t>
                      </a:r>
                      <a:r>
                        <a:rPr lang="tr-TR" sz="1200" b="1" dirty="0">
                          <a:effectLst/>
                          <a:latin typeface="+mn-lt"/>
                          <a:ea typeface="Calibri" panose="020F0502020204030204" pitchFamily="34" charset="0"/>
                          <a:cs typeface="Times New Roman" panose="02020603050405020304" pitchFamily="18" charset="0"/>
                        </a:rPr>
                        <a:t> Profili ve Antioksidan, </a:t>
                      </a:r>
                      <a:r>
                        <a:rPr lang="tr-TR" sz="1200" b="1" dirty="0" err="1">
                          <a:effectLst/>
                          <a:latin typeface="+mn-lt"/>
                          <a:ea typeface="Calibri" panose="020F0502020204030204" pitchFamily="34" charset="0"/>
                          <a:cs typeface="Times New Roman" panose="02020603050405020304" pitchFamily="18" charset="0"/>
                        </a:rPr>
                        <a:t>Antidiyabetik</a:t>
                      </a:r>
                      <a:r>
                        <a:rPr lang="tr-TR" sz="1200" b="1" dirty="0">
                          <a:effectLst/>
                          <a:latin typeface="+mn-lt"/>
                          <a:ea typeface="Calibri" panose="020F0502020204030204" pitchFamily="34" charset="0"/>
                          <a:cs typeface="Times New Roman" panose="02020603050405020304" pitchFamily="18" charset="0"/>
                        </a:rPr>
                        <a:t>, </a:t>
                      </a:r>
                      <a:r>
                        <a:rPr lang="tr-TR" sz="1200" b="1" dirty="0" err="1">
                          <a:effectLst/>
                          <a:latin typeface="+mn-lt"/>
                          <a:ea typeface="Calibri" panose="020F0502020204030204" pitchFamily="34" charset="0"/>
                          <a:cs typeface="Times New Roman" panose="02020603050405020304" pitchFamily="18" charset="0"/>
                        </a:rPr>
                        <a:t>Antimikrobiyal</a:t>
                      </a:r>
                      <a:r>
                        <a:rPr lang="tr-TR" sz="1200" b="1" dirty="0">
                          <a:effectLst/>
                          <a:latin typeface="+mn-lt"/>
                          <a:ea typeface="Calibri" panose="020F0502020204030204" pitchFamily="34" charset="0"/>
                          <a:cs typeface="Times New Roman" panose="02020603050405020304" pitchFamily="18" charset="0"/>
                        </a:rPr>
                        <a:t>, </a:t>
                      </a:r>
                      <a:r>
                        <a:rPr lang="tr-TR" sz="1200" b="1" dirty="0" err="1">
                          <a:effectLst/>
                          <a:latin typeface="+mn-lt"/>
                          <a:ea typeface="Calibri" panose="020F0502020204030204" pitchFamily="34" charset="0"/>
                          <a:cs typeface="Times New Roman" panose="02020603050405020304" pitchFamily="18" charset="0"/>
                        </a:rPr>
                        <a:t>Antialzaymır</a:t>
                      </a:r>
                      <a:r>
                        <a:rPr lang="tr-TR" sz="1200" b="1" dirty="0">
                          <a:effectLst/>
                          <a:latin typeface="+mn-lt"/>
                          <a:ea typeface="Calibri" panose="020F0502020204030204" pitchFamily="34" charset="0"/>
                          <a:cs typeface="Times New Roman" panose="02020603050405020304" pitchFamily="18" charset="0"/>
                        </a:rPr>
                        <a:t> ve </a:t>
                      </a:r>
                      <a:r>
                        <a:rPr lang="tr-TR" sz="1200" b="1" dirty="0" err="1">
                          <a:effectLst/>
                          <a:latin typeface="+mn-lt"/>
                          <a:ea typeface="Calibri" panose="020F0502020204030204" pitchFamily="34" charset="0"/>
                          <a:cs typeface="Times New Roman" panose="02020603050405020304" pitchFamily="18" charset="0"/>
                        </a:rPr>
                        <a:t>Antiglokom</a:t>
                      </a:r>
                      <a:r>
                        <a:rPr lang="tr-TR" sz="1200" b="1" dirty="0">
                          <a:effectLst/>
                          <a:latin typeface="+mn-lt"/>
                          <a:ea typeface="Calibri" panose="020F0502020204030204" pitchFamily="34" charset="0"/>
                          <a:cs typeface="Times New Roman" panose="02020603050405020304" pitchFamily="18" charset="0"/>
                        </a:rPr>
                        <a:t> Aktivitelerinin Değerlendirilmesi</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49.957 TL</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05-01-2025</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05-07-2026</a:t>
                      </a:r>
                    </a:p>
                  </a:txBody>
                  <a:tcPr marL="68580" marR="68580" marT="0" marB="0" anchor="ctr"/>
                </a:tc>
                <a:extLst>
                  <a:ext uri="{0D108BD9-81ED-4DB2-BD59-A6C34878D82A}">
                    <a16:rowId xmlns:a16="http://schemas.microsoft.com/office/drawing/2014/main" val="772098613"/>
                  </a:ext>
                </a:extLst>
              </a:tr>
              <a:tr h="787544">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effectLst/>
                          <a:latin typeface="+mn-lt"/>
                          <a:ea typeface="Calibri" panose="020F0502020204030204" pitchFamily="34" charset="0"/>
                          <a:cs typeface="Times New Roman" panose="02020603050405020304" pitchFamily="18" charset="0"/>
                        </a:rPr>
                        <a:t>TÜBİTAK-1001</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Ürün Rotasyonu ve Toprak İşleme Uygulamalarının Pamuk Ekili Alanların Toprak Kalitesi ve Sera Gazı Salınımına Etkileri ve Gelecekteki Pamuk Veriminin </a:t>
                      </a:r>
                      <a:r>
                        <a:rPr lang="tr-TR" sz="1200" b="1" dirty="0" err="1">
                          <a:effectLst/>
                          <a:latin typeface="+mn-lt"/>
                          <a:ea typeface="Calibri" panose="020F0502020204030204" pitchFamily="34" charset="0"/>
                          <a:cs typeface="Times New Roman" panose="02020603050405020304" pitchFamily="18" charset="0"/>
                        </a:rPr>
                        <a:t>CropGro-Cotton</a:t>
                      </a:r>
                      <a:r>
                        <a:rPr lang="tr-TR" sz="1200" b="1" dirty="0">
                          <a:effectLst/>
                          <a:latin typeface="+mn-lt"/>
                          <a:ea typeface="Calibri" panose="020F0502020204030204" pitchFamily="34" charset="0"/>
                          <a:cs typeface="Times New Roman" panose="02020603050405020304" pitchFamily="18" charset="0"/>
                        </a:rPr>
                        <a:t> ile Modellenmesi</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850.000 TL</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13-10-2021</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13-10-2024</a:t>
                      </a:r>
                    </a:p>
                  </a:txBody>
                  <a:tcPr marL="68580" marR="68580" marT="0" marB="0" anchor="ctr"/>
                </a:tc>
                <a:extLst>
                  <a:ext uri="{0D108BD9-81ED-4DB2-BD59-A6C34878D82A}">
                    <a16:rowId xmlns:a16="http://schemas.microsoft.com/office/drawing/2014/main" val="1628717487"/>
                  </a:ext>
                </a:extLst>
              </a:tr>
            </a:tbl>
          </a:graphicData>
        </a:graphic>
      </p:graphicFrame>
    </p:spTree>
    <p:extLst>
      <p:ext uri="{BB962C8B-B14F-4D97-AF65-F5344CB8AC3E}">
        <p14:creationId xmlns:p14="http://schemas.microsoft.com/office/powerpoint/2010/main" val="3981855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graphicFrame>
        <p:nvGraphicFramePr>
          <p:cNvPr id="7" name="Content Placeholder 6">
            <a:extLst>
              <a:ext uri="{FF2B5EF4-FFF2-40B4-BE49-F238E27FC236}">
                <a16:creationId xmlns:a16="http://schemas.microsoft.com/office/drawing/2014/main" id="{8AA8DD13-0072-E95E-8AEE-998F1BD1F34D}"/>
              </a:ext>
            </a:extLst>
          </p:cNvPr>
          <p:cNvGraphicFramePr>
            <a:graphicFrameLocks noGrp="1"/>
          </p:cNvGraphicFramePr>
          <p:nvPr>
            <p:ph idx="1"/>
          </p:nvPr>
        </p:nvGraphicFramePr>
        <p:xfrm>
          <a:off x="1087583" y="1296366"/>
          <a:ext cx="10135474" cy="4334141"/>
        </p:xfrm>
        <a:graphic>
          <a:graphicData uri="http://schemas.openxmlformats.org/drawingml/2006/table">
            <a:tbl>
              <a:tblPr firstRow="1" bandRow="1">
                <a:tableStyleId>{5C22544A-7EE6-4342-B048-85BDC9FD1C3A}</a:tableStyleId>
              </a:tblPr>
              <a:tblGrid>
                <a:gridCol w="716968">
                  <a:extLst>
                    <a:ext uri="{9D8B030D-6E8A-4147-A177-3AD203B41FA5}">
                      <a16:colId xmlns:a16="http://schemas.microsoft.com/office/drawing/2014/main" val="456117717"/>
                    </a:ext>
                  </a:extLst>
                </a:gridCol>
                <a:gridCol w="615543">
                  <a:extLst>
                    <a:ext uri="{9D8B030D-6E8A-4147-A177-3AD203B41FA5}">
                      <a16:colId xmlns:a16="http://schemas.microsoft.com/office/drawing/2014/main" val="1594657814"/>
                    </a:ext>
                  </a:extLst>
                </a:gridCol>
                <a:gridCol w="4281310">
                  <a:extLst>
                    <a:ext uri="{9D8B030D-6E8A-4147-A177-3AD203B41FA5}">
                      <a16:colId xmlns:a16="http://schemas.microsoft.com/office/drawing/2014/main" val="2981362610"/>
                    </a:ext>
                  </a:extLst>
                </a:gridCol>
                <a:gridCol w="1465712">
                  <a:extLst>
                    <a:ext uri="{9D8B030D-6E8A-4147-A177-3AD203B41FA5}">
                      <a16:colId xmlns:a16="http://schemas.microsoft.com/office/drawing/2014/main" val="451744477"/>
                    </a:ext>
                  </a:extLst>
                </a:gridCol>
                <a:gridCol w="1163688">
                  <a:extLst>
                    <a:ext uri="{9D8B030D-6E8A-4147-A177-3AD203B41FA5}">
                      <a16:colId xmlns:a16="http://schemas.microsoft.com/office/drawing/2014/main" val="2085095352"/>
                    </a:ext>
                  </a:extLst>
                </a:gridCol>
                <a:gridCol w="951451">
                  <a:extLst>
                    <a:ext uri="{9D8B030D-6E8A-4147-A177-3AD203B41FA5}">
                      <a16:colId xmlns:a16="http://schemas.microsoft.com/office/drawing/2014/main" val="1384924708"/>
                    </a:ext>
                  </a:extLst>
                </a:gridCol>
                <a:gridCol w="940802">
                  <a:extLst>
                    <a:ext uri="{9D8B030D-6E8A-4147-A177-3AD203B41FA5}">
                      <a16:colId xmlns:a16="http://schemas.microsoft.com/office/drawing/2014/main" val="3653658553"/>
                    </a:ext>
                  </a:extLst>
                </a:gridCol>
              </a:tblGrid>
              <a:tr h="362001">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b="1" dirty="0">
                          <a:solidFill>
                            <a:schemeClr val="tx1"/>
                          </a:solidFill>
                          <a:effectLst/>
                          <a:latin typeface="+mn-lt"/>
                          <a:ea typeface="Times New Roman" panose="02020603050405020304" pitchFamily="18" charset="0"/>
                          <a:cs typeface="Times New Roman" panose="02020603050405020304" pitchFamily="18" charset="0"/>
                        </a:rPr>
                        <a:t>Üniversitemiz BAP Birimi Tarafından Son 3 Yılında Desteklenen Bilimsel Araştırma Projeleri</a:t>
                      </a:r>
                      <a:endParaRPr lang="tr-TR" sz="1800" dirty="0">
                        <a:solidFill>
                          <a:schemeClr val="tx1"/>
                        </a:solidFill>
                        <a:effectLst/>
                        <a:latin typeface="+mn-lt"/>
                        <a:ea typeface="Calibri" panose="020F0502020204030204" pitchFamily="34" charset="0"/>
                        <a:cs typeface="Times New Roman" panose="02020603050405020304" pitchFamily="18" charset="0"/>
                      </a:endParaRP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extLst>
                  <a:ext uri="{0D108BD9-81ED-4DB2-BD59-A6C34878D82A}">
                    <a16:rowId xmlns:a16="http://schemas.microsoft.com/office/drawing/2014/main" val="636367266"/>
                  </a:ext>
                </a:extLst>
              </a:tr>
              <a:tr h="538728">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No</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Proje Türü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400" dirty="0">
                          <a:solidFill>
                            <a:srgbClr val="000000"/>
                          </a:solidFill>
                          <a:effectLst/>
                          <a:latin typeface="+mn-lt"/>
                          <a:ea typeface="Times New Roman" panose="02020603050405020304" pitchFamily="18" charset="0"/>
                          <a:cs typeface="Calibri" panose="020F0502020204030204" pitchFamily="34" charset="0"/>
                        </a:rPr>
                        <a:t>Proje Adı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Yürütücü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Destek Miktarı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Başlama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Bitiş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8227123"/>
                  </a:ext>
                </a:extLst>
              </a:tr>
              <a:tr h="820410">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2023-KRY26</a:t>
                      </a: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BAP</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Times New Roman" panose="02020603050405020304" pitchFamily="18" charset="0"/>
                        </a:rPr>
                        <a:t>Özel Eğitim Ve Rehabilitasyon Merkezlerinde Çalışan Personelin İş Tatmininin Tükenmişlik Üzerindeki Etkisi Trc3 Bölgesi Örneği</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Calibri" panose="020F0502020204030204" pitchFamily="34" charset="0"/>
                          <a:cs typeface="Times New Roman" panose="02020603050405020304" pitchFamily="18" charset="0"/>
                        </a:rPr>
                        <a:t>Yürütücü</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solidFill>
                            <a:srgbClr val="000000"/>
                          </a:solidFill>
                          <a:effectLst/>
                          <a:latin typeface="+mn-lt"/>
                          <a:ea typeface="Times New Roman" panose="02020603050405020304" pitchFamily="18" charset="0"/>
                          <a:cs typeface="Times New Roman" panose="02020603050405020304" pitchFamily="18" charset="0"/>
                        </a:rPr>
                        <a:t>9877.22 TL</a:t>
                      </a:r>
                      <a:r>
                        <a:rPr lang="tr-TR" sz="1200" dirty="0">
                          <a:solidFill>
                            <a:srgbClr val="000000"/>
                          </a:solidFill>
                          <a:effectLst/>
                          <a:latin typeface="+mn-lt"/>
                          <a:ea typeface="Times New Roman" panose="02020603050405020304" pitchFamily="18" charset="0"/>
                          <a:cs typeface="Calibri" panose="020F0502020204030204" pitchFamily="34" charset="0"/>
                        </a:rPr>
                        <a:t>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Times New Roman" panose="02020603050405020304" pitchFamily="18" charset="0"/>
                          <a:cs typeface="Times New Roman" panose="02020603050405020304" pitchFamily="18" charset="0"/>
                        </a:rPr>
                        <a:t>24-03-2023</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Calibri" panose="020F0502020204030204" pitchFamily="34" charset="0"/>
                          <a:cs typeface="Times New Roman" panose="02020603050405020304" pitchFamily="18" charset="0"/>
                        </a:rPr>
                        <a:t>01-12-2025</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86974601"/>
                  </a:ext>
                </a:extLst>
              </a:tr>
              <a:tr h="787544">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effectLst/>
                          <a:latin typeface="+mn-lt"/>
                          <a:ea typeface="Calibri" panose="020F0502020204030204" pitchFamily="34" charset="0"/>
                          <a:cs typeface="Times New Roman" panose="02020603050405020304" pitchFamily="18" charset="0"/>
                        </a:rPr>
                        <a:t>2023-KRY27</a:t>
                      </a:r>
                    </a:p>
                    <a:p>
                      <a:pPr algn="l">
                        <a:lnSpc>
                          <a:spcPct val="115000"/>
                        </a:lnSpc>
                        <a:spcAft>
                          <a:spcPts val="0"/>
                        </a:spcAft>
                      </a:pPr>
                      <a:endParaRPr lang="tr-TR" sz="12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000000"/>
                          </a:solidFill>
                          <a:effectLst/>
                          <a:latin typeface="+mn-lt"/>
                          <a:ea typeface="Times New Roman" panose="02020603050405020304" pitchFamily="18" charset="0"/>
                          <a:cs typeface="Calibri" panose="020F0502020204030204" pitchFamily="34" charset="0"/>
                        </a:rPr>
                        <a:t>BAP</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Üniversite Öğrencilerinin Finansal Okuryazarlık Düzeylerinin Analizi: Trc3 Bölgesi Örneği</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000000"/>
                          </a:solidFill>
                          <a:effectLst/>
                          <a:latin typeface="+mn-lt"/>
                          <a:ea typeface="Calibri" panose="020F0502020204030204" pitchFamily="34" charset="0"/>
                          <a:cs typeface="Times New Roman" panose="02020603050405020304" pitchFamily="18" charset="0"/>
                        </a:rPr>
                        <a:t>Yürütücü</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8755.6</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333333"/>
                          </a:solidFill>
                          <a:effectLst/>
                          <a:latin typeface="+mn-lt"/>
                          <a:ea typeface="Times New Roman" panose="02020603050405020304" pitchFamily="18" charset="0"/>
                          <a:cs typeface="Times New Roman" panose="02020603050405020304" pitchFamily="18" charset="0"/>
                        </a:rPr>
                        <a:t>24-03-2023</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333333"/>
                          </a:solidFill>
                          <a:effectLst/>
                          <a:latin typeface="+mn-lt"/>
                          <a:ea typeface="Calibri" panose="020F0502020204030204" pitchFamily="34" charset="0"/>
                          <a:cs typeface="Times New Roman" panose="02020603050405020304" pitchFamily="18" charset="0"/>
                        </a:rPr>
                        <a:t>01-12-2025</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1361045"/>
                  </a:ext>
                </a:extLst>
              </a:tr>
              <a:tr h="1028561">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effectLst/>
                          <a:latin typeface="+mn-lt"/>
                          <a:ea typeface="Calibri" panose="020F0502020204030204" pitchFamily="34" charset="0"/>
                          <a:cs typeface="Times New Roman" panose="02020603050405020304" pitchFamily="18" charset="0"/>
                        </a:rPr>
                        <a:t>2023-KRY28</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000000"/>
                          </a:solidFill>
                          <a:effectLst/>
                          <a:latin typeface="+mn-lt"/>
                          <a:ea typeface="Times New Roman" panose="02020603050405020304" pitchFamily="18" charset="0"/>
                          <a:cs typeface="Calibri" panose="020F0502020204030204" pitchFamily="34" charset="0"/>
                        </a:rPr>
                        <a:t>BAP</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Güneydoğu Anadolu Bölgesinde Faaliyet Gösteren El Sanatları Mesleklerinin Sürdürülebilir İnsan Kaynakları Bağlamında Analizi</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000000"/>
                          </a:solidFill>
                          <a:effectLst/>
                          <a:latin typeface="+mn-lt"/>
                          <a:ea typeface="Calibri" panose="020F0502020204030204" pitchFamily="34" charset="0"/>
                          <a:cs typeface="Times New Roman" panose="02020603050405020304" pitchFamily="18" charset="0"/>
                        </a:rPr>
                        <a:t>Yürütücü</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8655.12</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333333"/>
                          </a:solidFill>
                          <a:effectLst/>
                          <a:latin typeface="+mn-lt"/>
                          <a:ea typeface="Times New Roman" panose="02020603050405020304" pitchFamily="18" charset="0"/>
                          <a:cs typeface="Times New Roman" panose="02020603050405020304" pitchFamily="18" charset="0"/>
                        </a:rPr>
                        <a:t>24-03-2023</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333333"/>
                          </a:solidFill>
                          <a:effectLst/>
                          <a:latin typeface="+mn-lt"/>
                          <a:ea typeface="Calibri" panose="020F0502020204030204" pitchFamily="34" charset="0"/>
                          <a:cs typeface="Times New Roman" panose="02020603050405020304" pitchFamily="18" charset="0"/>
                        </a:rPr>
                        <a:t>01-12-2025</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72098613"/>
                  </a:ext>
                </a:extLst>
              </a:tr>
              <a:tr h="787544">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28717487"/>
                  </a:ext>
                </a:extLst>
              </a:tr>
            </a:tbl>
          </a:graphicData>
        </a:graphic>
      </p:graphicFrame>
    </p:spTree>
    <p:extLst>
      <p:ext uri="{BB962C8B-B14F-4D97-AF65-F5344CB8AC3E}">
        <p14:creationId xmlns:p14="http://schemas.microsoft.com/office/powerpoint/2010/main" val="111652697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graphicFrame>
        <p:nvGraphicFramePr>
          <p:cNvPr id="7" name="Content Placeholder 6">
            <a:extLst>
              <a:ext uri="{FF2B5EF4-FFF2-40B4-BE49-F238E27FC236}">
                <a16:creationId xmlns:a16="http://schemas.microsoft.com/office/drawing/2014/main" id="{8AA8DD13-0072-E95E-8AEE-998F1BD1F34D}"/>
              </a:ext>
            </a:extLst>
          </p:cNvPr>
          <p:cNvGraphicFramePr>
            <a:graphicFrameLocks noGrp="1"/>
          </p:cNvGraphicFramePr>
          <p:nvPr>
            <p:ph idx="1"/>
            <p:extLst>
              <p:ext uri="{D42A27DB-BD31-4B8C-83A1-F6EECF244321}">
                <p14:modId xmlns:p14="http://schemas.microsoft.com/office/powerpoint/2010/main" val="683041824"/>
              </p:ext>
            </p:extLst>
          </p:nvPr>
        </p:nvGraphicFramePr>
        <p:xfrm>
          <a:off x="1087583" y="1296365"/>
          <a:ext cx="10000719" cy="4392165"/>
        </p:xfrm>
        <a:graphic>
          <a:graphicData uri="http://schemas.openxmlformats.org/drawingml/2006/table">
            <a:tbl>
              <a:tblPr firstRow="1" bandRow="1">
                <a:tableStyleId>{5C22544A-7EE6-4342-B048-85BDC9FD1C3A}</a:tableStyleId>
              </a:tblPr>
              <a:tblGrid>
                <a:gridCol w="707435">
                  <a:extLst>
                    <a:ext uri="{9D8B030D-6E8A-4147-A177-3AD203B41FA5}">
                      <a16:colId xmlns:a16="http://schemas.microsoft.com/office/drawing/2014/main" val="456117717"/>
                    </a:ext>
                  </a:extLst>
                </a:gridCol>
                <a:gridCol w="607359">
                  <a:extLst>
                    <a:ext uri="{9D8B030D-6E8A-4147-A177-3AD203B41FA5}">
                      <a16:colId xmlns:a16="http://schemas.microsoft.com/office/drawing/2014/main" val="1594657814"/>
                    </a:ext>
                  </a:extLst>
                </a:gridCol>
                <a:gridCol w="4224388">
                  <a:extLst>
                    <a:ext uri="{9D8B030D-6E8A-4147-A177-3AD203B41FA5}">
                      <a16:colId xmlns:a16="http://schemas.microsoft.com/office/drawing/2014/main" val="2981362610"/>
                    </a:ext>
                  </a:extLst>
                </a:gridCol>
                <a:gridCol w="1446225">
                  <a:extLst>
                    <a:ext uri="{9D8B030D-6E8A-4147-A177-3AD203B41FA5}">
                      <a16:colId xmlns:a16="http://schemas.microsoft.com/office/drawing/2014/main" val="451744477"/>
                    </a:ext>
                  </a:extLst>
                </a:gridCol>
                <a:gridCol w="1148217">
                  <a:extLst>
                    <a:ext uri="{9D8B030D-6E8A-4147-A177-3AD203B41FA5}">
                      <a16:colId xmlns:a16="http://schemas.microsoft.com/office/drawing/2014/main" val="2085095352"/>
                    </a:ext>
                  </a:extLst>
                </a:gridCol>
                <a:gridCol w="938801">
                  <a:extLst>
                    <a:ext uri="{9D8B030D-6E8A-4147-A177-3AD203B41FA5}">
                      <a16:colId xmlns:a16="http://schemas.microsoft.com/office/drawing/2014/main" val="1384924708"/>
                    </a:ext>
                  </a:extLst>
                </a:gridCol>
                <a:gridCol w="928294">
                  <a:extLst>
                    <a:ext uri="{9D8B030D-6E8A-4147-A177-3AD203B41FA5}">
                      <a16:colId xmlns:a16="http://schemas.microsoft.com/office/drawing/2014/main" val="3653658553"/>
                    </a:ext>
                  </a:extLst>
                </a:gridCol>
              </a:tblGrid>
              <a:tr h="370456">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b="1" dirty="0">
                          <a:solidFill>
                            <a:schemeClr val="tx1"/>
                          </a:solidFill>
                          <a:effectLst/>
                          <a:latin typeface="+mn-lt"/>
                          <a:ea typeface="Times New Roman" panose="02020603050405020304" pitchFamily="18" charset="0"/>
                          <a:cs typeface="Times New Roman" panose="02020603050405020304" pitchFamily="18" charset="0"/>
                        </a:rPr>
                        <a:t>Üniversitemiz TÜBİTAK/BAP Birimi Tarafından 2025Yılında Başvurulan Bilimsel Araştırma Projeleri</a:t>
                      </a:r>
                      <a:endParaRPr lang="tr-TR" sz="1800" dirty="0">
                        <a:solidFill>
                          <a:schemeClr val="tx1"/>
                        </a:solidFill>
                        <a:effectLst/>
                        <a:latin typeface="+mn-lt"/>
                        <a:ea typeface="Calibri" panose="020F0502020204030204" pitchFamily="34" charset="0"/>
                        <a:cs typeface="Times New Roman" panose="02020603050405020304" pitchFamily="18" charset="0"/>
                      </a:endParaRP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extLst>
                  <a:ext uri="{0D108BD9-81ED-4DB2-BD59-A6C34878D82A}">
                    <a16:rowId xmlns:a16="http://schemas.microsoft.com/office/drawing/2014/main" val="636367266"/>
                  </a:ext>
                </a:extLst>
              </a:tr>
              <a:tr h="551311">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No</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Proje Türü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400" dirty="0">
                          <a:solidFill>
                            <a:srgbClr val="000000"/>
                          </a:solidFill>
                          <a:effectLst/>
                          <a:latin typeface="+mn-lt"/>
                          <a:ea typeface="Times New Roman" panose="02020603050405020304" pitchFamily="18" charset="0"/>
                          <a:cs typeface="Calibri" panose="020F0502020204030204" pitchFamily="34" charset="0"/>
                        </a:rPr>
                        <a:t>Proje Adı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Yürütücü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Destek Miktarı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Başlama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Bitiş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8227123"/>
                  </a:ext>
                </a:extLst>
              </a:tr>
              <a:tr h="805938">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2025</a:t>
                      </a: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İhtisaslaşma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Times New Roman" panose="02020603050405020304" pitchFamily="18" charset="0"/>
                        </a:rPr>
                        <a:t>Siirt İli Arı Bitkileri İle Arı Ürünlerinin </a:t>
                      </a:r>
                      <a:r>
                        <a:rPr lang="tr-TR" sz="1200" b="1" dirty="0" err="1">
                          <a:solidFill>
                            <a:srgbClr val="000000"/>
                          </a:solidFill>
                          <a:effectLst/>
                          <a:latin typeface="+mn-lt"/>
                          <a:ea typeface="Times New Roman" panose="02020603050405020304" pitchFamily="18" charset="0"/>
                          <a:cs typeface="Times New Roman" panose="02020603050405020304" pitchFamily="18" charset="0"/>
                        </a:rPr>
                        <a:t>Karakterizasyonu</a:t>
                      </a:r>
                      <a:r>
                        <a:rPr lang="tr-TR" sz="1200" b="1" dirty="0">
                          <a:solidFill>
                            <a:srgbClr val="000000"/>
                          </a:solidFill>
                          <a:effectLst/>
                          <a:latin typeface="+mn-lt"/>
                          <a:ea typeface="Times New Roman" panose="02020603050405020304" pitchFamily="18" charset="0"/>
                          <a:cs typeface="Times New Roman" panose="02020603050405020304" pitchFamily="18" charset="0"/>
                        </a:rPr>
                        <a:t> Ve Arılarda </a:t>
                      </a:r>
                      <a:r>
                        <a:rPr lang="tr-TR" sz="1200" b="1" dirty="0" err="1">
                          <a:solidFill>
                            <a:srgbClr val="000000"/>
                          </a:solidFill>
                          <a:effectLst/>
                          <a:latin typeface="+mn-lt"/>
                          <a:ea typeface="Times New Roman" panose="02020603050405020304" pitchFamily="18" charset="0"/>
                          <a:cs typeface="Times New Roman" panose="02020603050405020304" pitchFamily="18" charset="0"/>
                        </a:rPr>
                        <a:t>Mikrobiyal</a:t>
                      </a:r>
                      <a:r>
                        <a:rPr lang="tr-TR" sz="1200" b="1" dirty="0">
                          <a:solidFill>
                            <a:srgbClr val="000000"/>
                          </a:solidFill>
                          <a:effectLst/>
                          <a:latin typeface="+mn-lt"/>
                          <a:ea typeface="Times New Roman" panose="02020603050405020304" pitchFamily="18" charset="0"/>
                          <a:cs typeface="Times New Roman" panose="02020603050405020304" pitchFamily="18" charset="0"/>
                        </a:rPr>
                        <a:t> Enfeksiyon Kaynaklı Hastalıkların Tespiti</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Calibri" panose="020F0502020204030204" pitchFamily="34" charset="0"/>
                          <a:cs typeface="Times New Roman" panose="02020603050405020304" pitchFamily="18" charset="0"/>
                        </a:rPr>
                        <a:t>Araştırmacı</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solidFill>
                            <a:srgbClr val="000000"/>
                          </a:solidFill>
                          <a:effectLst/>
                          <a:latin typeface="+mn-lt"/>
                          <a:ea typeface="Times New Roman" panose="02020603050405020304" pitchFamily="18" charset="0"/>
                          <a:cs typeface="Times New Roman" panose="02020603050405020304" pitchFamily="18" charset="0"/>
                        </a:rPr>
                        <a:t>823.773</a:t>
                      </a:r>
                      <a:r>
                        <a:rPr lang="tr-TR" sz="1200" baseline="0" dirty="0">
                          <a:solidFill>
                            <a:srgbClr val="000000"/>
                          </a:solidFill>
                          <a:effectLst/>
                          <a:latin typeface="+mn-lt"/>
                          <a:ea typeface="Times New Roman" panose="02020603050405020304" pitchFamily="18" charset="0"/>
                          <a:cs typeface="Times New Roman" panose="02020603050405020304" pitchFamily="18" charset="0"/>
                        </a:rPr>
                        <a:t> TL</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86974601"/>
                  </a:ext>
                </a:extLst>
              </a:tr>
              <a:tr h="805938">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2025</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TÜBİTAK-1001</a:t>
                      </a: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Yabancı Otların Kontrolünde Endemik Böcek Türlerinin Biyolojik Mücadele Ajanı Olarak Kullanım Potansiyellerinin Araştırılması</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Yürütücü</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2.400,00TL</a:t>
                      </a: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1361045"/>
                  </a:ext>
                </a:extLst>
              </a:tr>
              <a:tr h="1052584">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2025</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TÜBİTAK-1001</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Türkiye’de Yabancı Bitki Türlerinin </a:t>
                      </a:r>
                      <a:r>
                        <a:rPr lang="tr-TR" sz="1200" b="1" dirty="0" err="1">
                          <a:effectLst/>
                          <a:latin typeface="+mn-lt"/>
                          <a:ea typeface="Calibri" panose="020F0502020204030204" pitchFamily="34" charset="0"/>
                          <a:cs typeface="Times New Roman" panose="02020603050405020304" pitchFamily="18" charset="0"/>
                        </a:rPr>
                        <a:t>Önceliklendirilerek</a:t>
                      </a:r>
                      <a:r>
                        <a:rPr lang="tr-TR" sz="1200" b="1" dirty="0">
                          <a:effectLst/>
                          <a:latin typeface="+mn-lt"/>
                          <a:ea typeface="Calibri" panose="020F0502020204030204" pitchFamily="34" charset="0"/>
                          <a:cs typeface="Times New Roman" panose="02020603050405020304" pitchFamily="18" charset="0"/>
                        </a:rPr>
                        <a:t> Potansiyel İstilacı Yabancı Bitkilerin Tespiti, İlgili Bitkilerin Ekosistem Hizmetlerine Etkilerinin Belirlenmesi ve Küresel İklim Değişikliği Senaryolarına Bağlı Potansiyel İstila Alanlarının Haritalandırılması</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2.400,00TL</a:t>
                      </a: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72098613"/>
                  </a:ext>
                </a:extLst>
              </a:tr>
              <a:tr h="805938">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2025</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TÜBİTAK-1001</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Yukarı Dicle Havzası Tarım Arazilerinde </a:t>
                      </a:r>
                      <a:r>
                        <a:rPr lang="tr-TR" sz="1200" b="1" dirty="0" err="1">
                          <a:effectLst/>
                          <a:latin typeface="+mn-lt"/>
                          <a:ea typeface="Calibri" panose="020F0502020204030204" pitchFamily="34" charset="0"/>
                          <a:cs typeface="Times New Roman" panose="02020603050405020304" pitchFamily="18" charset="0"/>
                        </a:rPr>
                        <a:t>Mikroplastik</a:t>
                      </a:r>
                      <a:r>
                        <a:rPr lang="tr-TR" sz="1200" b="1" dirty="0">
                          <a:effectLst/>
                          <a:latin typeface="+mn-lt"/>
                          <a:ea typeface="Calibri" panose="020F0502020204030204" pitchFamily="34" charset="0"/>
                          <a:cs typeface="Times New Roman" panose="02020603050405020304" pitchFamily="18" charset="0"/>
                        </a:rPr>
                        <a:t> Kirliliği: Toprak Kalitesine Etkileri ve Makine Öğrenimi ile Mekânsal Dağılım Tahmini</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2.400,00TL</a:t>
                      </a: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28717487"/>
                  </a:ext>
                </a:extLst>
              </a:tr>
            </a:tbl>
          </a:graphicData>
        </a:graphic>
      </p:graphicFrame>
    </p:spTree>
    <p:extLst>
      <p:ext uri="{BB962C8B-B14F-4D97-AF65-F5344CB8AC3E}">
        <p14:creationId xmlns:p14="http://schemas.microsoft.com/office/powerpoint/2010/main" val="38872787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a:bodyPr>
          <a:lstStyle/>
          <a:p>
            <a:pPr marL="914400" lvl="1" indent="-457200" algn="just">
              <a:buAutoNum type="arabicPeriod"/>
            </a:pPr>
            <a:r>
              <a:rPr lang="tr-TR" dirty="0">
                <a:latin typeface="Times New Roman" panose="02020603050405020304" pitchFamily="18" charset="0"/>
                <a:cs typeface="Times New Roman" panose="02020603050405020304" pitchFamily="18" charset="0"/>
              </a:rPr>
              <a:t>Hedef: Bölümümüzde mevcut 2 programa aktifleştirilmesi,</a:t>
            </a:r>
          </a:p>
          <a:p>
            <a:pPr marL="457200" lvl="1" indent="0" algn="just">
              <a:buNone/>
            </a:pPr>
            <a:r>
              <a:rPr lang="tr-TR" dirty="0">
                <a:latin typeface="Times New Roman" panose="02020603050405020304" pitchFamily="18" charset="0"/>
                <a:cs typeface="Times New Roman" panose="02020603050405020304" pitchFamily="18" charset="0"/>
              </a:rPr>
              <a:t>(Bu Yıl) 2025’te bu hedefe yönelik olarak gerekli hazırlıklar yapılacaktır.</a:t>
            </a:r>
          </a:p>
          <a:p>
            <a:pPr lvl="1" algn="just"/>
            <a:r>
              <a:rPr lang="tr-TR" dirty="0">
                <a:latin typeface="Times New Roman" panose="02020603050405020304" pitchFamily="18" charset="0"/>
                <a:cs typeface="Times New Roman" panose="02020603050405020304" pitchFamily="18" charset="0"/>
              </a:rPr>
              <a:t>(Gelecek Yıl) 2026’da programın açılması için YÖK’e başvuru yapılacaktır. </a:t>
            </a:r>
          </a:p>
          <a:p>
            <a:pPr lvl="1" algn="just"/>
            <a:r>
              <a:rPr lang="tr-TR" dirty="0">
                <a:latin typeface="Times New Roman" panose="02020603050405020304" pitchFamily="18" charset="0"/>
                <a:cs typeface="Times New Roman" panose="02020603050405020304" pitchFamily="18" charset="0"/>
              </a:rPr>
              <a:t>(İki Yıl sonra) 2027’de programın açılması durumunda öğrenci alımı için başvuru yapılacaktır. </a:t>
            </a:r>
          </a:p>
          <a:p>
            <a:pPr marL="457200" lvl="1" indent="0" algn="just">
              <a:buNone/>
            </a:pPr>
            <a:r>
              <a:rPr lang="tr-TR" dirty="0">
                <a:latin typeface="Times New Roman" panose="02020603050405020304" pitchFamily="18" charset="0"/>
                <a:cs typeface="Times New Roman" panose="02020603050405020304" pitchFamily="18" charset="0"/>
              </a:rPr>
              <a:t>2. Hedef: ilk hedefin gerçekleşmesi durumunda açılan programa yönelik olarak kadro planlaması yapılacaktır.</a:t>
            </a:r>
          </a:p>
          <a:p>
            <a:pPr marL="457200" lvl="1" indent="0" algn="just">
              <a:buNone/>
            </a:pPr>
            <a:r>
              <a:rPr lang="tr-TR" dirty="0">
                <a:latin typeface="Times New Roman" panose="02020603050405020304" pitchFamily="18" charset="0"/>
                <a:cs typeface="Times New Roman" panose="02020603050405020304" pitchFamily="18" charset="0"/>
              </a:rPr>
              <a:t>3. Hedef: Mevcut öğretim elemanlarının akademik yükselişlerinin devam etmesi.</a:t>
            </a:r>
          </a:p>
          <a:p>
            <a:pPr marL="457200" lvl="1" indent="0" algn="just">
              <a:buNone/>
            </a:pPr>
            <a:r>
              <a:rPr lang="tr-TR" dirty="0">
                <a:latin typeface="Times New Roman" panose="02020603050405020304" pitchFamily="18" charset="0"/>
                <a:cs typeface="Times New Roman" panose="02020603050405020304" pitchFamily="18" charset="0"/>
              </a:rPr>
              <a:t>4. Hedef: Ar-Ge çalışmaların artırılması ve alt yapıyı güçlendirmek.</a:t>
            </a:r>
          </a:p>
        </p:txBody>
      </p:sp>
    </p:spTree>
    <p:extLst>
      <p:ext uri="{BB962C8B-B14F-4D97-AF65-F5344CB8AC3E}">
        <p14:creationId xmlns:p14="http://schemas.microsoft.com/office/powerpoint/2010/main" val="101048580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lstStyle/>
          <a:p>
            <a:pPr algn="just"/>
            <a:r>
              <a:rPr lang="tr-TR" dirty="0">
                <a:latin typeface="Times New Roman" panose="02020603050405020304" pitchFamily="18" charset="0"/>
                <a:cs typeface="Times New Roman" panose="02020603050405020304" pitchFamily="18" charset="0"/>
              </a:rPr>
              <a:t>Kurtalan Meslek Yüksekokulun mevcut binaların olası bir depremde risk oluşturduğunda, eğitim ve öğretim faaliyetlerinin yapılabileceği yeni bir binanın yapılması ve tahsisi,   </a:t>
            </a:r>
          </a:p>
          <a:p>
            <a:pPr algn="just"/>
            <a:r>
              <a:rPr lang="tr-TR" dirty="0">
                <a:latin typeface="Times New Roman" panose="02020603050405020304" pitchFamily="18" charset="0"/>
                <a:cs typeface="Times New Roman" panose="02020603050405020304" pitchFamily="18" charset="0"/>
              </a:rPr>
              <a:t>Mevcut binalarda elektrik ve klima alt yapı yetersizliği,</a:t>
            </a:r>
          </a:p>
          <a:p>
            <a:pPr algn="just"/>
            <a:r>
              <a:rPr lang="tr-TR" dirty="0">
                <a:latin typeface="Times New Roman" panose="02020603050405020304" pitchFamily="18" charset="0"/>
                <a:cs typeface="Times New Roman" panose="02020603050405020304" pitchFamily="18" charset="0"/>
              </a:rPr>
              <a:t>Derslik yetersizliği,</a:t>
            </a:r>
          </a:p>
          <a:p>
            <a:pPr algn="just"/>
            <a:r>
              <a:rPr lang="tr-TR" dirty="0">
                <a:latin typeface="Times New Roman" panose="02020603050405020304" pitchFamily="18" charset="0"/>
                <a:cs typeface="Times New Roman" panose="02020603050405020304" pitchFamily="18" charset="0"/>
              </a:rPr>
              <a:t>Laboratuvar yetersizliği,</a:t>
            </a:r>
          </a:p>
          <a:p>
            <a:pPr algn="just"/>
            <a:r>
              <a:rPr lang="tr-TR" dirty="0">
                <a:latin typeface="Times New Roman" panose="02020603050405020304" pitchFamily="18" charset="0"/>
                <a:cs typeface="Times New Roman" panose="02020603050405020304" pitchFamily="18" charset="0"/>
              </a:rPr>
              <a:t>Öğrenciler yönelik yaşam alan ve sosyal faaliyetlerin yetersizliği, </a:t>
            </a:r>
          </a:p>
        </p:txBody>
      </p:sp>
    </p:spTree>
    <p:extLst>
      <p:ext uri="{BB962C8B-B14F-4D97-AF65-F5344CB8AC3E}">
        <p14:creationId xmlns:p14="http://schemas.microsoft.com/office/powerpoint/2010/main" val="26905969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HUKUK BÖLÜMÜ</a:t>
            </a:r>
          </a:p>
        </p:txBody>
      </p:sp>
      <p:graphicFrame>
        <p:nvGraphicFramePr>
          <p:cNvPr id="15"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1676252440"/>
              </p:ext>
            </p:extLst>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06917C60-9620-CD96-14CE-72898864C3BA}"/>
              </a:ext>
            </a:extLst>
          </p:cNvPr>
          <p:cNvGraphicFramePr>
            <a:graphicFrameLocks/>
          </p:cNvGraphicFramePr>
          <p:nvPr>
            <p:extLst>
              <p:ext uri="{D42A27DB-BD31-4B8C-83A1-F6EECF244321}">
                <p14:modId xmlns:p14="http://schemas.microsoft.com/office/powerpoint/2010/main" val="1110760748"/>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
        <p:nvSpPr>
          <p:cNvPr id="29" name="Rectangle 28">
            <a:extLst>
              <a:ext uri="{FF2B5EF4-FFF2-40B4-BE49-F238E27FC236}">
                <a16:creationId xmlns:a16="http://schemas.microsoft.com/office/drawing/2014/main" id="{8D184856-1872-5212-2D21-1236DD3E050D}"/>
              </a:ext>
            </a:extLst>
          </p:cNvPr>
          <p:cNvSpPr/>
          <p:nvPr/>
        </p:nvSpPr>
        <p:spPr>
          <a:xfrm>
            <a:off x="838201" y="4424517"/>
            <a:ext cx="10237838" cy="294967"/>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838200" y="4719485"/>
            <a:ext cx="10515600" cy="129785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000" dirty="0">
                <a:latin typeface="Times New Roman" panose="02020603050405020304" pitchFamily="18" charset="0"/>
                <a:cs typeface="Times New Roman" panose="02020603050405020304" pitchFamily="18" charset="0"/>
              </a:rPr>
              <a:t>Bölümümüz bünyesinde ve diğer üniversitelerde daha önce açılmış olan Adalet Programı 23.11.2023 tarihinde YÖK kararı ile kapatılmış olup 2025 yılında Mahkeme Büro Hizmetleri Programının açılması için YÖK’ten talepte bulunulmuştur. </a:t>
            </a:r>
          </a:p>
          <a:p>
            <a:r>
              <a:rPr lang="tr-TR" sz="2000" dirty="0">
                <a:latin typeface="Times New Roman" panose="02020603050405020304" pitchFamily="18" charset="0"/>
                <a:cs typeface="Times New Roman" panose="02020603050405020304" pitchFamily="18" charset="0"/>
              </a:rPr>
              <a:t>Daha önce Adalet Programı için öğrenci alım talebimize onay verilmediği için öğrenci alınamamıştır.</a:t>
            </a:r>
            <a:endParaRPr lang="tr-TR"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779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4" dur="500"/>
                                        <p:tgtEl>
                                          <p:spTgt spid="26">
                                            <p:graphicEl>
                                              <a:chart seriesIdx="-3" categoryIdx="-3" bldStep="gridLegend"/>
                                            </p:graphicEl>
                                          </p:spTgt>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88" dur="500"/>
                                        <p:tgtEl>
                                          <p:spTgt spid="26">
                                            <p:graphicEl>
                                              <a:chart seriesIdx="-4" categoryIdx="0" bldStep="category"/>
                                            </p:graphicEl>
                                          </p:spTgt>
                                        </p:tgtEl>
                                      </p:cBhvr>
                                    </p:animEffect>
                                  </p:childTnLst>
                                </p:cTn>
                              </p:par>
                            </p:childTnLst>
                          </p:cTn>
                        </p:par>
                        <p:par>
                          <p:cTn id="89" fill="hold">
                            <p:stCondLst>
                              <p:cond delay="1000"/>
                            </p:stCondLst>
                            <p:childTnLst>
                              <p:par>
                                <p:cTn id="90" presetID="10" presetClass="entr" presetSubtype="0" fill="hold" grpId="0" nodeType="afterEffect">
                                  <p:stCondLst>
                                    <p:cond delay="0"/>
                                  </p:stCondLst>
                                  <p:childTnLst>
                                    <p:set>
                                      <p:cBhvr>
                                        <p:cTn id="91"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2" dur="500"/>
                                        <p:tgtEl>
                                          <p:spTgt spid="26">
                                            <p:graphicEl>
                                              <a:chart seriesIdx="-4" categoryIdx="1" bldStep="category"/>
                                            </p:graphicEl>
                                          </p:spTgt>
                                        </p:tgtEl>
                                      </p:cBhvr>
                                    </p:animEffect>
                                  </p:childTnLst>
                                </p:cTn>
                              </p:par>
                            </p:childTnLst>
                          </p:cTn>
                        </p:par>
                        <p:par>
                          <p:cTn id="93" fill="hold">
                            <p:stCondLst>
                              <p:cond delay="1500"/>
                            </p:stCondLst>
                            <p:childTnLst>
                              <p:par>
                                <p:cTn id="94" presetID="10" presetClass="entr" presetSubtype="0" fill="hold" grpId="0" nodeType="afterEffect">
                                  <p:stCondLst>
                                    <p:cond delay="0"/>
                                  </p:stCondLst>
                                  <p:childTnLst>
                                    <p:set>
                                      <p:cBhvr>
                                        <p:cTn id="95"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96" dur="500"/>
                                        <p:tgtEl>
                                          <p:spTgt spid="26">
                                            <p:graphicEl>
                                              <a:chart seriesIdx="-4" categoryIdx="2" bldStep="category"/>
                                            </p:graphicEl>
                                          </p:spTgt>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fade">
                                      <p:cBhvr>
                                        <p:cTn id="101" dur="500"/>
                                        <p:tgtEl>
                                          <p:spTgt spid="29"/>
                                        </p:tgtEl>
                                      </p:cBhvr>
                                    </p:animEffect>
                                  </p:childTnLst>
                                </p:cTn>
                              </p:par>
                            </p:childTnLst>
                          </p:cTn>
                        </p:par>
                        <p:par>
                          <p:cTn id="102" fill="hold">
                            <p:stCondLst>
                              <p:cond delay="500"/>
                            </p:stCondLst>
                            <p:childTnLst>
                              <p:par>
                                <p:cTn id="103" presetID="10" presetClass="entr" presetSubtype="0" fill="hold" grpId="0" nodeType="afterEffect">
                                  <p:stCondLst>
                                    <p:cond delay="0"/>
                                  </p:stCondLst>
                                  <p:childTnLst>
                                    <p:set>
                                      <p:cBhvr>
                                        <p:cTn id="104" dur="1" fill="hold">
                                          <p:stCondLst>
                                            <p:cond delay="0"/>
                                          </p:stCondLst>
                                        </p:cTn>
                                        <p:tgtEl>
                                          <p:spTgt spid="30"/>
                                        </p:tgtEl>
                                        <p:attrNameLst>
                                          <p:attrName>style.visibility</p:attrName>
                                        </p:attrNameLst>
                                      </p:cBhvr>
                                      <p:to>
                                        <p:strVal val="visible"/>
                                      </p:to>
                                    </p:set>
                                    <p:animEffect transition="in" filter="fade">
                                      <p:cBhvr>
                                        <p:cTn id="10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Chart bld="categoryEl"/>
        </p:bldSub>
      </p:bldGraphic>
      <p:bldGraphic spid="26" grpId="0">
        <p:bldSub>
          <a:bldChart bld="category"/>
        </p:bldSub>
      </p:bldGraphic>
      <p:bldP spid="29" grpId="0" animBg="1"/>
      <p:bldP spid="30"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62837334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91948087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2784102755"/>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1059759923"/>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0896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3598000840"/>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9313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296309055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5971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068404"/>
            <a:ext cx="10674927" cy="4760896"/>
          </a:xfrm>
        </p:spPr>
        <p:txBody>
          <a:bodyPr>
            <a:noAutofit/>
          </a:bodyPr>
          <a:lstStyle/>
          <a:p>
            <a:pPr algn="just"/>
            <a:r>
              <a:rPr lang="tr-TR" sz="2000" dirty="0">
                <a:latin typeface="Times New Roman" panose="02020603050405020304" pitchFamily="18" charset="0"/>
                <a:cs typeface="Times New Roman" panose="02020603050405020304" pitchFamily="18" charset="0"/>
              </a:rPr>
              <a:t>Buraya birimin gelecekte yapmayı planladığı icraatlar konulmalıdır. </a:t>
            </a:r>
          </a:p>
          <a:p>
            <a:pPr marL="457200" lvl="1" indent="0" algn="just">
              <a:buNone/>
            </a:pPr>
            <a:r>
              <a:rPr lang="tr-TR" sz="2000" dirty="0">
                <a:latin typeface="Times New Roman" panose="02020603050405020304" pitchFamily="18" charset="0"/>
                <a:cs typeface="Times New Roman" panose="02020603050405020304" pitchFamily="18" charset="0"/>
              </a:rPr>
              <a:t>1. Hedef: Bölüm açılması ve öğrenci alımı</a:t>
            </a:r>
          </a:p>
          <a:p>
            <a:pPr lvl="1" algn="just"/>
            <a:r>
              <a:rPr lang="tr-TR" sz="2000" dirty="0">
                <a:latin typeface="Times New Roman" panose="02020603050405020304" pitchFamily="18" charset="0"/>
                <a:cs typeface="Times New Roman" panose="02020603050405020304" pitchFamily="18" charset="0"/>
              </a:rPr>
              <a:t>2025 yılı için: Bölümümüz bünyesinde yer alan Adalet Programı kapatıldığı için 2025 yılında Hukuk Bölümü bünyesinde Mahkeme Büro Hizmetleri Programı açılması planlanmaktadır.</a:t>
            </a:r>
          </a:p>
          <a:p>
            <a:pPr lvl="1" algn="just"/>
            <a:r>
              <a:rPr lang="tr-TR" sz="2000" dirty="0">
                <a:latin typeface="Times New Roman" panose="02020603050405020304" pitchFamily="18" charset="0"/>
                <a:cs typeface="Times New Roman" panose="02020603050405020304" pitchFamily="18" charset="0"/>
              </a:rPr>
              <a:t>2026 yılı için: Mahkeme Büro Hizmetleri Programı’na onay verilmesi akabinde öğrenci alımı talebinde bulunulacaktır. </a:t>
            </a:r>
          </a:p>
          <a:p>
            <a:pPr lvl="1" algn="just"/>
            <a:r>
              <a:rPr lang="tr-TR" sz="2000" dirty="0">
                <a:latin typeface="Times New Roman" panose="02020603050405020304" pitchFamily="18" charset="0"/>
                <a:cs typeface="Times New Roman" panose="02020603050405020304" pitchFamily="18" charset="0"/>
              </a:rPr>
              <a:t>2027 yılı için: 2026 yılında öğrenci alımı ile birlikte eğitime başlanması ve Üniversite ile Kurtalan MYO stratejik hedefleri doğrultusunda eğitime başlanması planlanmaktadır. </a:t>
            </a:r>
          </a:p>
          <a:p>
            <a:pPr marL="457200" lvl="1" indent="0" algn="just">
              <a:buNone/>
            </a:pPr>
            <a:r>
              <a:rPr lang="tr-TR" sz="2000" dirty="0">
                <a:latin typeface="Times New Roman" panose="02020603050405020304" pitchFamily="18" charset="0"/>
                <a:cs typeface="Times New Roman" panose="02020603050405020304" pitchFamily="18" charset="0"/>
              </a:rPr>
              <a:t>2. Hedef: Akademik kadro iyileştirilmesi</a:t>
            </a:r>
          </a:p>
          <a:p>
            <a:pPr lvl="1" algn="just"/>
            <a:r>
              <a:rPr lang="tr-TR" sz="2000" dirty="0">
                <a:latin typeface="Times New Roman" panose="02020603050405020304" pitchFamily="18" charset="0"/>
                <a:cs typeface="Times New Roman" panose="02020603050405020304" pitchFamily="18" charset="0"/>
              </a:rPr>
              <a:t>Bölümümüzde 1 hukuk mezunu 1 iktisat mezunu olmak üzere iki öğretim görevlisi bulunmaktadır. 2025 yılında en az 1 hukuk mezunu öğretim görevlisi alımı planlanmaktadır. Ayrıca akademik gelişim ve yayın sayısında da artış planlanmaktadır.</a:t>
            </a:r>
          </a:p>
          <a:p>
            <a:pPr lvl="1" algn="just"/>
            <a:r>
              <a:rPr lang="tr-TR" sz="2000" dirty="0">
                <a:latin typeface="Times New Roman" panose="02020603050405020304" pitchFamily="18" charset="0"/>
                <a:cs typeface="Times New Roman" panose="02020603050405020304" pitchFamily="18" charset="0"/>
              </a:rPr>
              <a:t>2026 yılında bölümde yer alan öğretim görevlilerinin doktora eğitimlerini tamamlayarak öğretim üyesi olarak yükselmeleri hedeflenmektedir. </a:t>
            </a:r>
          </a:p>
          <a:p>
            <a:pPr lvl="1" algn="just"/>
            <a:r>
              <a:rPr lang="tr-TR" sz="2000" dirty="0">
                <a:latin typeface="Times New Roman" panose="02020603050405020304" pitchFamily="18" charset="0"/>
                <a:cs typeface="Times New Roman" panose="02020603050405020304" pitchFamily="18" charset="0"/>
              </a:rPr>
              <a:t>2027’de bölümde en az iki Dr. </a:t>
            </a:r>
            <a:r>
              <a:rPr lang="tr-TR" sz="2000" dirty="0" err="1">
                <a:latin typeface="Times New Roman" panose="02020603050405020304" pitchFamily="18" charset="0"/>
                <a:cs typeface="Times New Roman" panose="02020603050405020304" pitchFamily="18" charset="0"/>
              </a:rPr>
              <a:t>Öğr</a:t>
            </a:r>
            <a:r>
              <a:rPr lang="tr-TR" sz="2000" dirty="0">
                <a:latin typeface="Times New Roman" panose="02020603050405020304" pitchFamily="18" charset="0"/>
                <a:cs typeface="Times New Roman" panose="02020603050405020304" pitchFamily="18" charset="0"/>
              </a:rPr>
              <a:t>. Üyesi olması ve planlanan yayın sayılarının yakalanarak daha da üstüne çıkılması planlanmaktadır. </a:t>
            </a:r>
          </a:p>
          <a:p>
            <a:pPr marL="0" indent="0" algn="just">
              <a:buNone/>
            </a:pPr>
            <a:endParaRPr lang="tr-TR"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565434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normAutofit fontScale="85000" lnSpcReduction="20000"/>
          </a:bodyPr>
          <a:lstStyle/>
          <a:p>
            <a:pPr algn="just"/>
            <a:r>
              <a:rPr lang="tr-TR" dirty="0">
                <a:latin typeface="Times New Roman" panose="02020603050405020304" pitchFamily="18" charset="0"/>
                <a:cs typeface="Times New Roman" panose="02020603050405020304" pitchFamily="18" charset="0"/>
              </a:rPr>
              <a:t>Derslerin yapıldığı sınıflarda eğitim ve öğretim sürecinde araçlara (kürsü, platform, sandalye vb.) ve elektronik cihazlara (akıllı tahta, </a:t>
            </a:r>
            <a:r>
              <a:rPr lang="tr-TR" dirty="0" err="1">
                <a:latin typeface="Times New Roman" panose="02020603050405020304" pitchFamily="18" charset="0"/>
                <a:cs typeface="Times New Roman" panose="02020603050405020304" pitchFamily="18" charset="0"/>
              </a:rPr>
              <a:t>wifi</a:t>
            </a:r>
            <a:r>
              <a:rPr lang="tr-TR" dirty="0">
                <a:latin typeface="Times New Roman" panose="02020603050405020304" pitchFamily="18" charset="0"/>
                <a:cs typeface="Times New Roman" panose="02020603050405020304" pitchFamily="18" charset="0"/>
              </a:rPr>
              <a:t>, projeksiyon, ses sistemi vb.) ihtiyaç duyulmaktadır. Belirtilen hususlarda iyileştirmeler yapılması eğitim ve öğretim sürecinin daha nitelikli gerçekleştirilmesine katkı sağlayacağı düşünülmektedir.</a:t>
            </a:r>
          </a:p>
          <a:p>
            <a:pPr algn="just"/>
            <a:r>
              <a:rPr lang="tr-TR" dirty="0">
                <a:latin typeface="Times New Roman" panose="02020603050405020304" pitchFamily="18" charset="0"/>
                <a:cs typeface="Times New Roman" panose="02020603050405020304" pitchFamily="18" charset="0"/>
              </a:rPr>
              <a:t>Akademik personele tahsis edilen odaların hem yetersiz hem de odalarda bilgisayar, yazıcı, klima, mini buzdolabı, kitaplık gibi araç gereçlerin bulunmaması bir dezavantaj oluşturmaktadır. İlgili personelin moral ve motivasyonunu, dolayısıyla  akademik performansını olumsuz yönde etkileyebilmektedir. İfadede yer bulan eksiklerin giderilmesi durumunda akademik gelişim ve dolayısıyla daha kaliteli bir eğitim sürecinin sürdürülmesine önemli derecede katkı sağlayacağını ifade etmek mümkündür.</a:t>
            </a:r>
          </a:p>
          <a:p>
            <a:pPr algn="just"/>
            <a:r>
              <a:rPr lang="tr-TR" dirty="0">
                <a:latin typeface="Times New Roman" panose="02020603050405020304" pitchFamily="18" charset="0"/>
                <a:cs typeface="Times New Roman" panose="02020603050405020304" pitchFamily="18" charset="0"/>
              </a:rPr>
              <a:t>Kurtalan MYO yerleşkesi mevcut durumda öğrenci ve akademik personel ihtiyacını karşılayabilecek durumda olmadığı birim için yeni bir bina yapılması yürütülen faaliyetler için olumlu katkı sağlayacaktır.</a:t>
            </a:r>
          </a:p>
        </p:txBody>
      </p:sp>
    </p:spTree>
    <p:extLst>
      <p:ext uri="{BB962C8B-B14F-4D97-AF65-F5344CB8AC3E}">
        <p14:creationId xmlns:p14="http://schemas.microsoft.com/office/powerpoint/2010/main" val="269059691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YAYINLARIMIZ</a:t>
            </a:r>
          </a:p>
        </p:txBody>
      </p:sp>
      <p:pic>
        <p:nvPicPr>
          <p:cNvPr id="17" name="İçerik Yer Tutucusu 16">
            <a:extLst>
              <a:ext uri="{FF2B5EF4-FFF2-40B4-BE49-F238E27FC236}">
                <a16:creationId xmlns:a16="http://schemas.microsoft.com/office/drawing/2014/main" id="{DF46DADF-7947-4418-9167-847906B89282}"/>
              </a:ext>
            </a:extLst>
          </p:cNvPr>
          <p:cNvPicPr>
            <a:picLocks noGrp="1" noChangeAspect="1"/>
          </p:cNvPicPr>
          <p:nvPr>
            <p:ph idx="15"/>
          </p:nvPr>
        </p:nvPicPr>
        <p:blipFill>
          <a:blip r:embed="rId2">
            <a:extLst>
              <a:ext uri="{28A0092B-C50C-407E-A947-70E740481C1C}">
                <a14:useLocalDpi xmlns:a14="http://schemas.microsoft.com/office/drawing/2010/main" val="0"/>
              </a:ext>
            </a:extLst>
          </a:blip>
          <a:stretch>
            <a:fillRect/>
          </a:stretch>
        </p:blipFill>
        <p:spPr>
          <a:xfrm>
            <a:off x="5133704" y="979715"/>
            <a:ext cx="5225142" cy="5029200"/>
          </a:xfrm>
        </p:spPr>
      </p:pic>
      <p:pic>
        <p:nvPicPr>
          <p:cNvPr id="7" name="İçerik Yer Tutucusu 6">
            <a:extLst>
              <a:ext uri="{FF2B5EF4-FFF2-40B4-BE49-F238E27FC236}">
                <a16:creationId xmlns:a16="http://schemas.microsoft.com/office/drawing/2014/main" id="{B5FFD85D-71D8-4F14-8EC1-27140FA2D128}"/>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833154" y="1100383"/>
            <a:ext cx="3595494" cy="4908532"/>
          </a:xfrm>
        </p:spPr>
      </p:pic>
    </p:spTree>
    <p:extLst>
      <p:ext uri="{BB962C8B-B14F-4D97-AF65-F5344CB8AC3E}">
        <p14:creationId xmlns:p14="http://schemas.microsoft.com/office/powerpoint/2010/main" val="314416136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YAYINLARIMIZ</a:t>
            </a:r>
          </a:p>
        </p:txBody>
      </p:sp>
      <p:pic>
        <p:nvPicPr>
          <p:cNvPr id="7" name="İçerik Yer Tutucusu 6">
            <a:extLst>
              <a:ext uri="{FF2B5EF4-FFF2-40B4-BE49-F238E27FC236}">
                <a16:creationId xmlns:a16="http://schemas.microsoft.com/office/drawing/2014/main" id="{F7BEA257-B0DD-46F1-9210-13115A2EF8F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36470" y="1058779"/>
            <a:ext cx="3825042" cy="4966636"/>
          </a:xfrm>
        </p:spPr>
      </p:pic>
      <p:pic>
        <p:nvPicPr>
          <p:cNvPr id="11" name="İçerik Yer Tutucusu 10">
            <a:extLst>
              <a:ext uri="{FF2B5EF4-FFF2-40B4-BE49-F238E27FC236}">
                <a16:creationId xmlns:a16="http://schemas.microsoft.com/office/drawing/2014/main" id="{26799A3E-DBE4-4376-9D23-C8E249174769}"/>
              </a:ext>
            </a:extLst>
          </p:cNvPr>
          <p:cNvPicPr>
            <a:picLocks noGrp="1" noChangeAspect="1"/>
          </p:cNvPicPr>
          <p:nvPr>
            <p:ph idx="15"/>
          </p:nvPr>
        </p:nvPicPr>
        <p:blipFill>
          <a:blip r:embed="rId3">
            <a:extLst>
              <a:ext uri="{28A0092B-C50C-407E-A947-70E740481C1C}">
                <a14:useLocalDpi xmlns:a14="http://schemas.microsoft.com/office/drawing/2010/main" val="0"/>
              </a:ext>
            </a:extLst>
          </a:blip>
          <a:stretch>
            <a:fillRect/>
          </a:stretch>
        </p:blipFill>
        <p:spPr>
          <a:xfrm>
            <a:off x="5116286" y="1058779"/>
            <a:ext cx="6129631" cy="4966636"/>
          </a:xfrm>
        </p:spPr>
      </p:pic>
    </p:spTree>
    <p:extLst>
      <p:ext uri="{BB962C8B-B14F-4D97-AF65-F5344CB8AC3E}">
        <p14:creationId xmlns:p14="http://schemas.microsoft.com/office/powerpoint/2010/main" val="2989115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YAYINLARIMIZ</a:t>
            </a:r>
          </a:p>
        </p:txBody>
      </p:sp>
      <p:pic>
        <p:nvPicPr>
          <p:cNvPr id="14" name="İçerik Yer Tutucusu 13">
            <a:extLst>
              <a:ext uri="{FF2B5EF4-FFF2-40B4-BE49-F238E27FC236}">
                <a16:creationId xmlns:a16="http://schemas.microsoft.com/office/drawing/2014/main" id="{86BA6D46-B37A-4750-B77F-667002D144F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95182" y="1075037"/>
            <a:ext cx="3744083" cy="4916281"/>
          </a:xfrm>
        </p:spPr>
      </p:pic>
      <p:pic>
        <p:nvPicPr>
          <p:cNvPr id="16" name="İçerik Yer Tutucusu 15">
            <a:extLst>
              <a:ext uri="{FF2B5EF4-FFF2-40B4-BE49-F238E27FC236}">
                <a16:creationId xmlns:a16="http://schemas.microsoft.com/office/drawing/2014/main" id="{3DF8EB7D-7E78-46FF-851F-3592348E22D2}"/>
              </a:ext>
            </a:extLst>
          </p:cNvPr>
          <p:cNvPicPr>
            <a:picLocks noGrp="1" noChangeAspect="1"/>
          </p:cNvPicPr>
          <p:nvPr>
            <p:ph idx="15"/>
          </p:nvPr>
        </p:nvPicPr>
        <p:blipFill>
          <a:blip r:embed="rId3">
            <a:extLst>
              <a:ext uri="{28A0092B-C50C-407E-A947-70E740481C1C}">
                <a14:useLocalDpi xmlns:a14="http://schemas.microsoft.com/office/drawing/2010/main" val="0"/>
              </a:ext>
            </a:extLst>
          </a:blip>
          <a:stretch>
            <a:fillRect/>
          </a:stretch>
        </p:blipFill>
        <p:spPr>
          <a:xfrm>
            <a:off x="5426790" y="1084867"/>
            <a:ext cx="3604889" cy="4896620"/>
          </a:xfrm>
        </p:spPr>
      </p:pic>
    </p:spTree>
    <p:extLst>
      <p:ext uri="{BB962C8B-B14F-4D97-AF65-F5344CB8AC3E}">
        <p14:creationId xmlns:p14="http://schemas.microsoft.com/office/powerpoint/2010/main" val="20622798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YAYINLARIMIZ</a:t>
            </a:r>
          </a:p>
        </p:txBody>
      </p:sp>
      <p:pic>
        <p:nvPicPr>
          <p:cNvPr id="20" name="İçerik Yer Tutucusu 19">
            <a:extLst>
              <a:ext uri="{FF2B5EF4-FFF2-40B4-BE49-F238E27FC236}">
                <a16:creationId xmlns:a16="http://schemas.microsoft.com/office/drawing/2014/main" id="{081B98B5-C3F4-4080-AB1C-0476A753AB7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098308" y="1087655"/>
            <a:ext cx="3599162" cy="4950372"/>
          </a:xfrm>
        </p:spPr>
      </p:pic>
      <p:pic>
        <p:nvPicPr>
          <p:cNvPr id="5" name="Resim 4">
            <a:extLst>
              <a:ext uri="{FF2B5EF4-FFF2-40B4-BE49-F238E27FC236}">
                <a16:creationId xmlns:a16="http://schemas.microsoft.com/office/drawing/2014/main" id="{3DD9E09E-D968-41C3-9019-196C09937B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4878" y="1087655"/>
            <a:ext cx="3608078" cy="4950372"/>
          </a:xfrm>
          <a:prstGeom prst="rect">
            <a:avLst/>
          </a:prstGeom>
        </p:spPr>
      </p:pic>
    </p:spTree>
    <p:extLst>
      <p:ext uri="{BB962C8B-B14F-4D97-AF65-F5344CB8AC3E}">
        <p14:creationId xmlns:p14="http://schemas.microsoft.com/office/powerpoint/2010/main" val="299291022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72B32-2192-99FD-8B5F-7F47FF97521F}"/>
              </a:ext>
            </a:extLst>
          </p:cNvPr>
          <p:cNvSpPr>
            <a:spLocks noGrp="1"/>
          </p:cNvSpPr>
          <p:nvPr>
            <p:ph type="title"/>
          </p:nvPr>
        </p:nvSpPr>
        <p:spPr/>
        <p:txBody>
          <a:bodyPr/>
          <a:lstStyle/>
          <a:p>
            <a:r>
              <a:rPr lang="tr-TR" dirty="0"/>
              <a:t>ULUSLARARASI İŞBİRLİKLERİMİZ</a:t>
            </a:r>
          </a:p>
        </p:txBody>
      </p:sp>
      <p:sp>
        <p:nvSpPr>
          <p:cNvPr id="3" name="Content Placeholder 2">
            <a:extLst>
              <a:ext uri="{FF2B5EF4-FFF2-40B4-BE49-F238E27FC236}">
                <a16:creationId xmlns:a16="http://schemas.microsoft.com/office/drawing/2014/main" id="{D3D48C9C-A27F-1277-576E-ACC338CCB9F7}"/>
              </a:ext>
            </a:extLst>
          </p:cNvPr>
          <p:cNvSpPr>
            <a:spLocks noGrp="1"/>
          </p:cNvSpPr>
          <p:nvPr>
            <p:ph idx="1"/>
          </p:nvPr>
        </p:nvSpPr>
        <p:spPr>
          <a:xfrm>
            <a:off x="838199" y="1388963"/>
            <a:ext cx="9986320" cy="2257426"/>
          </a:xfrm>
        </p:spPr>
        <p:txBody>
          <a:bodyPr/>
          <a:lstStyle/>
          <a:p>
            <a:r>
              <a:rPr lang="tr-TR" dirty="0"/>
              <a:t>Meslek Yüksekokulumuzun uluslararası işbirliği bulunmamaktadır.</a:t>
            </a:r>
          </a:p>
        </p:txBody>
      </p:sp>
    </p:spTree>
    <p:extLst>
      <p:ext uri="{BB962C8B-B14F-4D97-AF65-F5344CB8AC3E}">
        <p14:creationId xmlns:p14="http://schemas.microsoft.com/office/powerpoint/2010/main" val="262392026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F3338-1DED-FC69-4450-7064ADDEC3F0}"/>
              </a:ext>
            </a:extLst>
          </p:cNvPr>
          <p:cNvSpPr>
            <a:spLocks noGrp="1"/>
          </p:cNvSpPr>
          <p:nvPr>
            <p:ph type="title"/>
          </p:nvPr>
        </p:nvSpPr>
        <p:spPr/>
        <p:txBody>
          <a:bodyPr/>
          <a:lstStyle/>
          <a:p>
            <a:r>
              <a:rPr lang="tr-TR" dirty="0"/>
              <a:t>ÖNEMLİ BAŞARILARIMIZ</a:t>
            </a:r>
          </a:p>
        </p:txBody>
      </p:sp>
    </p:spTree>
    <p:extLst>
      <p:ext uri="{BB962C8B-B14F-4D97-AF65-F5344CB8AC3E}">
        <p14:creationId xmlns:p14="http://schemas.microsoft.com/office/powerpoint/2010/main" val="172824757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sp>
        <p:nvSpPr>
          <p:cNvPr id="4" name="İçerik Yer Tutucusu 3">
            <a:extLst>
              <a:ext uri="{FF2B5EF4-FFF2-40B4-BE49-F238E27FC236}">
                <a16:creationId xmlns:a16="http://schemas.microsoft.com/office/drawing/2014/main" id="{D9F1E7F9-778F-4A74-95E8-58F2D8D01434}"/>
              </a:ext>
            </a:extLst>
          </p:cNvPr>
          <p:cNvSpPr>
            <a:spLocks noGrp="1"/>
          </p:cNvSpPr>
          <p:nvPr>
            <p:ph idx="1"/>
          </p:nvPr>
        </p:nvSpPr>
        <p:spPr>
          <a:xfrm>
            <a:off x="972952" y="1505410"/>
            <a:ext cx="9419079" cy="3847180"/>
          </a:xfrm>
        </p:spPr>
        <p:txBody>
          <a:bodyPr/>
          <a:lstStyle/>
          <a:p>
            <a:pPr algn="just"/>
            <a:r>
              <a:rPr lang="tr-TR" dirty="0"/>
              <a:t>2024 Yılında Üniversitemiz BAP kapsamında desteklenen projemiz bulunmamaktadır.</a:t>
            </a:r>
          </a:p>
        </p:txBody>
      </p:sp>
    </p:spTree>
    <p:extLst>
      <p:ext uri="{BB962C8B-B14F-4D97-AF65-F5344CB8AC3E}">
        <p14:creationId xmlns:p14="http://schemas.microsoft.com/office/powerpoint/2010/main" val="39818556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p:txBody>
          <a:bodyPr>
            <a:normAutofit fontScale="92500" lnSpcReduction="10000"/>
          </a:bodyPr>
          <a:lstStyle/>
          <a:p>
            <a:pPr algn="just"/>
            <a:r>
              <a:rPr lang="tr-TR" b="0" i="0" dirty="0">
                <a:solidFill>
                  <a:srgbClr val="333333"/>
                </a:solidFill>
                <a:effectLst/>
                <a:latin typeface="Times New Roman" panose="02020603050405020304" pitchFamily="18" charset="0"/>
                <a:cs typeface="Times New Roman" panose="02020603050405020304" pitchFamily="18" charset="0"/>
              </a:rPr>
              <a:t>Genç Sosyal Öğrenci Topluluğu Yardım Etkinliği</a:t>
            </a:r>
          </a:p>
          <a:p>
            <a:pPr marL="0" indent="0" algn="just">
              <a:buNone/>
            </a:pPr>
            <a:r>
              <a:rPr lang="tr-TR" b="0" i="0" dirty="0">
                <a:solidFill>
                  <a:srgbClr val="333333"/>
                </a:solidFill>
                <a:effectLst/>
                <a:latin typeface="Times New Roman" panose="02020603050405020304" pitchFamily="18" charset="0"/>
                <a:cs typeface="Times New Roman" panose="02020603050405020304" pitchFamily="18" charset="0"/>
              </a:rPr>
              <a:t>Okulumuz öğrencileri tarafından "Genç Sosyal Öğrenci Topluluğu", personel ve hayırseverlerin katkılarıyla ihtiyaç sahibi yetimlere bayramlık kıyafet ve gıda yardımı yapıldı.</a:t>
            </a:r>
          </a:p>
        </p:txBody>
      </p:sp>
      <p:pic>
        <p:nvPicPr>
          <p:cNvPr id="8" name="Resim Yer Tutucusu 7">
            <a:extLst>
              <a:ext uri="{FF2B5EF4-FFF2-40B4-BE49-F238E27FC236}">
                <a16:creationId xmlns:a16="http://schemas.microsoft.com/office/drawing/2014/main" id="{6FA848EF-7EB4-4441-B45F-E4E31FB24E80}"/>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t="5254" b="5254"/>
          <a:stretch>
            <a:fillRect/>
          </a:stretch>
        </p:blipFill>
        <p:spPr/>
      </p:pic>
      <p:pic>
        <p:nvPicPr>
          <p:cNvPr id="10" name="Resim Yer Tutucusu 9">
            <a:extLst>
              <a:ext uri="{FF2B5EF4-FFF2-40B4-BE49-F238E27FC236}">
                <a16:creationId xmlns:a16="http://schemas.microsoft.com/office/drawing/2014/main" id="{442013C3-D569-45F7-8FF5-4A6F0BFDAB27}"/>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l="4794" r="4794"/>
          <a:stretch>
            <a:fillRect/>
          </a:stretch>
        </p:blipFill>
        <p:spPr/>
      </p:pic>
      <p:sp>
        <p:nvSpPr>
          <p:cNvPr id="6" name="Content Placeholder 5">
            <a:extLst>
              <a:ext uri="{FF2B5EF4-FFF2-40B4-BE49-F238E27FC236}">
                <a16:creationId xmlns:a16="http://schemas.microsoft.com/office/drawing/2014/main" id="{B81AE92B-CE42-C7F7-006F-3712D3D89624}"/>
              </a:ext>
            </a:extLst>
          </p:cNvPr>
          <p:cNvSpPr>
            <a:spLocks noGrp="1"/>
          </p:cNvSpPr>
          <p:nvPr>
            <p:ph idx="15"/>
          </p:nvPr>
        </p:nvSpPr>
        <p:spPr/>
        <p:txBody>
          <a:bodyPr>
            <a:normAutofit fontScale="92500" lnSpcReduction="10000"/>
          </a:bodyPr>
          <a:lstStyle/>
          <a:p>
            <a:pPr algn="just"/>
            <a:r>
              <a:rPr lang="tr-TR" b="0" i="0" dirty="0">
                <a:solidFill>
                  <a:srgbClr val="333333"/>
                </a:solidFill>
                <a:effectLst/>
                <a:latin typeface="Times New Roman" panose="02020603050405020304" pitchFamily="18" charset="0"/>
                <a:cs typeface="Times New Roman" panose="02020603050405020304" pitchFamily="18" charset="0"/>
              </a:rPr>
              <a:t>Hasankeyf/Batman, Midyat – Nusaybin / Mardin gezisi</a:t>
            </a:r>
          </a:p>
          <a:p>
            <a:pPr algn="just"/>
            <a:r>
              <a:rPr lang="tr-TR" b="0" i="0" dirty="0">
                <a:solidFill>
                  <a:srgbClr val="333333"/>
                </a:solidFill>
                <a:effectLst/>
                <a:latin typeface="Times New Roman" panose="02020603050405020304" pitchFamily="18" charset="0"/>
                <a:cs typeface="Times New Roman" panose="02020603050405020304" pitchFamily="18" charset="0"/>
              </a:rPr>
              <a:t>Okulumuz Ulaştırma </a:t>
            </a:r>
            <a:r>
              <a:rPr lang="tr-TR" dirty="0">
                <a:solidFill>
                  <a:srgbClr val="333333"/>
                </a:solidFill>
                <a:latin typeface="Times New Roman" panose="02020603050405020304" pitchFamily="18" charset="0"/>
                <a:cs typeface="Times New Roman" panose="02020603050405020304" pitchFamily="18" charset="0"/>
              </a:rPr>
              <a:t>H</a:t>
            </a:r>
            <a:r>
              <a:rPr lang="tr-TR" b="0" i="0" dirty="0">
                <a:solidFill>
                  <a:srgbClr val="333333"/>
                </a:solidFill>
                <a:effectLst/>
                <a:latin typeface="Times New Roman" panose="02020603050405020304" pitchFamily="18" charset="0"/>
                <a:cs typeface="Times New Roman" panose="02020603050405020304" pitchFamily="18" charset="0"/>
              </a:rPr>
              <a:t>izmetleri Bölümü Posta </a:t>
            </a:r>
            <a:r>
              <a:rPr lang="tr-TR" dirty="0">
                <a:solidFill>
                  <a:srgbClr val="333333"/>
                </a:solidFill>
                <a:latin typeface="Times New Roman" panose="02020603050405020304" pitchFamily="18" charset="0"/>
                <a:cs typeface="Times New Roman" panose="02020603050405020304" pitchFamily="18" charset="0"/>
              </a:rPr>
              <a:t>H</a:t>
            </a:r>
            <a:r>
              <a:rPr lang="tr-TR" b="0" i="0" dirty="0">
                <a:solidFill>
                  <a:srgbClr val="333333"/>
                </a:solidFill>
                <a:effectLst/>
                <a:latin typeface="Times New Roman" panose="02020603050405020304" pitchFamily="18" charset="0"/>
                <a:cs typeface="Times New Roman" panose="02020603050405020304" pitchFamily="18" charset="0"/>
              </a:rPr>
              <a:t>izmetleri Programı öğrencileri Hasankeyf/Batman,  Midyat - Nusaybin/ Mardin  gezisi düzenledi.</a:t>
            </a:r>
            <a:r>
              <a:rPr lang="tr-TR"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8957532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p:txBody>
          <a:bodyPr>
            <a:normAutofit fontScale="92500" lnSpcReduction="20000"/>
          </a:bodyPr>
          <a:lstStyle/>
          <a:p>
            <a:pPr algn="l"/>
            <a:r>
              <a:rPr lang="tr-TR" b="0" i="0" dirty="0">
                <a:solidFill>
                  <a:srgbClr val="333333"/>
                </a:solidFill>
                <a:effectLst/>
                <a:latin typeface="Times New Roman" panose="02020603050405020304" pitchFamily="18" charset="0"/>
                <a:cs typeface="Times New Roman" panose="02020603050405020304" pitchFamily="18" charset="0"/>
              </a:rPr>
              <a:t>KURTALAN MESLEK YÜKSEKOKULU “BİR ÖĞÜNÜMÜZ GAZZE’YE” ETKİNLİĞİ</a:t>
            </a:r>
          </a:p>
          <a:p>
            <a:r>
              <a:rPr lang="tr-TR" b="0" i="0" dirty="0">
                <a:solidFill>
                  <a:srgbClr val="333333"/>
                </a:solidFill>
                <a:effectLst/>
                <a:latin typeface="Times New Roman" panose="02020603050405020304" pitchFamily="18" charset="0"/>
                <a:cs typeface="Times New Roman" panose="02020603050405020304" pitchFamily="18" charset="0"/>
              </a:rPr>
              <a:t>Etkinliğimize Rektörümüz Prof. Dr. Nihat ŞINDAK, Üniversitemiz üst yönetimi, Kurtalan Kaymakamı Samet SERİN katıldı. Kermes ve zeytin ağacı dikimi yapıldı.</a:t>
            </a:r>
            <a:r>
              <a:rPr lang="tr-TR" dirty="0">
                <a:latin typeface="Times New Roman" panose="02020603050405020304" pitchFamily="18" charset="0"/>
                <a:cs typeface="Times New Roman" panose="02020603050405020304" pitchFamily="18" charset="0"/>
              </a:rPr>
              <a:t> </a:t>
            </a:r>
          </a:p>
          <a:p>
            <a:pPr algn="l"/>
            <a:endParaRPr lang="tr-TR" b="0" i="0" dirty="0">
              <a:solidFill>
                <a:srgbClr val="333333"/>
              </a:solidFill>
              <a:effectLst/>
              <a:latin typeface="Times New Roman" panose="02020603050405020304" pitchFamily="18" charset="0"/>
              <a:cs typeface="Times New Roman" panose="02020603050405020304" pitchFamily="18" charset="0"/>
            </a:endParaRPr>
          </a:p>
        </p:txBody>
      </p:sp>
      <p:pic>
        <p:nvPicPr>
          <p:cNvPr id="8" name="Resim Yer Tutucusu 7">
            <a:extLst>
              <a:ext uri="{FF2B5EF4-FFF2-40B4-BE49-F238E27FC236}">
                <a16:creationId xmlns:a16="http://schemas.microsoft.com/office/drawing/2014/main" id="{296B7F39-5780-4274-8A83-7964F5A2B2AE}"/>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t="31383" b="31383"/>
          <a:stretch>
            <a:fillRect/>
          </a:stretch>
        </p:blipFill>
        <p:spPr/>
      </p:pic>
      <p:pic>
        <p:nvPicPr>
          <p:cNvPr id="10" name="Resim Yer Tutucusu 9">
            <a:extLst>
              <a:ext uri="{FF2B5EF4-FFF2-40B4-BE49-F238E27FC236}">
                <a16:creationId xmlns:a16="http://schemas.microsoft.com/office/drawing/2014/main" id="{8CC14ECE-185D-4CFA-B95D-0E7DBE8CD4A0}"/>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16911" b="16911"/>
          <a:stretch>
            <a:fillRect/>
          </a:stretch>
        </p:blipFill>
        <p:spPr/>
      </p:pic>
      <p:sp>
        <p:nvSpPr>
          <p:cNvPr id="6" name="Content Placeholder 5">
            <a:extLst>
              <a:ext uri="{FF2B5EF4-FFF2-40B4-BE49-F238E27FC236}">
                <a16:creationId xmlns:a16="http://schemas.microsoft.com/office/drawing/2014/main" id="{B81AE92B-CE42-C7F7-006F-3712D3D89624}"/>
              </a:ext>
            </a:extLst>
          </p:cNvPr>
          <p:cNvSpPr>
            <a:spLocks noGrp="1"/>
          </p:cNvSpPr>
          <p:nvPr>
            <p:ph idx="15"/>
          </p:nvPr>
        </p:nvSpPr>
        <p:spPr/>
        <p:txBody>
          <a:bodyPr/>
          <a:lstStyle/>
          <a:p>
            <a:r>
              <a:rPr lang="tr-TR" b="0" i="0" dirty="0">
                <a:solidFill>
                  <a:srgbClr val="333333"/>
                </a:solidFill>
                <a:effectLst/>
                <a:latin typeface="Times New Roman" panose="02020603050405020304" pitchFamily="18" charset="0"/>
                <a:cs typeface="Times New Roman" panose="02020603050405020304" pitchFamily="18" charset="0"/>
              </a:rPr>
              <a:t>Kurtalan Sosyal Hizmet Merkezi Personeli tarafından Yüksekokulumuzda Kadına Yönelik Farkındalık Eğitimi verildi</a:t>
            </a:r>
          </a:p>
          <a:p>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280397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p:txBody>
          <a:bodyPr/>
          <a:lstStyle/>
          <a:p>
            <a:pPr algn="l"/>
            <a:r>
              <a:rPr lang="tr-TR" b="0" i="0" dirty="0">
                <a:solidFill>
                  <a:srgbClr val="333333"/>
                </a:solidFill>
                <a:effectLst/>
                <a:latin typeface="din_trbold"/>
              </a:rPr>
              <a:t>Siirt 7. Film Festivali Kapsamında Yüksekokulumuzda Söyleşi Etkinliği</a:t>
            </a:r>
          </a:p>
        </p:txBody>
      </p:sp>
      <p:pic>
        <p:nvPicPr>
          <p:cNvPr id="8" name="Resim Yer Tutucusu 7">
            <a:extLst>
              <a:ext uri="{FF2B5EF4-FFF2-40B4-BE49-F238E27FC236}">
                <a16:creationId xmlns:a16="http://schemas.microsoft.com/office/drawing/2014/main" id="{DCF68A0C-6DE9-4695-89C7-4984966A2DAB}"/>
              </a:ext>
            </a:extLst>
          </p:cNvPr>
          <p:cNvPicPr>
            <a:picLocks noGrp="1" noChangeAspect="1"/>
          </p:cNvPicPr>
          <p:nvPr>
            <p:ph type="pic" sz="quarter" idx="13"/>
          </p:nvPr>
        </p:nvPicPr>
        <p:blipFill rotWithShape="1">
          <a:blip r:embed="rId2" cstate="print">
            <a:extLst>
              <a:ext uri="{28A0092B-C50C-407E-A947-70E740481C1C}">
                <a14:useLocalDpi xmlns:a14="http://schemas.microsoft.com/office/drawing/2010/main" val="0"/>
              </a:ext>
            </a:extLst>
          </a:blip>
          <a:srcRect t="27233" b="25183"/>
          <a:stretch/>
        </p:blipFill>
        <p:spPr>
          <a:xfrm>
            <a:off x="7500938" y="1482291"/>
            <a:ext cx="4548187" cy="2164197"/>
          </a:xfrm>
        </p:spPr>
      </p:pic>
      <p:pic>
        <p:nvPicPr>
          <p:cNvPr id="10" name="Resim Yer Tutucusu 9">
            <a:extLst>
              <a:ext uri="{FF2B5EF4-FFF2-40B4-BE49-F238E27FC236}">
                <a16:creationId xmlns:a16="http://schemas.microsoft.com/office/drawing/2014/main" id="{B63C9384-E22A-4390-A315-B12D5EDCA091}"/>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25271" b="25271"/>
          <a:stretch>
            <a:fillRect/>
          </a:stretch>
        </p:blipFill>
        <p:spPr/>
      </p:pic>
      <p:sp>
        <p:nvSpPr>
          <p:cNvPr id="6" name="Content Placeholder 5">
            <a:extLst>
              <a:ext uri="{FF2B5EF4-FFF2-40B4-BE49-F238E27FC236}">
                <a16:creationId xmlns:a16="http://schemas.microsoft.com/office/drawing/2014/main" id="{B81AE92B-CE42-C7F7-006F-3712D3D89624}"/>
              </a:ext>
            </a:extLst>
          </p:cNvPr>
          <p:cNvSpPr>
            <a:spLocks noGrp="1"/>
          </p:cNvSpPr>
          <p:nvPr>
            <p:ph idx="15"/>
          </p:nvPr>
        </p:nvSpPr>
        <p:spPr/>
        <p:txBody>
          <a:bodyPr/>
          <a:lstStyle/>
          <a:p>
            <a:pPr algn="l"/>
            <a:r>
              <a:rPr lang="tr-TR" b="0" i="0" dirty="0">
                <a:solidFill>
                  <a:srgbClr val="333333"/>
                </a:solidFill>
                <a:effectLst/>
                <a:latin typeface="Times New Roman" panose="02020603050405020304" pitchFamily="18" charset="0"/>
                <a:cs typeface="Times New Roman" panose="02020603050405020304" pitchFamily="18" charset="0"/>
              </a:rPr>
              <a:t>2024-2025 Eğitim Öğretim Yılı Oryantasyon Programı</a:t>
            </a:r>
          </a:p>
        </p:txBody>
      </p:sp>
    </p:spTree>
    <p:extLst>
      <p:ext uri="{BB962C8B-B14F-4D97-AF65-F5344CB8AC3E}">
        <p14:creationId xmlns:p14="http://schemas.microsoft.com/office/powerpoint/2010/main" val="264034572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38200" y="1388963"/>
            <a:ext cx="10303276" cy="1931286"/>
          </a:xfrm>
        </p:spPr>
        <p:txBody>
          <a:bodyPr>
            <a:noAutofit/>
          </a:bodyPr>
          <a:lstStyle/>
          <a:p>
            <a:pPr marL="0" indent="0" algn="just">
              <a:lnSpc>
                <a:spcPct val="150000"/>
              </a:lnSpc>
              <a:buNone/>
            </a:pPr>
            <a:r>
              <a:rPr lang="tr-TR" sz="1800" dirty="0">
                <a:latin typeface="Times New Roman" panose="02020603050405020304" pitchFamily="18" charset="0"/>
                <a:cs typeface="Times New Roman" panose="02020603050405020304" pitchFamily="18" charset="0"/>
              </a:rPr>
              <a:t>Meslek Yüksekokulumuzda 01-02 Kasım 2023 tarihlerinde düzenlenecek "3. Kariyer Günleri" etkinliğinin 1 gününe; Kurtalan İlçe Emniyet Müdürü Sayın Mehmet ZİNCİR, Siirt </a:t>
            </a:r>
            <a:r>
              <a:rPr lang="tr-TR" sz="1800" dirty="0" err="1">
                <a:latin typeface="Times New Roman" panose="02020603050405020304" pitchFamily="18" charset="0"/>
                <a:cs typeface="Times New Roman" panose="02020603050405020304" pitchFamily="18" charset="0"/>
              </a:rPr>
              <a:t>Afad</a:t>
            </a:r>
            <a:r>
              <a:rPr lang="tr-TR" sz="1800" dirty="0">
                <a:latin typeface="Times New Roman" panose="02020603050405020304" pitchFamily="18" charset="0"/>
                <a:cs typeface="Times New Roman" panose="02020603050405020304" pitchFamily="18" charset="0"/>
              </a:rPr>
              <a:t> Müdürü Sayın Mehmet Cahit AKKOYUN, Özel Siirt Hastanesi Müdürü Sayın Necmettin FIRAT, </a:t>
            </a:r>
            <a:r>
              <a:rPr lang="tr-TR" sz="1800" dirty="0" err="1">
                <a:latin typeface="Times New Roman" panose="02020603050405020304" pitchFamily="18" charset="0"/>
                <a:cs typeface="Times New Roman" panose="02020603050405020304" pitchFamily="18" charset="0"/>
              </a:rPr>
              <a:t>Linner</a:t>
            </a:r>
            <a:r>
              <a:rPr lang="tr-TR" sz="1800" dirty="0">
                <a:latin typeface="Times New Roman" panose="02020603050405020304" pitchFamily="18" charset="0"/>
                <a:cs typeface="Times New Roman" panose="02020603050405020304" pitchFamily="18" charset="0"/>
              </a:rPr>
              <a:t> Metal A. Ş. Finans ve Satın Alma Müdürü Sayın Zeynel TOKGÖZ konuşmacı olarak kariyerleri ile ilgili bilgi ve tecrübelerini aktararak öğrencilerimizden gelen soruları cevapladılar. </a:t>
            </a:r>
            <a:endParaRPr lang="tr-TR" sz="1800" b="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692962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pic>
        <p:nvPicPr>
          <p:cNvPr id="11" name="İçerik Yer Tutucusu 10"/>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07363" y="1335422"/>
            <a:ext cx="4436477" cy="4070350"/>
          </a:xfrm>
        </p:spPr>
      </p:pic>
      <p:pic>
        <p:nvPicPr>
          <p:cNvPr id="12" name="Resim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45693" y="1245691"/>
            <a:ext cx="3879541" cy="4199138"/>
          </a:xfrm>
          <a:prstGeom prst="rect">
            <a:avLst/>
          </a:prstGeom>
        </p:spPr>
      </p:pic>
    </p:spTree>
    <p:extLst>
      <p:ext uri="{BB962C8B-B14F-4D97-AF65-F5344CB8AC3E}">
        <p14:creationId xmlns:p14="http://schemas.microsoft.com/office/powerpoint/2010/main" val="5439885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661217" y="1296367"/>
            <a:ext cx="5179482" cy="4376464"/>
          </a:xfrm>
        </p:spPr>
      </p:pic>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106" y="1296366"/>
            <a:ext cx="5306111" cy="4376465"/>
          </a:xfrm>
          <a:prstGeom prst="rect">
            <a:avLst/>
          </a:prstGeom>
        </p:spPr>
      </p:pic>
    </p:spTree>
    <p:extLst>
      <p:ext uri="{BB962C8B-B14F-4D97-AF65-F5344CB8AC3E}">
        <p14:creationId xmlns:p14="http://schemas.microsoft.com/office/powerpoint/2010/main" val="134588641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pic>
        <p:nvPicPr>
          <p:cNvPr id="6" name="İçerik Yer Tutucusu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31026" y="1376039"/>
            <a:ext cx="4777316" cy="3846611"/>
          </a:xfr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76514" y="1296366"/>
            <a:ext cx="4361904" cy="3926284"/>
          </a:xfrm>
          <a:prstGeom prst="rect">
            <a:avLst/>
          </a:prstGeom>
        </p:spPr>
      </p:pic>
    </p:spTree>
    <p:extLst>
      <p:ext uri="{BB962C8B-B14F-4D97-AF65-F5344CB8AC3E}">
        <p14:creationId xmlns:p14="http://schemas.microsoft.com/office/powerpoint/2010/main" val="374484919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fontScale="92500" lnSpcReduction="20000"/>
          </a:bodyPr>
          <a:lstStyle/>
          <a:p>
            <a:pPr marL="0" indent="0">
              <a:buNone/>
            </a:pPr>
            <a:endParaRPr lang="tr-TR" dirty="0">
              <a:latin typeface="Times New Roman" panose="02020603050405020304" pitchFamily="18" charset="0"/>
              <a:cs typeface="Times New Roman" panose="02020603050405020304" pitchFamily="18" charset="0"/>
            </a:endParaRPr>
          </a:p>
          <a:p>
            <a:pPr marL="457200" lvl="1" indent="0">
              <a:buNone/>
            </a:pPr>
            <a:r>
              <a:rPr lang="tr-TR" dirty="0">
                <a:latin typeface="Times New Roman" panose="02020603050405020304" pitchFamily="18" charset="0"/>
                <a:cs typeface="Times New Roman" panose="02020603050405020304" pitchFamily="18" charset="0"/>
              </a:rPr>
              <a:t>1. Hedef:</a:t>
            </a:r>
          </a:p>
          <a:p>
            <a:pPr lvl="1"/>
            <a:r>
              <a:rPr lang="tr-TR" dirty="0">
                <a:latin typeface="Times New Roman" panose="02020603050405020304" pitchFamily="18" charset="0"/>
                <a:cs typeface="Times New Roman" panose="02020603050405020304" pitchFamily="18" charset="0"/>
              </a:rPr>
              <a:t>Meslek Yüksekokulumuzdaki programların akreditasyon çalışmalarının başlatılması. (2025)</a:t>
            </a:r>
          </a:p>
          <a:p>
            <a:pPr lvl="1"/>
            <a:r>
              <a:rPr lang="tr-TR" dirty="0">
                <a:latin typeface="Times New Roman" panose="02020603050405020304" pitchFamily="18" charset="0"/>
                <a:cs typeface="Times New Roman" panose="02020603050405020304" pitchFamily="18" charset="0"/>
              </a:rPr>
              <a:t>2026 yılında Meslek Yüksekokulumuzdaki bölümlerden en az iki programın akredite olması hedeflenmektedir.  </a:t>
            </a:r>
          </a:p>
          <a:p>
            <a:pPr lvl="1"/>
            <a:r>
              <a:rPr lang="tr-TR" dirty="0">
                <a:latin typeface="Times New Roman" panose="02020603050405020304" pitchFamily="18" charset="0"/>
                <a:cs typeface="Times New Roman" panose="02020603050405020304" pitchFamily="18" charset="0"/>
              </a:rPr>
              <a:t>2027 yılında tüm programlarımızın akredite süreçlerinin tamamlanarak uluslararasılarmış bir Meslek Yüksekokulu olmak.</a:t>
            </a:r>
          </a:p>
          <a:p>
            <a:pPr marL="457200" lvl="1" indent="0">
              <a:buNone/>
            </a:pPr>
            <a:r>
              <a:rPr lang="tr-TR" dirty="0">
                <a:latin typeface="Times New Roman" panose="02020603050405020304" pitchFamily="18" charset="0"/>
                <a:cs typeface="Times New Roman" panose="02020603050405020304" pitchFamily="18" charset="0"/>
              </a:rPr>
              <a:t>2. Hedef: </a:t>
            </a:r>
          </a:p>
          <a:p>
            <a:pPr lvl="1"/>
            <a:r>
              <a:rPr lang="tr-TR" dirty="0">
                <a:latin typeface="Times New Roman" panose="02020603050405020304" pitchFamily="18" charset="0"/>
                <a:cs typeface="Times New Roman" panose="02020603050405020304" pitchFamily="18" charset="0"/>
              </a:rPr>
              <a:t>Meslek Yüksekokulumuzda kapalı olan bölümlerin ihtisaslaşma ile uyumlu programların açılmasını sağlamak ve öğretim elemanı ihtiyaçlarını tamamlamak.</a:t>
            </a:r>
          </a:p>
          <a:p>
            <a:pPr lvl="1"/>
            <a:r>
              <a:rPr lang="tr-TR" dirty="0">
                <a:latin typeface="Times New Roman" panose="02020603050405020304" pitchFamily="18" charset="0"/>
                <a:cs typeface="Times New Roman" panose="02020603050405020304" pitchFamily="18" charset="0"/>
              </a:rPr>
              <a:t>2026 yılında açılan programların öğrenci alımları için YÖK’e talepte bulunulması planlanmaktadır. </a:t>
            </a:r>
          </a:p>
          <a:p>
            <a:pPr lvl="1"/>
            <a:r>
              <a:rPr lang="tr-TR" dirty="0">
                <a:latin typeface="Times New Roman" panose="02020603050405020304" pitchFamily="18" charset="0"/>
                <a:cs typeface="Times New Roman" panose="02020603050405020304" pitchFamily="18" charset="0"/>
              </a:rPr>
              <a:t>2027 yılında öğrenci alınarak eğitim-öğretim faaliyetlerinin başlanması planlanmaktadır. </a:t>
            </a:r>
          </a:p>
          <a:p>
            <a:pPr marL="0" indent="0">
              <a:buNone/>
            </a:pP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565434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fontScale="92500" lnSpcReduction="20000"/>
          </a:bodyPr>
          <a:lstStyle/>
          <a:p>
            <a:pPr marL="0" indent="0">
              <a:buNone/>
            </a:pPr>
            <a:endParaRPr lang="tr-TR" dirty="0">
              <a:latin typeface="Times New Roman" panose="02020603050405020304" pitchFamily="18" charset="0"/>
              <a:cs typeface="Times New Roman" panose="02020603050405020304" pitchFamily="18" charset="0"/>
            </a:endParaRPr>
          </a:p>
          <a:p>
            <a:pPr marL="457200" lvl="1" indent="0">
              <a:buNone/>
            </a:pPr>
            <a:r>
              <a:rPr lang="tr-TR" dirty="0">
                <a:latin typeface="Times New Roman" panose="02020603050405020304" pitchFamily="18" charset="0"/>
                <a:cs typeface="Times New Roman" panose="02020603050405020304" pitchFamily="18" charset="0"/>
              </a:rPr>
              <a:t>3. Hedef:</a:t>
            </a:r>
          </a:p>
          <a:p>
            <a:pPr lvl="1"/>
            <a:r>
              <a:rPr lang="tr-TR" dirty="0">
                <a:latin typeface="Times New Roman" panose="02020603050405020304" pitchFamily="18" charset="0"/>
                <a:cs typeface="Times New Roman" panose="02020603050405020304" pitchFamily="18" charset="0"/>
              </a:rPr>
              <a:t>Meslek Yüksekokulumuz öğrencilerine çağın gereksinimlerine uygun olarak Yapay Zeka destekli programların tanıtılması ve öğrencilerimizin yapay zeka programlarını kullanabilecek şekilde eğitilmesini amaçlanmaktadır.  Eğitimlerin sağlanması için gerekli teknik altyapının oluşturulabilmesi için ilgili makamlardan talepte bulunulacaktır (2025).</a:t>
            </a:r>
          </a:p>
          <a:p>
            <a:pPr lvl="1"/>
            <a:r>
              <a:rPr lang="tr-TR" dirty="0">
                <a:latin typeface="Times New Roman" panose="02020603050405020304" pitchFamily="18" charset="0"/>
                <a:cs typeface="Times New Roman" panose="02020603050405020304" pitchFamily="18" charset="0"/>
              </a:rPr>
              <a:t>2026 yılında teknik altyapıların oluşması halinde Meslek Yüksekokulumuzdaki programların müfredatı güncellenerek yapay zeka dersinin eklenmesi hedeflenmektedir. </a:t>
            </a:r>
          </a:p>
          <a:p>
            <a:pPr marL="457200" lvl="1" indent="0">
              <a:buNone/>
            </a:pPr>
            <a:r>
              <a:rPr lang="tr-TR" dirty="0">
                <a:latin typeface="Times New Roman" panose="02020603050405020304" pitchFamily="18" charset="0"/>
                <a:cs typeface="Times New Roman" panose="02020603050405020304" pitchFamily="18" charset="0"/>
              </a:rPr>
              <a:t>4. Hedef:</a:t>
            </a:r>
          </a:p>
          <a:p>
            <a:pPr lvl="1"/>
            <a:r>
              <a:rPr lang="tr-TR" dirty="0">
                <a:latin typeface="Times New Roman" panose="02020603050405020304" pitchFamily="18" charset="0"/>
                <a:cs typeface="Times New Roman" panose="02020603050405020304" pitchFamily="18" charset="0"/>
              </a:rPr>
              <a:t>Meslek Yüksekokulumuzun eğitim-öğretim faaliyetlerinin geliştirilmesi için fiziki altyapısının güçlendirilmesi, derslik ve ortak kullanım alanlarının artırılması amaçlanmaktadır. Bunun için yeni hizmet binası, kapalı ve açık ortak kullanım alanlarına ihtiyaç bulunmaktadır. Rektörlük Makamı tarafından, Meslek Yüksekokulumuza yeni hizmet binası yapılması yatırım programına dahil edilmiştir.  </a:t>
            </a:r>
          </a:p>
        </p:txBody>
      </p:sp>
    </p:spTree>
    <p:extLst>
      <p:ext uri="{BB962C8B-B14F-4D97-AF65-F5344CB8AC3E}">
        <p14:creationId xmlns:p14="http://schemas.microsoft.com/office/powerpoint/2010/main" val="220202570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normAutofit fontScale="85000" lnSpcReduction="20000"/>
          </a:bodyPr>
          <a:lstStyle/>
          <a:p>
            <a:r>
              <a:rPr lang="tr-TR" dirty="0">
                <a:latin typeface="Times New Roman" panose="02020603050405020304" pitchFamily="18" charset="0"/>
                <a:cs typeface="Times New Roman" panose="02020603050405020304" pitchFamily="18" charset="0"/>
              </a:rPr>
              <a:t>Bilgisayar laboratuvarındaki bilgisayarların kullanım ömrünü tamamlaması nedeni ile yenilenmesi,</a:t>
            </a:r>
          </a:p>
          <a:p>
            <a:r>
              <a:rPr lang="tr-TR" dirty="0">
                <a:latin typeface="Times New Roman" panose="02020603050405020304" pitchFamily="18" charset="0"/>
                <a:cs typeface="Times New Roman" panose="02020603050405020304" pitchFamily="18" charset="0"/>
              </a:rPr>
              <a:t>Personel ve idarecilerin kullanmakta olduğu bilgisayarların eski olması nedeni ile yenilenmesi,</a:t>
            </a:r>
          </a:p>
          <a:p>
            <a:r>
              <a:rPr lang="tr-TR" dirty="0">
                <a:latin typeface="Times New Roman" panose="02020603050405020304" pitchFamily="18" charset="0"/>
                <a:cs typeface="Times New Roman" panose="02020603050405020304" pitchFamily="18" charset="0"/>
              </a:rPr>
              <a:t>Dersliklerde kullanılan kürsü, masa ve ahşap platformların kullanım ömrünü doldurması nedeni ile değiştirilmesi,</a:t>
            </a:r>
          </a:p>
          <a:p>
            <a:r>
              <a:rPr lang="tr-TR" dirty="0">
                <a:latin typeface="Times New Roman" panose="02020603050405020304" pitchFamily="18" charset="0"/>
                <a:cs typeface="Times New Roman" panose="02020603050405020304" pitchFamily="18" charset="0"/>
              </a:rPr>
              <a:t>Çalışmayan ve kullanım ömrünü projeksiyon cihazlarının yerine yenisinin temin edilmesi,</a:t>
            </a:r>
          </a:p>
          <a:p>
            <a:r>
              <a:rPr lang="tr-TR" dirty="0">
                <a:latin typeface="Times New Roman" panose="02020603050405020304" pitchFamily="18" charset="0"/>
                <a:cs typeface="Times New Roman" panose="02020603050405020304" pitchFamily="18" charset="0"/>
              </a:rPr>
              <a:t>Personeller için koltuk gibi büro malzemelerinin temin edilmesi,</a:t>
            </a:r>
          </a:p>
          <a:p>
            <a:r>
              <a:rPr lang="tr-TR" dirty="0">
                <a:latin typeface="Times New Roman" panose="02020603050405020304" pitchFamily="18" charset="0"/>
                <a:cs typeface="Times New Roman" panose="02020603050405020304" pitchFamily="18" charset="0"/>
              </a:rPr>
              <a:t>Yaz şartları nedeni ile kliması olmayan personel odalarına klima temin edilmesi ve gerekli elektrik altyapısının sağlanması,</a:t>
            </a:r>
          </a:p>
          <a:p>
            <a:r>
              <a:rPr lang="tr-TR" dirty="0">
                <a:latin typeface="Times New Roman" panose="02020603050405020304" pitchFamily="18" charset="0"/>
                <a:cs typeface="Times New Roman" panose="02020603050405020304" pitchFamily="18" charset="0"/>
              </a:rPr>
              <a:t>Hizmet binalarının iç ve dış cephe boya işlerinin yapılması talep </a:t>
            </a:r>
            <a:r>
              <a:rPr lang="tr-TR" dirty="0" err="1">
                <a:latin typeface="Times New Roman" panose="02020603050405020304" pitchFamily="18" charset="0"/>
                <a:cs typeface="Times New Roman" panose="02020603050405020304" pitchFamily="18" charset="0"/>
              </a:rPr>
              <a:t>edilmektetedir</a:t>
            </a:r>
            <a:r>
              <a:rPr lang="tr-TR"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9059691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a:extLst>
              <a:ext uri="{FF2B5EF4-FFF2-40B4-BE49-F238E27FC236}">
                <a16:creationId xmlns:a16="http://schemas.microsoft.com/office/drawing/2014/main" id="{9597F2A9-7416-45F0-A670-D6DF4212C36C}"/>
              </a:ext>
            </a:extLst>
          </p:cNvPr>
          <p:cNvSpPr/>
          <p:nvPr/>
        </p:nvSpPr>
        <p:spPr>
          <a:xfrm>
            <a:off x="804971" y="1986684"/>
            <a:ext cx="10600315" cy="2677656"/>
          </a:xfrm>
          <a:prstGeom prst="rect">
            <a:avLst/>
          </a:prstGeom>
        </p:spPr>
        <p:txBody>
          <a:bodyPr wrap="square">
            <a:spAutoFit/>
          </a:bodyPr>
          <a:lstStyle/>
          <a:p>
            <a:pPr algn="just">
              <a:buFont typeface="Wingdings 2" panose="05020102010507070707" pitchFamily="18" charset="2"/>
              <a:buNone/>
            </a:pPr>
            <a:r>
              <a:rPr lang="tr-TR" altLang="tr-TR" sz="2800" i="1" dirty="0">
                <a:latin typeface="Times New Roman" panose="02020603050405020304" pitchFamily="18" charset="0"/>
                <a:cs typeface="Times New Roman" panose="02020603050405020304" pitchFamily="18" charset="0"/>
              </a:rPr>
              <a:t>	Meslek Yüksekokulumuza vermiş olduğu d</a:t>
            </a:r>
            <a:r>
              <a:rPr lang="en-US" altLang="tr-TR" sz="2800" i="1" dirty="0" err="1">
                <a:latin typeface="Times New Roman" panose="02020603050405020304" pitchFamily="18" charset="0"/>
                <a:cs typeface="Times New Roman" panose="02020603050405020304" pitchFamily="18" charset="0"/>
              </a:rPr>
              <a:t>esteklerinden</a:t>
            </a:r>
            <a:r>
              <a:rPr lang="en-US" altLang="tr-TR" sz="2800" i="1" dirty="0">
                <a:latin typeface="Times New Roman" panose="02020603050405020304" pitchFamily="18" charset="0"/>
                <a:cs typeface="Times New Roman" panose="02020603050405020304" pitchFamily="18" charset="0"/>
              </a:rPr>
              <a:t> </a:t>
            </a:r>
            <a:r>
              <a:rPr lang="en-US" altLang="tr-TR" sz="2800" i="1" dirty="0" err="1">
                <a:latin typeface="Times New Roman" panose="02020603050405020304" pitchFamily="18" charset="0"/>
                <a:cs typeface="Times New Roman" panose="02020603050405020304" pitchFamily="18" charset="0"/>
              </a:rPr>
              <a:t>ötürü</a:t>
            </a:r>
            <a:r>
              <a:rPr lang="en-US" altLang="tr-TR" sz="2800" i="1" dirty="0">
                <a:latin typeface="Times New Roman" panose="02020603050405020304" pitchFamily="18" charset="0"/>
                <a:cs typeface="Times New Roman" panose="02020603050405020304" pitchFamily="18" charset="0"/>
              </a:rPr>
              <a:t> </a:t>
            </a:r>
            <a:r>
              <a:rPr lang="tr-TR" altLang="tr-TR" sz="2800" i="1" dirty="0">
                <a:latin typeface="Times New Roman" panose="02020603050405020304" pitchFamily="18" charset="0"/>
                <a:cs typeface="Times New Roman" panose="02020603050405020304" pitchFamily="18" charset="0"/>
              </a:rPr>
              <a:t>Sayın </a:t>
            </a:r>
            <a:r>
              <a:rPr lang="en-US" altLang="tr-TR" sz="2800" i="1" dirty="0" err="1">
                <a:latin typeface="Times New Roman" panose="02020603050405020304" pitchFamily="18" charset="0"/>
                <a:cs typeface="Times New Roman" panose="02020603050405020304" pitchFamily="18" charset="0"/>
              </a:rPr>
              <a:t>Rektörümüz</a:t>
            </a:r>
            <a:r>
              <a:rPr lang="en-US" altLang="tr-TR" sz="2800" i="1" dirty="0">
                <a:latin typeface="Times New Roman" panose="02020603050405020304" pitchFamily="18" charset="0"/>
                <a:cs typeface="Times New Roman" panose="02020603050405020304" pitchFamily="18" charset="0"/>
              </a:rPr>
              <a:t> Prof. Dr.</a:t>
            </a:r>
            <a:r>
              <a:rPr lang="tr-TR" altLang="tr-TR" sz="2800" i="1" dirty="0">
                <a:latin typeface="Times New Roman" panose="02020603050405020304" pitchFamily="18" charset="0"/>
                <a:cs typeface="Times New Roman" panose="02020603050405020304" pitchFamily="18" charset="0"/>
              </a:rPr>
              <a:t> Nihat </a:t>
            </a:r>
            <a:r>
              <a:rPr lang="tr-TR" altLang="tr-TR" sz="2800" i="1" dirty="0" err="1">
                <a:latin typeface="Times New Roman" panose="02020603050405020304" pitchFamily="18" charset="0"/>
                <a:cs typeface="Times New Roman" panose="02020603050405020304" pitchFamily="18" charset="0"/>
              </a:rPr>
              <a:t>ŞINDAK’a</a:t>
            </a:r>
            <a:r>
              <a:rPr lang="en-US" altLang="tr-TR" sz="2800" i="1" dirty="0">
                <a:latin typeface="Times New Roman" panose="02020603050405020304" pitchFamily="18" charset="0"/>
                <a:cs typeface="Times New Roman" panose="02020603050405020304" pitchFamily="18" charset="0"/>
              </a:rPr>
              <a:t>  </a:t>
            </a:r>
            <a:r>
              <a:rPr lang="tr-TR" altLang="tr-TR" sz="2800" i="1" dirty="0">
                <a:latin typeface="Times New Roman" panose="02020603050405020304" pitchFamily="18" charset="0"/>
                <a:cs typeface="Times New Roman" panose="02020603050405020304" pitchFamily="18" charset="0"/>
              </a:rPr>
              <a:t>tüm personellerimiz adına</a:t>
            </a:r>
            <a:r>
              <a:rPr lang="en-US" altLang="tr-TR" sz="2800" i="1" dirty="0">
                <a:latin typeface="Times New Roman" panose="02020603050405020304" pitchFamily="18" charset="0"/>
                <a:cs typeface="Times New Roman" panose="02020603050405020304" pitchFamily="18" charset="0"/>
              </a:rPr>
              <a:t> </a:t>
            </a:r>
            <a:r>
              <a:rPr lang="en-US" altLang="tr-TR" sz="2800" i="1" dirty="0" err="1">
                <a:latin typeface="Times New Roman" panose="02020603050405020304" pitchFamily="18" charset="0"/>
                <a:cs typeface="Times New Roman" panose="02020603050405020304" pitchFamily="18" charset="0"/>
              </a:rPr>
              <a:t>teşekkür</a:t>
            </a:r>
            <a:r>
              <a:rPr lang="en-US" altLang="tr-TR" sz="2800" i="1" dirty="0">
                <a:latin typeface="Times New Roman" panose="02020603050405020304" pitchFamily="18" charset="0"/>
                <a:cs typeface="Times New Roman" panose="02020603050405020304" pitchFamily="18" charset="0"/>
              </a:rPr>
              <a:t> </a:t>
            </a:r>
            <a:r>
              <a:rPr lang="en-US" altLang="tr-TR" sz="2800" i="1" dirty="0" err="1">
                <a:latin typeface="Times New Roman" panose="02020603050405020304" pitchFamily="18" charset="0"/>
                <a:cs typeface="Times New Roman" panose="02020603050405020304" pitchFamily="18" charset="0"/>
              </a:rPr>
              <a:t>ederim</a:t>
            </a:r>
            <a:r>
              <a:rPr lang="en-US" altLang="tr-TR" sz="2800" i="1" dirty="0">
                <a:latin typeface="Times New Roman" panose="02020603050405020304" pitchFamily="18" charset="0"/>
                <a:cs typeface="Times New Roman" panose="02020603050405020304" pitchFamily="18" charset="0"/>
              </a:rPr>
              <a:t>.</a:t>
            </a:r>
            <a:endParaRPr lang="tr-TR" altLang="tr-TR" sz="2800" i="1" dirty="0">
              <a:latin typeface="Times New Roman" panose="02020603050405020304" pitchFamily="18" charset="0"/>
              <a:cs typeface="Times New Roman" panose="02020603050405020304" pitchFamily="18" charset="0"/>
            </a:endParaRPr>
          </a:p>
          <a:p>
            <a:pPr algn="just"/>
            <a:endParaRPr lang="tr-TR" altLang="tr-TR" sz="2800" i="1" dirty="0">
              <a:latin typeface="Times New Roman" panose="02020603050405020304" pitchFamily="18" charset="0"/>
              <a:cs typeface="Times New Roman" panose="02020603050405020304" pitchFamily="18" charset="0"/>
            </a:endParaRPr>
          </a:p>
          <a:p>
            <a:pPr>
              <a:buFont typeface="Wingdings 2" panose="05020102010507070707" pitchFamily="18" charset="2"/>
              <a:buNone/>
            </a:pPr>
            <a:r>
              <a:rPr lang="tr-TR" altLang="tr-TR" sz="2800" dirty="0">
                <a:latin typeface="Times New Roman" panose="02020603050405020304" pitchFamily="18" charset="0"/>
                <a:cs typeface="Times New Roman" panose="02020603050405020304" pitchFamily="18" charset="0"/>
              </a:rPr>
              <a:t>                                  		 	</a:t>
            </a:r>
            <a:r>
              <a:rPr lang="tr-TR" altLang="tr-TR" sz="2800" i="1" dirty="0">
                <a:latin typeface="Times New Roman" panose="02020603050405020304" pitchFamily="18" charset="0"/>
                <a:cs typeface="Times New Roman" panose="02020603050405020304" pitchFamily="18" charset="0"/>
              </a:rPr>
              <a:t>Prof. Dr. Fatih ÇIĞ</a:t>
            </a:r>
          </a:p>
          <a:p>
            <a:pPr algn="ctr">
              <a:buFont typeface="Wingdings 2" panose="05020102010507070707" pitchFamily="18" charset="2"/>
              <a:buNone/>
            </a:pPr>
            <a:r>
              <a:rPr lang="tr-TR" altLang="tr-TR" sz="2800" i="1" dirty="0">
                <a:latin typeface="Times New Roman" panose="02020603050405020304" pitchFamily="18" charset="0"/>
                <a:cs typeface="Times New Roman" panose="02020603050405020304" pitchFamily="18" charset="0"/>
              </a:rPr>
              <a:t>                                     Müdür</a:t>
            </a:r>
          </a:p>
        </p:txBody>
      </p:sp>
    </p:spTree>
    <p:extLst>
      <p:ext uri="{BB962C8B-B14F-4D97-AF65-F5344CB8AC3E}">
        <p14:creationId xmlns:p14="http://schemas.microsoft.com/office/powerpoint/2010/main" val="3577562887"/>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Tema-siu</Template>
  <TotalTime>3321</TotalTime>
  <Words>3555</Words>
  <Application>Microsoft Office PowerPoint</Application>
  <PresentationFormat>Geniş ekran</PresentationFormat>
  <Paragraphs>508</Paragraphs>
  <Slides>96</Slides>
  <Notes>0</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96</vt:i4>
      </vt:variant>
    </vt:vector>
  </HeadingPairs>
  <TitlesOfParts>
    <vt:vector size="104" baseType="lpstr">
      <vt:lpstr>Arial</vt:lpstr>
      <vt:lpstr>Calibri</vt:lpstr>
      <vt:lpstr>Calibri Light</vt:lpstr>
      <vt:lpstr>din_trbold</vt:lpstr>
      <vt:lpstr>Tahoma</vt:lpstr>
      <vt:lpstr>Times New Roman</vt:lpstr>
      <vt:lpstr>Wingdings 2</vt:lpstr>
      <vt:lpstr>Office Teması</vt:lpstr>
      <vt:lpstr>PowerPoint Sunusu</vt:lpstr>
      <vt:lpstr>Misyon</vt:lpstr>
      <vt:lpstr>Vizyon</vt:lpstr>
      <vt:lpstr>PowerPoint Sunusu</vt:lpstr>
      <vt:lpstr>İDARİ PERSONELİMİZ</vt:lpstr>
      <vt:lpstr>İDARİ PERSONELİMİZ</vt:lpstr>
      <vt:lpstr>BÖLÜMLERİMİZ</vt:lpstr>
      <vt:lpstr>FİNANS-BANKACILIK VE SİGORTACILIK BÖLÜMÜ</vt:lpstr>
      <vt:lpstr>KURUM İÇİ YÜKSELMELER</vt:lpstr>
      <vt:lpstr>BİLİMSEL FAALİYETLERİMİZ</vt:lpstr>
      <vt:lpstr>BİLİMSEL FAALİYETLERİMİZ</vt:lpstr>
      <vt:lpstr>BİLİMSEL FAALİYETLERİMİZ</vt:lpstr>
      <vt:lpstr>BİLİMSEL FAALİYETLERİMİZ</vt:lpstr>
      <vt:lpstr>BİLİMSEL FAALİYETLERİMİZ</vt:lpstr>
      <vt:lpstr>BİLİMSEL FAALİYETLERİMİZ</vt:lpstr>
      <vt:lpstr>BİLİMSEL FAALİYETLERİMİZ</vt:lpstr>
      <vt:lpstr>FİNANS-BANKACILIK VE SİGORTACILIK BÖLÜMÜ</vt:lpstr>
      <vt:lpstr>FİNANS-BANKACILIK VE SİGORTACILIK BÖLÜMÜ</vt:lpstr>
      <vt:lpstr>FİNANS-BANKACILIK VE SİGORTACILIK BÖLÜMÜ</vt:lpstr>
      <vt:lpstr>FİNANS-BANKACILIK VE SİGORTACILIK BÖLÜMÜ</vt:lpstr>
      <vt:lpstr>GELECEĞE YÖNELİK HEDEFLER ve YENİLİKLER</vt:lpstr>
      <vt:lpstr>TALEPLER ve ÖNERİLER</vt:lpstr>
      <vt:lpstr>TURİZM VE SEYAHAT HİZMETLERİ BÖLÜMÜ</vt:lpstr>
      <vt:lpstr>KURUM İÇİ YÜKSELMELER</vt:lpstr>
      <vt:lpstr>BİLİMSEL FAALİYETLERİMİZ</vt:lpstr>
      <vt:lpstr>BİLİMSEL FAALİYETLERİMİZ</vt:lpstr>
      <vt:lpstr>BİLİMSEL FAALİYETLERİMİZ</vt:lpstr>
      <vt:lpstr>BİLİMSEL FAALİYETLERİMİZ</vt:lpstr>
      <vt:lpstr>BİLİMSEL FAALİYETLERİMİZ</vt:lpstr>
      <vt:lpstr>BİLİMSEL FAALİYETLERİMİZ</vt:lpstr>
      <vt:lpstr>BİLİMSEL FAALİYETLERİMİZ</vt:lpstr>
      <vt:lpstr>SEYAHAT TURİZM VE EĞLENCE HİZMETLERİ BÖLÜMÜ</vt:lpstr>
      <vt:lpstr>GELECEĞE YÖNELİK HEDEFLER ve YENİLİKLER</vt:lpstr>
      <vt:lpstr>TALEPLER ve ÖNERİLER</vt:lpstr>
      <vt:lpstr>SOSYAL HİZMETLER BÖLÜMÜ</vt:lpstr>
      <vt:lpstr>KURUM İÇİ YÜKSELMELER</vt:lpstr>
      <vt:lpstr>BİLİMSEL FAALİYETLERİMİZ</vt:lpstr>
      <vt:lpstr>BİLİMSEL FAALİYETLERİMİZ</vt:lpstr>
      <vt:lpstr>BİLİMSEL FAALİYETLERİMİZ</vt:lpstr>
      <vt:lpstr>BİLİMSEL FAALİYETLERİMİZ</vt:lpstr>
      <vt:lpstr>BİLİMSEL FAALİYETLERİMİZ</vt:lpstr>
      <vt:lpstr>BİLİMSEL FAALİYETLERİMİZ</vt:lpstr>
      <vt:lpstr>SOSYAL HİZMETLER</vt:lpstr>
      <vt:lpstr>GELECEĞE YÖNELİK HEDEFLER ve YENİLİKLER</vt:lpstr>
      <vt:lpstr>TALEPLER ve ÖNERİLER</vt:lpstr>
      <vt:lpstr>POSTA HİZMETLERİ BÖLÜMÜ</vt:lpstr>
      <vt:lpstr>BİLİMSEL FAALİYETLERİMİZ</vt:lpstr>
      <vt:lpstr>BİLİMSEL FAALİYETLERİMİZ</vt:lpstr>
      <vt:lpstr>BİLİMSEL FAALİYETLERİMİZ</vt:lpstr>
      <vt:lpstr>BİLİMSEL FAALİYETLERİMİZ</vt:lpstr>
      <vt:lpstr>BİLİMSEL FAALİYETLERİMİZ</vt:lpstr>
      <vt:lpstr>BİLİMSEL FAALİYETLERİMİZ</vt:lpstr>
      <vt:lpstr>POSTA HİZMETLERİ BÖLÜMÜ</vt:lpstr>
      <vt:lpstr>GELECEĞE YÖNELİK HEDEFLER ve YENİLİKLER</vt:lpstr>
      <vt:lpstr>TALEPLER ve ÖNERİLER</vt:lpstr>
      <vt:lpstr>BİTKİSEL VE HAYVANSAL ÜRETİM BÖLÜMÜ</vt:lpstr>
      <vt:lpstr>BİTKİSEL VE HAYVANSAL ÜRETİM BÖLÜMÜ</vt:lpstr>
      <vt:lpstr>KURUM İÇİ YÜKSELMELER</vt:lpstr>
      <vt:lpstr>BİLİMSEL FAALİYETLERİMİZ</vt:lpstr>
      <vt:lpstr>BİLİMSEL FAALİYETLERİMİZ</vt:lpstr>
      <vt:lpstr>BİLİMSEL FAALİYETLERİMİZ</vt:lpstr>
      <vt:lpstr>BİLİMSEL FAALİYETLERİMİZ</vt:lpstr>
      <vt:lpstr>BİLİMSEL FAALİYETLERİMİZ</vt:lpstr>
      <vt:lpstr>BİLİMSEL FAALİYETLERİMİZ</vt:lpstr>
      <vt:lpstr>BİLİMSEL FALİYETLERİMİZ</vt:lpstr>
      <vt:lpstr>BİLİMSEL FALİYETLERİMİZ</vt:lpstr>
      <vt:lpstr>BİLİMSEL FALİYETLERİMİZ</vt:lpstr>
      <vt:lpstr>GELECEĞE YÖNELİK HEDEFLER ve YENİLİKLER</vt:lpstr>
      <vt:lpstr>TALEPLER ve ÖNERİLER</vt:lpstr>
      <vt:lpstr>HUKUK BÖLÜMÜ</vt:lpstr>
      <vt:lpstr>BİLİMSEL FAALİYETLERİMİZ</vt:lpstr>
      <vt:lpstr>BİLİMSEL FAALİYETLERİMİZ</vt:lpstr>
      <vt:lpstr>BİLİMSEL FAALİYETLERİMİZ</vt:lpstr>
      <vt:lpstr>BİLİMSEL FAALİYETLERİMİZ</vt:lpstr>
      <vt:lpstr>BİLİMSEL FAALİYETLERİMİZ</vt:lpstr>
      <vt:lpstr>BİLİMSEL FAALİYETLERİMİZ</vt:lpstr>
      <vt:lpstr>GELECEĞE YÖNELİK HEDEFLER ve YENİLİKLER</vt:lpstr>
      <vt:lpstr>TALEPLER ve ÖNERİLER</vt:lpstr>
      <vt:lpstr>YAYINLARIMIZ</vt:lpstr>
      <vt:lpstr>YAYINLARIMIZ</vt:lpstr>
      <vt:lpstr>YAYINLARIMIZ</vt:lpstr>
      <vt:lpstr>YAYINLARIMIZ</vt:lpstr>
      <vt:lpstr>ULUSLARARASI İŞBİRLİKLERİMİZ</vt:lpstr>
      <vt:lpstr>ÖNEMLİ BAŞARILARIMIZ</vt:lpstr>
      <vt:lpstr>BİLİMSEL FALİYETLERİMİZ</vt:lpstr>
      <vt:lpstr>ETKİNLİKLERİMİZ</vt:lpstr>
      <vt:lpstr>ETKİNLİKLERİMİZ</vt:lpstr>
      <vt:lpstr>ETKİNLİKLERİMİZ</vt:lpstr>
      <vt:lpstr>ETKİNLİKLERİMİZ</vt:lpstr>
      <vt:lpstr>ETKİNLİKLERİMİZ</vt:lpstr>
      <vt:lpstr>ETKİNLİKLERİMİZ</vt:lpstr>
      <vt:lpstr>ETKİNLİKLERİMİZ</vt:lpstr>
      <vt:lpstr>GELECEĞE YÖNELİK HEDEFLER ve YENİLİKLER</vt:lpstr>
      <vt:lpstr>GELECEĞE YÖNELİK HEDEFLER ve YENİLİKLER</vt:lpstr>
      <vt:lpstr>TALEPLER ve ÖNERİLER</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Bilgisayar</dc:creator>
  <cp:lastModifiedBy>hasan bilir</cp:lastModifiedBy>
  <cp:revision>429</cp:revision>
  <dcterms:created xsi:type="dcterms:W3CDTF">2022-12-08T06:33:03Z</dcterms:created>
  <dcterms:modified xsi:type="dcterms:W3CDTF">2025-04-29T08:40:11Z</dcterms:modified>
</cp:coreProperties>
</file>