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ppt/charts/chart5.xml" ContentType="application/vnd.openxmlformats-officedocument.drawingml.chart+xml"/>
  <Override PartName="/ppt/comments/comment2.xml" ContentType="application/vnd.openxmlformats-officedocument.presentationml.comments+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style3.xml" ContentType="application/vnd.ms-office.chartstyle+xml"/>
  <Override PartName="/ppt/charts/colors3.xml" ContentType="application/vnd.ms-office.chartcolorstyle+xml"/>
  <Override PartName="/ppt/charts/chart13.xml" ContentType="application/vnd.openxmlformats-officedocument.drawingml.chart+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4.xml" ContentType="application/vnd.openxmlformats-officedocument.drawingml.chart+xml"/>
  <Override PartName="/ppt/comments/comment3.xml" ContentType="application/vnd.openxmlformats-officedocument.presentationml.comments+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style4.xml" ContentType="application/vnd.ms-office.chartstyle+xml"/>
  <Override PartName="/ppt/charts/colors4.xml" ContentType="application/vnd.ms-office.chartcolorstyle+xml"/>
  <Override PartName="/ppt/charts/chart30.xml" ContentType="application/vnd.openxmlformats-officedocument.drawingml.chart+xml"/>
  <Override PartName="/ppt/charts/style5.xml" ContentType="application/vnd.ms-office.chartstyle+xml"/>
  <Override PartName="/ppt/charts/colors5.xml" ContentType="application/vnd.ms-office.chartcolorstyle+xml"/>
  <Override PartName="/ppt/charts/chart31.xml" ContentType="application/vnd.openxmlformats-officedocument.drawingml.chart+xml"/>
  <Override PartName="/ppt/comments/comment4.xml" ContentType="application/vnd.openxmlformats-officedocument.presentationml.comments+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omments/comment5.xml" ContentType="application/vnd.openxmlformats-officedocument.presentationml.comments+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charts/chart5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8" r:id="rId2"/>
  </p:sldMasterIdLst>
  <p:notesMasterIdLst>
    <p:notesMasterId r:id="rId109"/>
  </p:notesMasterIdLst>
  <p:sldIdLst>
    <p:sldId id="258" r:id="rId3"/>
    <p:sldId id="371" r:id="rId4"/>
    <p:sldId id="372" r:id="rId5"/>
    <p:sldId id="399" r:id="rId6"/>
    <p:sldId id="401" r:id="rId7"/>
    <p:sldId id="397" r:id="rId8"/>
    <p:sldId id="373" r:id="rId9"/>
    <p:sldId id="417" r:id="rId10"/>
    <p:sldId id="531" r:id="rId11"/>
    <p:sldId id="530" r:id="rId12"/>
    <p:sldId id="455" r:id="rId13"/>
    <p:sldId id="423" r:id="rId14"/>
    <p:sldId id="424" r:id="rId15"/>
    <p:sldId id="479" r:id="rId16"/>
    <p:sldId id="425" r:id="rId17"/>
    <p:sldId id="426" r:id="rId18"/>
    <p:sldId id="504" r:id="rId19"/>
    <p:sldId id="505" r:id="rId20"/>
    <p:sldId id="482" r:id="rId21"/>
    <p:sldId id="483" r:id="rId22"/>
    <p:sldId id="484" r:id="rId23"/>
    <p:sldId id="427" r:id="rId24"/>
    <p:sldId id="428" r:id="rId25"/>
    <p:sldId id="533" r:id="rId26"/>
    <p:sldId id="376" r:id="rId27"/>
    <p:sldId id="456" r:id="rId28"/>
    <p:sldId id="430" r:id="rId29"/>
    <p:sldId id="431" r:id="rId30"/>
    <p:sldId id="481" r:id="rId31"/>
    <p:sldId id="432" r:id="rId32"/>
    <p:sldId id="433" r:id="rId33"/>
    <p:sldId id="502" r:id="rId34"/>
    <p:sldId id="503" r:id="rId35"/>
    <p:sldId id="435" r:id="rId36"/>
    <p:sldId id="436" r:id="rId37"/>
    <p:sldId id="535" r:id="rId38"/>
    <p:sldId id="438" r:id="rId39"/>
    <p:sldId id="439" r:id="rId40"/>
    <p:sldId id="441" r:id="rId41"/>
    <p:sldId id="480" r:id="rId42"/>
    <p:sldId id="442" r:id="rId43"/>
    <p:sldId id="443" r:id="rId44"/>
    <p:sldId id="500" r:id="rId45"/>
    <p:sldId id="501" r:id="rId46"/>
    <p:sldId id="445" r:id="rId47"/>
    <p:sldId id="447" r:id="rId48"/>
    <p:sldId id="538" r:id="rId49"/>
    <p:sldId id="374" r:id="rId50"/>
    <p:sldId id="468" r:id="rId51"/>
    <p:sldId id="469" r:id="rId52"/>
    <p:sldId id="470" r:id="rId53"/>
    <p:sldId id="471" r:id="rId54"/>
    <p:sldId id="498" r:id="rId55"/>
    <p:sldId id="499" r:id="rId56"/>
    <p:sldId id="402" r:id="rId57"/>
    <p:sldId id="472" r:id="rId58"/>
    <p:sldId id="536" r:id="rId59"/>
    <p:sldId id="466" r:id="rId60"/>
    <p:sldId id="467" r:id="rId61"/>
    <p:sldId id="457" r:id="rId62"/>
    <p:sldId id="458" r:id="rId63"/>
    <p:sldId id="459" r:id="rId64"/>
    <p:sldId id="514" r:id="rId65"/>
    <p:sldId id="387" r:id="rId66"/>
    <p:sldId id="511" r:id="rId67"/>
    <p:sldId id="497" r:id="rId68"/>
    <p:sldId id="496" r:id="rId69"/>
    <p:sldId id="513" r:id="rId70"/>
    <p:sldId id="462" r:id="rId71"/>
    <p:sldId id="512" r:id="rId72"/>
    <p:sldId id="509" r:id="rId73"/>
    <p:sldId id="537" r:id="rId74"/>
    <p:sldId id="515" r:id="rId75"/>
    <p:sldId id="450" r:id="rId76"/>
    <p:sldId id="451" r:id="rId77"/>
    <p:sldId id="452" r:id="rId78"/>
    <p:sldId id="510" r:id="rId79"/>
    <p:sldId id="495" r:id="rId80"/>
    <p:sldId id="506" r:id="rId81"/>
    <p:sldId id="508" r:id="rId82"/>
    <p:sldId id="453" r:id="rId83"/>
    <p:sldId id="474" r:id="rId84"/>
    <p:sldId id="475" r:id="rId85"/>
    <p:sldId id="477" r:id="rId86"/>
    <p:sldId id="476" r:id="rId87"/>
    <p:sldId id="381" r:id="rId88"/>
    <p:sldId id="523" r:id="rId89"/>
    <p:sldId id="404" r:id="rId90"/>
    <p:sldId id="526" r:id="rId91"/>
    <p:sldId id="525" r:id="rId92"/>
    <p:sldId id="490" r:id="rId93"/>
    <p:sldId id="522" r:id="rId94"/>
    <p:sldId id="539" r:id="rId95"/>
    <p:sldId id="516" r:id="rId96"/>
    <p:sldId id="518" r:id="rId97"/>
    <p:sldId id="517" r:id="rId98"/>
    <p:sldId id="529" r:id="rId99"/>
    <p:sldId id="519" r:id="rId100"/>
    <p:sldId id="520" r:id="rId101"/>
    <p:sldId id="521" r:id="rId102"/>
    <p:sldId id="528" r:id="rId103"/>
    <p:sldId id="398" r:id="rId104"/>
    <p:sldId id="478" r:id="rId105"/>
    <p:sldId id="400" r:id="rId106"/>
    <p:sldId id="527" r:id="rId107"/>
    <p:sldId id="494" r:id="rId10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rdar abut" initials="sa" lastIdx="2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17292A2E-F333-43FB-9621-5CBBE7FDCDCB}" styleName="Açık Stil 2 - Vurgu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929F9F4-4A8F-4326-A1B4-22849713DDAB}" styleName="Koyu Stil 1 - Vurgu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765" autoAdjust="0"/>
    <p:restoredTop sz="94000" autoAdjust="0"/>
  </p:normalViewPr>
  <p:slideViewPr>
    <p:cSldViewPr snapToGrid="0">
      <p:cViewPr varScale="1">
        <p:scale>
          <a:sx n="99" d="100"/>
          <a:sy n="99" d="100"/>
        </p:scale>
        <p:origin x="78" y="192"/>
      </p:cViewPr>
      <p:guideLst>
        <p:guide orient="horz" pos="2160"/>
        <p:guide pos="3840"/>
      </p:guideLst>
    </p:cSldViewPr>
  </p:slideViewPr>
  <p:notesTextViewPr>
    <p:cViewPr>
      <p:scale>
        <a:sx n="3" d="2"/>
        <a:sy n="3" d="2"/>
      </p:scale>
      <p:origin x="0" y="0"/>
    </p:cViewPr>
  </p:notesTextViewPr>
  <p:sorterViewPr>
    <p:cViewPr>
      <p:scale>
        <a:sx n="110" d="100"/>
        <a:sy n="110" d="100"/>
      </p:scale>
      <p:origin x="0" y="-883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viewProps" Target="view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theme" Target="theme/theme1.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notesMaster" Target="notesMasters/notesMaster1.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commentAuthors" Target="commentAuthors.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3.xml"/><Relationship Id="rId1" Type="http://schemas.microsoft.com/office/2011/relationships/chartStyle" Target="style3.xml"/></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1819.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9.xml.rels><?xml version="1.0" encoding="UTF-8" standalone="yes"?>
<Relationships xmlns="http://schemas.openxmlformats.org/package/2006/relationships"><Relationship Id="rId3" Type="http://schemas.openxmlformats.org/officeDocument/2006/relationships/package" Target="../embeddings/Microsoft_Excel_Worksheet27.xlsx"/><Relationship Id="rId2" Type="http://schemas.microsoft.com/office/2011/relationships/chartColorStyle" Target="colors4.xml"/><Relationship Id="rId1" Type="http://schemas.microsoft.com/office/2011/relationships/chartStyle" Target="style4.xml"/></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8.xlsx"/><Relationship Id="rId2" Type="http://schemas.microsoft.com/office/2011/relationships/chartColorStyle" Target="colors5.xml"/><Relationship Id="rId1" Type="http://schemas.microsoft.com/office/2011/relationships/chartStyle" Target="style5.xml"/></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A259-42C6-9B7E-44C59B7F1FC6}"/>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A259-42C6-9B7E-44C59B7F1FC6}"/>
                </c:ext>
              </c:extLst>
            </c:dLbl>
            <c:dLbl>
              <c:idx val="2"/>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A259-42C6-9B7E-44C59B7F1FC6}"/>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A259-42C6-9B7E-44C59B7F1FC6}"/>
                </c:ext>
              </c:extLst>
            </c:dLbl>
            <c:dLbl>
              <c:idx val="2"/>
              <c:tx>
                <c:rich>
                  <a:bodyPr/>
                  <a:lstStyle/>
                  <a:p>
                    <a:r>
                      <a:rPr lang="en-US" dirty="0"/>
                      <a:t>2</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2">
                  <c:v>2</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dLbl>
              <c:idx val="0"/>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A259-42C6-9B7E-44C59B7F1FC6}"/>
                </c:ext>
              </c:extLst>
            </c:dLbl>
            <c:dLbl>
              <c:idx val="1"/>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A259-42C6-9B7E-44C59B7F1FC6}"/>
                </c:ext>
              </c:extLst>
            </c:dLbl>
            <c:dLbl>
              <c:idx val="2"/>
              <c:tx>
                <c:rich>
                  <a:bodyPr/>
                  <a:lstStyle/>
                  <a:p>
                    <a:r>
                      <a:rPr lang="en-US" dirty="0"/>
                      <a:t>2</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3</c:v>
                </c:pt>
                <c:pt idx="1">
                  <c:v>3</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dLbl>
              <c:idx val="0"/>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A259-42C6-9B7E-44C59B7F1FC6}"/>
                </c:ext>
              </c:extLst>
            </c:dLbl>
            <c:dLbl>
              <c:idx val="1"/>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A259-42C6-9B7E-44C59B7F1FC6}"/>
                </c:ext>
              </c:extLst>
            </c:dLbl>
            <c:dLbl>
              <c:idx val="2"/>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2</c:v>
                </c:pt>
                <c:pt idx="1">
                  <c:v>2</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167244800"/>
        <c:axId val="135479296"/>
      </c:barChart>
      <c:catAx>
        <c:axId val="1672448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35479296"/>
        <c:crossesAt val="0"/>
        <c:auto val="1"/>
        <c:lblAlgn val="ctr"/>
        <c:lblOffset val="100"/>
        <c:noMultiLvlLbl val="0"/>
      </c:catAx>
      <c:valAx>
        <c:axId val="13547929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67244800"/>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a:t>
            </a:r>
            <a:r>
              <a:rPr lang="tr-TR" dirty="0" err="1">
                <a:latin typeface="+mj-lt"/>
              </a:rPr>
              <a:t>sayIsI</a:t>
            </a:r>
            <a:endParaRPr lang="tr-TR" dirty="0">
              <a:latin typeface="+mj-lt"/>
            </a:endParaRP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218</c:v>
                </c:pt>
                <c:pt idx="1">
                  <c:v>209</c:v>
                </c:pt>
                <c:pt idx="2">
                  <c:v>252</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169735168"/>
        <c:axId val="135483328"/>
      </c:barChart>
      <c:catAx>
        <c:axId val="169735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35483328"/>
        <c:crossesAt val="0"/>
        <c:auto val="1"/>
        <c:lblAlgn val="ctr"/>
        <c:lblOffset val="100"/>
        <c:noMultiLvlLbl val="0"/>
      </c:catAx>
      <c:valAx>
        <c:axId val="13548332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69735168"/>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A259-42C6-9B7E-44C59B7F1FC6}"/>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A259-42C6-9B7E-44C59B7F1FC6}"/>
                </c:ext>
              </c:extLst>
            </c:dLbl>
            <c:dLbl>
              <c:idx val="2"/>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A259-42C6-9B7E-44C59B7F1FC6}"/>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A259-42C6-9B7E-44C59B7F1FC6}"/>
                </c:ext>
              </c:extLst>
            </c:dLbl>
            <c:dLbl>
              <c:idx val="2"/>
              <c:tx>
                <c:rich>
                  <a:bodyPr/>
                  <a:lstStyle/>
                  <a:p>
                    <a:r>
                      <a:rPr lang="en-US" dirty="0"/>
                      <a:t>2</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pt idx="2">
                  <c:v>2</c:v>
                </c:pt>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dLbl>
              <c:idx val="0"/>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A259-42C6-9B7E-44C59B7F1FC6}"/>
                </c:ext>
              </c:extLst>
            </c:dLbl>
            <c:dLbl>
              <c:idx val="1"/>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A259-42C6-9B7E-44C59B7F1FC6}"/>
                </c:ext>
              </c:extLst>
            </c:dLbl>
            <c:dLbl>
              <c:idx val="2"/>
              <c:tx>
                <c:rich>
                  <a:bodyPr/>
                  <a:lstStyle/>
                  <a:p>
                    <a:r>
                      <a:rPr lang="en-US" dirty="0"/>
                      <a:t>2</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0">
                  <c:v>3</c:v>
                </c:pt>
                <c:pt idx="1">
                  <c:v>3</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dLbl>
              <c:idx val="0"/>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A259-42C6-9B7E-44C59B7F1FC6}"/>
                </c:ext>
              </c:extLst>
            </c:dLbl>
            <c:dLbl>
              <c:idx val="1"/>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A259-42C6-9B7E-44C59B7F1FC6}"/>
                </c:ext>
              </c:extLst>
            </c:dLbl>
            <c:dLbl>
              <c:idx val="2"/>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A259-42C6-9B7E-44C59B7F1FC6}"/>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2</c:v>
                </c:pt>
                <c:pt idx="1">
                  <c:v>2</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167244800"/>
        <c:axId val="135479296"/>
      </c:barChart>
      <c:catAx>
        <c:axId val="1672448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135479296"/>
        <c:crossesAt val="0"/>
        <c:auto val="1"/>
        <c:lblAlgn val="ctr"/>
        <c:lblOffset val="100"/>
        <c:noMultiLvlLbl val="0"/>
      </c:catAx>
      <c:valAx>
        <c:axId val="135479296"/>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67244800"/>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a:t>
            </a:r>
            <a:r>
              <a:rPr lang="tr-TR" dirty="0" err="1">
                <a:latin typeface="+mj-lt"/>
              </a:rPr>
              <a:t>sayIsI</a:t>
            </a:r>
            <a:endParaRPr lang="tr-TR" dirty="0">
              <a:latin typeface="+mj-lt"/>
            </a:endParaRP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218</c:v>
                </c:pt>
                <c:pt idx="1">
                  <c:v>209</c:v>
                </c:pt>
                <c:pt idx="2">
                  <c:v>252</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169735168"/>
        <c:axId val="135483328"/>
      </c:barChart>
      <c:catAx>
        <c:axId val="169735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35483328"/>
        <c:crossesAt val="0"/>
        <c:auto val="1"/>
        <c:lblAlgn val="ctr"/>
        <c:lblOffset val="100"/>
        <c:noMultiLvlLbl val="0"/>
      </c:catAx>
      <c:valAx>
        <c:axId val="13548332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69735168"/>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Dergilerde Yayınlanan Makale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c:v>
                </c:pt>
                <c:pt idx="1">
                  <c:v>10</c:v>
                </c:pt>
                <c:pt idx="2">
                  <c:v>12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15</c:v>
                </c:pt>
                <c:pt idx="4">
                  <c:v>18</c:v>
                </c:pt>
                <c:pt idx="5">
                  <c:v>19</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03444224"/>
        <c:axId val="135775936"/>
      </c:barChart>
      <c:catAx>
        <c:axId val="20344422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5775936"/>
        <c:crosses val="autoZero"/>
        <c:auto val="1"/>
        <c:lblAlgn val="ctr"/>
        <c:lblOffset val="100"/>
        <c:noMultiLvlLbl val="0"/>
      </c:catAx>
      <c:valAx>
        <c:axId val="13577593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0344422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Editörlüğü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9.3129063134683113E-17"/>
                  <c:y val="0"/>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D632-4413-8822-8CCE1CD78E8B}"/>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6</c:v>
                </c:pt>
                <c:pt idx="1">
                  <c:v>3</c:v>
                </c:pt>
                <c:pt idx="2">
                  <c:v>3</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5</c:v>
                </c:pt>
                <c:pt idx="5">
                  <c:v>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39251456"/>
        <c:axId val="135486784"/>
      </c:barChart>
      <c:catAx>
        <c:axId val="23925145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5486784"/>
        <c:crosses val="autoZero"/>
        <c:auto val="1"/>
        <c:lblAlgn val="ctr"/>
        <c:lblOffset val="100"/>
        <c:noMultiLvlLbl val="0"/>
      </c:catAx>
      <c:valAx>
        <c:axId val="13548678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925145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799685170798641"/>
          <c:y val="0.24736849153631885"/>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8</c:v>
                </c:pt>
                <c:pt idx="1">
                  <c:v>5</c:v>
                </c:pt>
                <c:pt idx="2">
                  <c:v>6</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5"/>
              <c:layout>
                <c:manualLayout>
                  <c:x val="3.9003662174385556E-3"/>
                  <c:y val="1.1340038211556422E-2"/>
                </c:manualLayout>
              </c:layout>
              <c:tx>
                <c:rich>
                  <a:bodyPr/>
                  <a:lstStyle/>
                  <a:p>
                    <a:r>
                      <a:rPr lang="en-US"/>
                      <a:t>9</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48E6-458A-8C70-F8F860511856}"/>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7</c:v>
                </c:pt>
                <c:pt idx="4">
                  <c:v>8</c:v>
                </c:pt>
                <c:pt idx="5">
                  <c:v>9</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39011328"/>
        <c:axId val="135782976"/>
      </c:barChart>
      <c:catAx>
        <c:axId val="23901132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5782976"/>
        <c:crosses val="autoZero"/>
        <c:auto val="1"/>
        <c:lblAlgn val="ctr"/>
        <c:lblOffset val="100"/>
        <c:noMultiLvlLbl val="0"/>
      </c:catAx>
      <c:valAx>
        <c:axId val="13578297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901132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11</c:v>
                </c:pt>
                <c:pt idx="1">
                  <c:v>22</c:v>
                </c:pt>
                <c:pt idx="2">
                  <c:v>22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23</c:v>
                </c:pt>
                <c:pt idx="4">
                  <c:v>27</c:v>
                </c:pt>
                <c:pt idx="5">
                  <c:v>29</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38931456"/>
        <c:axId val="135784128"/>
      </c:barChart>
      <c:catAx>
        <c:axId val="23893145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5784128"/>
        <c:crosses val="autoZero"/>
        <c:auto val="1"/>
        <c:lblAlgn val="ctr"/>
        <c:lblOffset val="100"/>
        <c:noMultiLvlLbl val="0"/>
      </c:catAx>
      <c:valAx>
        <c:axId val="13578412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893145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28</c:v>
                </c:pt>
                <c:pt idx="1">
                  <c:v>44</c:v>
                </c:pt>
                <c:pt idx="2">
                  <c:v>102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120</c:v>
                </c:pt>
                <c:pt idx="4">
                  <c:v>140</c:v>
                </c:pt>
                <c:pt idx="5">
                  <c:v>150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39012352"/>
        <c:axId val="135787008"/>
      </c:barChart>
      <c:catAx>
        <c:axId val="23901235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35787008"/>
        <c:crosses val="autoZero"/>
        <c:auto val="1"/>
        <c:lblAlgn val="ctr"/>
        <c:lblOffset val="100"/>
        <c:noMultiLvlLbl val="0"/>
      </c:catAx>
      <c:valAx>
        <c:axId val="13578700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901235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 </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0.83</c:v>
                </c:pt>
                <c:pt idx="1">
                  <c:v>1.33</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39251968"/>
        <c:axId val="158317888"/>
      </c:barChart>
      <c:catAx>
        <c:axId val="2392519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8317888"/>
        <c:crosses val="autoZero"/>
        <c:auto val="1"/>
        <c:lblAlgn val="ctr"/>
        <c:lblOffset val="100"/>
        <c:noMultiLvlLbl val="0"/>
      </c:catAx>
      <c:valAx>
        <c:axId val="15831788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92519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7"/>
          <c:y val="0.24453387258053014"/>
          <c:w val="0.75659526462904581"/>
          <c:h val="0.57362996188879478"/>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57E-3"/>
                  <c:y val="-2.8346189557888696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39254016"/>
        <c:axId val="158316160"/>
      </c:barChart>
      <c:catAx>
        <c:axId val="23925401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158316160"/>
        <c:crosses val="autoZero"/>
        <c:auto val="1"/>
        <c:lblAlgn val="ctr"/>
        <c:lblOffset val="100"/>
        <c:noMultiLvlLbl val="0"/>
      </c:catAx>
      <c:valAx>
        <c:axId val="15831616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925401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264056320"/>
        <c:axId val="263121728"/>
      </c:barChart>
      <c:catAx>
        <c:axId val="2640563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3121728"/>
        <c:crossesAt val="0"/>
        <c:auto val="1"/>
        <c:lblAlgn val="ctr"/>
        <c:lblOffset val="100"/>
        <c:noMultiLvlLbl val="0"/>
      </c:catAx>
      <c:valAx>
        <c:axId val="263121728"/>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4056320"/>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8AB-4659-BBBD-0234ADE3AD41}"/>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C8AB-4659-BBBD-0234ADE3AD41}"/>
                </c:ext>
              </c:extLst>
            </c:dLbl>
            <c:dLbl>
              <c:idx val="2"/>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dLbl>
              <c:idx val="0"/>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C8AB-4659-BBBD-0234ADE3AD41}"/>
                </c:ext>
              </c:extLst>
            </c:dLbl>
            <c:dLbl>
              <c:idx val="1"/>
              <c:tx>
                <c:rich>
                  <a:bodyPr/>
                  <a:lstStyle/>
                  <a:p>
                    <a:r>
                      <a:rPr lang="tr-TR"/>
                      <a:t>0</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C8AB-4659-BBBD-0234ADE3AD41}"/>
                </c:ext>
              </c:extLst>
            </c:dLbl>
            <c:dLbl>
              <c:idx val="2"/>
              <c:tx>
                <c:rich>
                  <a:bodyPr/>
                  <a:lstStyle/>
                  <a:p>
                    <a:r>
                      <a:rPr lang="en-US"/>
                      <a:t>1</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dLbl>
              <c:idx val="0"/>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6-C8AB-4659-BBBD-0234ADE3AD41}"/>
                </c:ext>
              </c:extLst>
            </c:dLbl>
            <c:dLbl>
              <c:idx val="1"/>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7-C8AB-4659-BBBD-0234ADE3AD41}"/>
                </c:ext>
              </c:extLst>
            </c:dLbl>
            <c:dLbl>
              <c:idx val="2"/>
              <c:tx>
                <c:rich>
                  <a:bodyPr/>
                  <a:lstStyle/>
                  <a:p>
                    <a:r>
                      <a:rPr lang="en-US"/>
                      <a:t>3</a:t>
                    </a:r>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8-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2">
                  <c:v>3</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dLbl>
              <c:idx val="0"/>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9-C8AB-4659-BBBD-0234ADE3AD41}"/>
                </c:ext>
              </c:extLst>
            </c:dLbl>
            <c:dLbl>
              <c:idx val="1"/>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A-C8AB-4659-BBBD-0234ADE3AD41}"/>
                </c:ext>
              </c:extLst>
            </c:dLbl>
            <c:dLbl>
              <c:idx val="2"/>
              <c:tx>
                <c:rich>
                  <a:bodyPr/>
                  <a:lstStyle/>
                  <a:p>
                    <a:r>
                      <a:rPr lang="tr-TR"/>
                      <a:t>2</a:t>
                    </a:r>
                    <a:endParaRPr lang="en-US"/>
                  </a:p>
                </c:rich>
              </c:tx>
              <c:dLblPos val="outEnd"/>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B-C8AB-4659-BBBD-0234ADE3AD4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264192000"/>
        <c:axId val="263123456"/>
      </c:barChart>
      <c:catAx>
        <c:axId val="2641920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263123456"/>
        <c:crossesAt val="0"/>
        <c:auto val="1"/>
        <c:lblAlgn val="ctr"/>
        <c:lblOffset val="100"/>
        <c:noMultiLvlLbl val="0"/>
      </c:catAx>
      <c:valAx>
        <c:axId val="263123456"/>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4192000"/>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Dergilerde Yayınlanan Makale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6</c:v>
                </c:pt>
                <c:pt idx="1">
                  <c:v>1</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7</c:v>
                </c:pt>
                <c:pt idx="4">
                  <c:v>9</c:v>
                </c:pt>
                <c:pt idx="5">
                  <c:v>11</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39118848"/>
        <c:axId val="263126336"/>
      </c:barChart>
      <c:catAx>
        <c:axId val="23911884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3126336"/>
        <c:crosses val="autoZero"/>
        <c:auto val="1"/>
        <c:lblAlgn val="ctr"/>
        <c:lblOffset val="100"/>
        <c:noMultiLvlLbl val="0"/>
      </c:catAx>
      <c:valAx>
        <c:axId val="26312633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3911884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3</c:v>
                </c:pt>
                <c:pt idx="1">
                  <c:v>10</c:v>
                </c:pt>
                <c:pt idx="2">
                  <c:v>3</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7</c:v>
                </c:pt>
                <c:pt idx="4">
                  <c:v>9</c:v>
                </c:pt>
                <c:pt idx="5">
                  <c:v>11</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4896512"/>
        <c:axId val="265438912"/>
      </c:barChart>
      <c:catAx>
        <c:axId val="26489651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438912"/>
        <c:crosses val="autoZero"/>
        <c:auto val="1"/>
        <c:lblAlgn val="ctr"/>
        <c:lblOffset val="100"/>
        <c:noMultiLvlLbl val="0"/>
      </c:catAx>
      <c:valAx>
        <c:axId val="26543891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489651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Editörlüğü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c:v>
                </c:pt>
                <c:pt idx="4">
                  <c:v>4</c:v>
                </c:pt>
                <c:pt idx="5">
                  <c:v>6</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4900096"/>
        <c:axId val="265441216"/>
      </c:barChart>
      <c:catAx>
        <c:axId val="26490009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441216"/>
        <c:crosses val="autoZero"/>
        <c:auto val="1"/>
        <c:lblAlgn val="ctr"/>
        <c:lblOffset val="100"/>
        <c:noMultiLvlLbl val="0"/>
      </c:catAx>
      <c:valAx>
        <c:axId val="26544121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490009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tx>
                <c:rich>
                  <a:bodyPr/>
                  <a:lstStyle/>
                  <a:p>
                    <a:r>
                      <a:rPr lang="en-US"/>
                      <a:t>0</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C89B-44D6-9EC8-E767F18B3E54}"/>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5</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7</c:v>
                </c:pt>
                <c:pt idx="4">
                  <c:v>9</c:v>
                </c:pt>
                <c:pt idx="5">
                  <c:v>11</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4907776"/>
        <c:axId val="265443520"/>
      </c:barChart>
      <c:catAx>
        <c:axId val="26490777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443520"/>
        <c:crosses val="autoZero"/>
        <c:auto val="1"/>
        <c:lblAlgn val="ctr"/>
        <c:lblOffset val="100"/>
        <c:noMultiLvlLbl val="0"/>
      </c:catAx>
      <c:valAx>
        <c:axId val="2654435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490777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40</c:v>
                </c:pt>
                <c:pt idx="1">
                  <c:v>34</c:v>
                </c:pt>
                <c:pt idx="2">
                  <c:v>45</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50</c:v>
                </c:pt>
                <c:pt idx="4">
                  <c:v>60</c:v>
                </c:pt>
                <c:pt idx="5">
                  <c:v>70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5236480"/>
        <c:axId val="265298496"/>
      </c:barChart>
      <c:catAx>
        <c:axId val="26523648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298496"/>
        <c:crosses val="autoZero"/>
        <c:auto val="1"/>
        <c:lblAlgn val="ctr"/>
        <c:lblOffset val="100"/>
        <c:noMultiLvlLbl val="0"/>
      </c:catAx>
      <c:valAx>
        <c:axId val="26529849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523648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1">
                  <c:v>0.33</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65733632"/>
        <c:axId val="265301376"/>
      </c:barChart>
      <c:catAx>
        <c:axId val="26573363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301376"/>
        <c:crosses val="autoZero"/>
        <c:auto val="1"/>
        <c:lblAlgn val="ctr"/>
        <c:lblOffset val="100"/>
        <c:noMultiLvlLbl val="0"/>
      </c:catAx>
      <c:valAx>
        <c:axId val="26530137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573363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7"/>
          <c:y val="0.24453387258053014"/>
          <c:w val="0.75659526462904581"/>
          <c:h val="0.57362996188879478"/>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57E-3"/>
                  <c:y val="-2.8346189557888696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65833472"/>
        <c:axId val="265303680"/>
      </c:barChart>
      <c:catAx>
        <c:axId val="26583347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303680"/>
        <c:crosses val="autoZero"/>
        <c:auto val="1"/>
        <c:lblAlgn val="ctr"/>
        <c:lblOffset val="100"/>
        <c:noMultiLvlLbl val="0"/>
      </c:catAx>
      <c:valAx>
        <c:axId val="26530368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583347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r>
              <a:rPr lang="tr-TR"/>
              <a:t>Akademik Kadro</a:t>
            </a:r>
          </a:p>
        </c:rich>
      </c:tx>
      <c:overlay val="0"/>
      <c:spPr>
        <a:noFill/>
        <a:ln>
          <a:noFill/>
        </a:ln>
        <a:effectLst/>
      </c:spPr>
    </c:title>
    <c:autoTitleDeleted val="0"/>
    <c:plotArea>
      <c:layout/>
      <c:barChart>
        <c:barDir val="col"/>
        <c:grouping val="clustered"/>
        <c:varyColors val="0"/>
        <c:ser>
          <c:idx val="1"/>
          <c:order val="1"/>
          <c:tx>
            <c:strRef>
              <c:f>Sheet1!$C$1</c:f>
              <c:strCache>
                <c:ptCount val="1"/>
                <c:pt idx="0">
                  <c:v>Doçent</c:v>
                </c:pt>
              </c:strCache>
            </c:strRef>
          </c:tx>
          <c:spPr>
            <a:solidFill>
              <a:schemeClr val="accent5">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2">
                  <c:v>1</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80"/>
        <c:overlap val="25"/>
        <c:axId val="265914880"/>
        <c:axId val="266299072"/>
      </c:barChart>
      <c:barChart>
        <c:barDir val="col"/>
        <c:grouping val="clustered"/>
        <c:varyColors val="0"/>
        <c:ser>
          <c:idx val="0"/>
          <c:order val="0"/>
          <c:tx>
            <c:strRef>
              <c:f>Sheet1!$B$1</c:f>
              <c:strCache>
                <c:ptCount val="1"/>
                <c:pt idx="0">
                  <c:v>Profesör</c:v>
                </c:pt>
              </c:strCache>
            </c:strRef>
          </c:tx>
          <c:spPr>
            <a:solidFill>
              <a:schemeClr val="accent6">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dLbls>
          <c:showLegendKey val="0"/>
          <c:showVal val="0"/>
          <c:showCatName val="0"/>
          <c:showSerName val="0"/>
          <c:showPercent val="0"/>
          <c:showBubbleSize val="0"/>
        </c:dLbls>
        <c:gapWidth val="80"/>
        <c:overlap val="25"/>
        <c:axId val="265915392"/>
        <c:axId val="266299648"/>
      </c:barChart>
      <c:catAx>
        <c:axId val="265914880"/>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cap="none" spc="20" normalizeH="0" baseline="0">
                <a:solidFill>
                  <a:schemeClr val="tx1">
                    <a:lumMod val="65000"/>
                    <a:lumOff val="35000"/>
                  </a:schemeClr>
                </a:solidFill>
                <a:latin typeface="+mn-lt"/>
                <a:ea typeface="+mn-ea"/>
                <a:cs typeface="+mn-cs"/>
              </a:defRPr>
            </a:pPr>
            <a:endParaRPr lang="tr-TR"/>
          </a:p>
        </c:txPr>
        <c:crossAx val="266299072"/>
        <c:crossesAt val="0"/>
        <c:auto val="1"/>
        <c:lblAlgn val="ctr"/>
        <c:lblOffset val="100"/>
        <c:noMultiLvlLbl val="0"/>
      </c:catAx>
      <c:valAx>
        <c:axId val="266299072"/>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265914880"/>
        <c:crosses val="autoZero"/>
        <c:crossBetween val="between"/>
        <c:majorUnit val="1"/>
      </c:valAx>
      <c:valAx>
        <c:axId val="266299648"/>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265915392"/>
        <c:crosses val="max"/>
        <c:crossBetween val="between"/>
      </c:valAx>
      <c:catAx>
        <c:axId val="265915392"/>
        <c:scaling>
          <c:orientation val="minMax"/>
        </c:scaling>
        <c:delete val="1"/>
        <c:axPos val="b"/>
        <c:numFmt formatCode="General" sourceLinked="1"/>
        <c:majorTickMark val="none"/>
        <c:minorTickMark val="none"/>
        <c:tickLblPos val="none"/>
        <c:crossAx val="266299648"/>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98</c:v>
                </c:pt>
                <c:pt idx="1">
                  <c:v>107</c:v>
                </c:pt>
                <c:pt idx="2">
                  <c:v>115</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266066432"/>
        <c:axId val="266301376"/>
      </c:barChart>
      <c:catAx>
        <c:axId val="2660664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6301376"/>
        <c:crossesAt val="0"/>
        <c:auto val="1"/>
        <c:lblAlgn val="ctr"/>
        <c:lblOffset val="100"/>
        <c:noMultiLvlLbl val="0"/>
      </c:catAx>
      <c:valAx>
        <c:axId val="266301376"/>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6066432"/>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6366464"/>
        <c:axId val="265029888"/>
      </c:barChart>
      <c:catAx>
        <c:axId val="26636646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029888"/>
        <c:crosses val="autoZero"/>
        <c:auto val="1"/>
        <c:lblAlgn val="ctr"/>
        <c:lblOffset val="100"/>
        <c:noMultiLvlLbl val="0"/>
      </c:catAx>
      <c:valAx>
        <c:axId val="26502988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636646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c:v>
                </c:pt>
                <c:pt idx="1">
                  <c:v>2</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7657728"/>
        <c:axId val="265031040"/>
      </c:barChart>
      <c:catAx>
        <c:axId val="26765772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031040"/>
        <c:crosses val="autoZero"/>
        <c:auto val="1"/>
        <c:lblAlgn val="ctr"/>
        <c:lblOffset val="100"/>
        <c:noMultiLvlLbl val="0"/>
      </c:catAx>
      <c:valAx>
        <c:axId val="26503104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765772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8211712"/>
        <c:axId val="265033344"/>
      </c:barChart>
      <c:catAx>
        <c:axId val="26821171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033344"/>
        <c:crosses val="autoZero"/>
        <c:auto val="1"/>
        <c:lblAlgn val="ctr"/>
        <c:lblOffset val="100"/>
        <c:noMultiLvlLbl val="0"/>
      </c:catAx>
      <c:valAx>
        <c:axId val="26503334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821171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3</c:v>
                </c:pt>
                <c:pt idx="1">
                  <c:v>1</c:v>
                </c:pt>
                <c:pt idx="2">
                  <c:v>7</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5</c:v>
                </c:pt>
                <c:pt idx="4">
                  <c:v>7</c:v>
                </c:pt>
                <c:pt idx="5">
                  <c:v>10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8212736"/>
        <c:axId val="266302528"/>
      </c:barChart>
      <c:catAx>
        <c:axId val="26821273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6302528"/>
        <c:crosses val="autoZero"/>
        <c:auto val="1"/>
        <c:lblAlgn val="ctr"/>
        <c:lblOffset val="100"/>
        <c:noMultiLvlLbl val="0"/>
      </c:catAx>
      <c:valAx>
        <c:axId val="26630252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821273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68632064"/>
        <c:axId val="265085504"/>
      </c:barChart>
      <c:catAx>
        <c:axId val="26863206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085504"/>
        <c:crosses val="autoZero"/>
        <c:auto val="1"/>
        <c:lblAlgn val="ctr"/>
        <c:lblOffset val="100"/>
        <c:noMultiLvlLbl val="0"/>
      </c:catAx>
      <c:valAx>
        <c:axId val="26508550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863206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7"/>
          <c:y val="0.24453387258053014"/>
          <c:w val="0.75659526462904581"/>
          <c:h val="0.57362996188879478"/>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57E-3"/>
                  <c:y val="-2.8346189557888696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68824576"/>
        <c:axId val="265087808"/>
      </c:barChart>
      <c:catAx>
        <c:axId val="26882457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087808"/>
        <c:crosses val="autoZero"/>
        <c:auto val="1"/>
        <c:lblAlgn val="ctr"/>
        <c:lblOffset val="100"/>
        <c:noMultiLvlLbl val="0"/>
      </c:catAx>
      <c:valAx>
        <c:axId val="26508780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882457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xPr>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endParaRPr lang="tr-TR"/>
        </a:p>
      </c:tx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3</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269036544"/>
        <c:axId val="265088384"/>
      </c:barChart>
      <c:catAx>
        <c:axId val="269036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265088384"/>
        <c:crossesAt val="0"/>
        <c:auto val="1"/>
        <c:lblAlgn val="ctr"/>
        <c:lblOffset val="100"/>
        <c:noMultiLvlLbl val="0"/>
      </c:catAx>
      <c:valAx>
        <c:axId val="265088384"/>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9036544"/>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171</c:v>
                </c:pt>
                <c:pt idx="1">
                  <c:v>194</c:v>
                </c:pt>
                <c:pt idx="2">
                  <c:v>224</c:v>
                </c:pt>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269310976"/>
        <c:axId val="265092416"/>
      </c:barChart>
      <c:catAx>
        <c:axId val="2693109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5092416"/>
        <c:crossesAt val="0"/>
        <c:auto val="1"/>
        <c:lblAlgn val="ctr"/>
        <c:lblOffset val="100"/>
        <c:noMultiLvlLbl val="0"/>
      </c:catAx>
      <c:valAx>
        <c:axId val="265092416"/>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69310976"/>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2400" b="1" i="0" baseline="0" dirty="0">
                <a:solidFill>
                  <a:schemeClr val="bg1"/>
                </a:solidFill>
              </a:rPr>
              <a:t>Dergilerde Yayınlanan Makale Sayıları</a:t>
            </a:r>
            <a:endParaRPr lang="tr-TR" sz="2400" dirty="0">
              <a:solidFill>
                <a:schemeClr val="bg1"/>
              </a:solidFill>
            </a:endParaRP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1</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9037056"/>
        <c:axId val="265144000"/>
      </c:barChart>
      <c:catAx>
        <c:axId val="26903705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144000"/>
        <c:crosses val="autoZero"/>
        <c:auto val="1"/>
        <c:lblAlgn val="ctr"/>
        <c:lblOffset val="100"/>
        <c:noMultiLvlLbl val="0"/>
      </c:catAx>
      <c:valAx>
        <c:axId val="26514400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903705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Yayınlanan Kitap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9307904"/>
        <c:axId val="265146304"/>
      </c:barChart>
      <c:catAx>
        <c:axId val="26930790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146304"/>
        <c:crosses val="autoZero"/>
        <c:auto val="1"/>
        <c:lblAlgn val="ctr"/>
        <c:lblOffset val="100"/>
        <c:noMultiLvlLbl val="0"/>
      </c:catAx>
      <c:valAx>
        <c:axId val="26514630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930790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0</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5</c:v>
                </c:pt>
                <c:pt idx="5">
                  <c:v>7</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69650432"/>
        <c:axId val="265148608"/>
      </c:barChart>
      <c:catAx>
        <c:axId val="26965043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65148608"/>
        <c:crosses val="autoZero"/>
        <c:auto val="1"/>
        <c:lblAlgn val="ctr"/>
        <c:lblOffset val="100"/>
        <c:noMultiLvlLbl val="0"/>
      </c:catAx>
      <c:valAx>
        <c:axId val="26514860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965043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6</c:v>
                </c:pt>
                <c:pt idx="1">
                  <c:v>5</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5</c:v>
                </c:pt>
                <c:pt idx="4">
                  <c:v>10</c:v>
                </c:pt>
                <c:pt idx="5">
                  <c:v>12</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38582784"/>
        <c:axId val="38429248"/>
      </c:barChart>
      <c:catAx>
        <c:axId val="3858278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38429248"/>
        <c:crosses val="autoZero"/>
        <c:auto val="1"/>
        <c:lblAlgn val="ctr"/>
        <c:lblOffset val="100"/>
        <c:noMultiLvlLbl val="0"/>
      </c:catAx>
      <c:valAx>
        <c:axId val="3842924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3858278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69649920"/>
        <c:axId val="38432128"/>
      </c:barChart>
      <c:catAx>
        <c:axId val="2696499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38432128"/>
        <c:crosses val="autoZero"/>
        <c:auto val="1"/>
        <c:lblAlgn val="ctr"/>
        <c:lblOffset val="100"/>
        <c:noMultiLvlLbl val="0"/>
      </c:catAx>
      <c:valAx>
        <c:axId val="3843212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964992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67268952674927"/>
          <c:y val="0.24453387258053014"/>
          <c:w val="0.75659526462904581"/>
          <c:h val="0.57362996188879478"/>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57E-3"/>
                  <c:y val="-2.8346189557888696E-3"/>
                </c:manualLayout>
              </c:layout>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69748736"/>
        <c:axId val="38434432"/>
      </c:barChart>
      <c:catAx>
        <c:axId val="26974873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38434432"/>
        <c:crosses val="autoZero"/>
        <c:auto val="1"/>
        <c:lblAlgn val="ctr"/>
        <c:lblOffset val="100"/>
        <c:noMultiLvlLbl val="0"/>
      </c:catAx>
      <c:valAx>
        <c:axId val="3843443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6974873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0" i="0" u="none" strike="noStrike" kern="1200" cap="none" spc="50" normalizeH="0" baseline="0">
                <a:solidFill>
                  <a:schemeClr val="tx1">
                    <a:lumMod val="65000"/>
                    <a:lumOff val="35000"/>
                  </a:schemeClr>
                </a:solidFill>
                <a:latin typeface="+mj-lt"/>
                <a:ea typeface="+mj-ea"/>
                <a:cs typeface="+mj-cs"/>
              </a:defRPr>
            </a:pPr>
            <a:r>
              <a:rPr lang="tr-TR"/>
              <a:t>Akademik Kadro</a:t>
            </a:r>
          </a:p>
        </c:rich>
      </c:tx>
      <c:overlay val="0"/>
      <c:spPr>
        <a:noFill/>
        <a:ln>
          <a:noFill/>
        </a:ln>
        <a:effectLst/>
      </c:spPr>
    </c:title>
    <c:autoTitleDeleted val="0"/>
    <c:plotArea>
      <c:layout/>
      <c:barChart>
        <c:barDir val="col"/>
        <c:grouping val="clustered"/>
        <c:varyColors val="0"/>
        <c:ser>
          <c:idx val="1"/>
          <c:order val="1"/>
          <c:tx>
            <c:strRef>
              <c:f>Sheet1!$C$1</c:f>
              <c:strCache>
                <c:ptCount val="1"/>
                <c:pt idx="0">
                  <c:v>Doçent</c:v>
                </c:pt>
              </c:strCache>
            </c:strRef>
          </c:tx>
          <c:spPr>
            <a:solidFill>
              <a:schemeClr val="accent5">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pt idx="1">
                  <c:v>1</c:v>
                </c:pt>
                <c:pt idx="2">
                  <c:v>2</c:v>
                </c:pt>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2</c:v>
                </c:pt>
                <c:pt idx="2">
                  <c:v>1</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80"/>
        <c:overlap val="25"/>
        <c:axId val="241781248"/>
        <c:axId val="275063936"/>
      </c:barChart>
      <c:barChart>
        <c:barDir val="col"/>
        <c:grouping val="clustered"/>
        <c:varyColors val="0"/>
        <c:ser>
          <c:idx val="0"/>
          <c:order val="0"/>
          <c:tx>
            <c:strRef>
              <c:f>Sheet1!$B$1</c:f>
              <c:strCache>
                <c:ptCount val="1"/>
                <c:pt idx="0">
                  <c:v>Profesör</c:v>
                </c:pt>
              </c:strCache>
            </c:strRef>
          </c:tx>
          <c:spPr>
            <a:solidFill>
              <a:schemeClr val="accent6">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dLbls>
          <c:showLegendKey val="0"/>
          <c:showVal val="0"/>
          <c:showCatName val="0"/>
          <c:showSerName val="0"/>
          <c:showPercent val="0"/>
          <c:showBubbleSize val="0"/>
        </c:dLbls>
        <c:gapWidth val="80"/>
        <c:overlap val="25"/>
        <c:axId val="241781760"/>
        <c:axId val="275064512"/>
      </c:barChart>
      <c:catAx>
        <c:axId val="241781248"/>
        <c:scaling>
          <c:orientation val="minMax"/>
        </c:scaling>
        <c:delete val="0"/>
        <c:axPos val="b"/>
        <c:numFmt formatCode="General" sourceLinked="1"/>
        <c:majorTickMark val="none"/>
        <c:minorTickMark val="none"/>
        <c:tickLblPos val="nextTo"/>
        <c:spPr>
          <a:noFill/>
          <a:ln w="15875" cap="flat" cmpd="sng" algn="ctr">
            <a:solidFill>
              <a:schemeClr val="tx1">
                <a:lumMod val="25000"/>
                <a:lumOff val="75000"/>
              </a:schemeClr>
            </a:solidFill>
            <a:round/>
          </a:ln>
          <a:effectLst/>
        </c:spPr>
        <c:txPr>
          <a:bodyPr rot="-60000000" spcFirstLastPara="1" vertOverflow="ellipsis" vert="horz" wrap="square" anchor="ctr" anchorCtr="1"/>
          <a:lstStyle/>
          <a:p>
            <a:pPr>
              <a:defRPr sz="1197" b="0" i="0" u="none" strike="noStrike" kern="1200" cap="none" spc="20" normalizeH="0" baseline="0">
                <a:solidFill>
                  <a:schemeClr val="tx1">
                    <a:lumMod val="65000"/>
                    <a:lumOff val="35000"/>
                  </a:schemeClr>
                </a:solidFill>
                <a:latin typeface="+mn-lt"/>
                <a:ea typeface="+mn-ea"/>
                <a:cs typeface="+mn-cs"/>
              </a:defRPr>
            </a:pPr>
            <a:endParaRPr lang="tr-TR"/>
          </a:p>
        </c:txPr>
        <c:crossAx val="275063936"/>
        <c:crossesAt val="0"/>
        <c:auto val="1"/>
        <c:lblAlgn val="ctr"/>
        <c:lblOffset val="100"/>
        <c:noMultiLvlLbl val="0"/>
      </c:catAx>
      <c:valAx>
        <c:axId val="275063936"/>
        <c:scaling>
          <c:orientation val="minMax"/>
        </c:scaling>
        <c:delete val="0"/>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241781248"/>
        <c:crosses val="autoZero"/>
        <c:crossBetween val="between"/>
        <c:majorUnit val="1"/>
      </c:valAx>
      <c:valAx>
        <c:axId val="275064512"/>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tr-TR"/>
          </a:p>
        </c:txPr>
        <c:crossAx val="241781760"/>
        <c:crosses val="max"/>
        <c:crossBetween val="between"/>
      </c:valAx>
      <c:catAx>
        <c:axId val="241781760"/>
        <c:scaling>
          <c:orientation val="minMax"/>
        </c:scaling>
        <c:delete val="1"/>
        <c:axPos val="b"/>
        <c:numFmt formatCode="General" sourceLinked="1"/>
        <c:majorTickMark val="none"/>
        <c:minorTickMark val="none"/>
        <c:tickLblPos val="none"/>
        <c:crossAx val="275064512"/>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241888256"/>
        <c:axId val="275066240"/>
      </c:barChart>
      <c:catAx>
        <c:axId val="241888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75066240"/>
        <c:crossesAt val="0"/>
        <c:auto val="1"/>
        <c:lblAlgn val="ctr"/>
        <c:lblOffset val="100"/>
        <c:noMultiLvlLbl val="0"/>
      </c:catAx>
      <c:valAx>
        <c:axId val="275066240"/>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41888256"/>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SCI </a:t>
            </a:r>
            <a:r>
              <a:rPr lang="tr-TR" dirty="0" err="1"/>
              <a:t>Expanded</a:t>
            </a:r>
            <a:r>
              <a:rPr lang="tr-TR" dirty="0"/>
              <a:t>, SCI , SSCI, AHCI Kapsamındaki Dergilerde Yayınlanan Makale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tx>
                <c:rich>
                  <a:bodyPr/>
                  <a:lstStyle/>
                  <a:p>
                    <a:r>
                      <a:rPr lang="en-US" dirty="0"/>
                      <a:t>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a:t>4</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dLbl>
              <c:idx val="2"/>
              <c:tx>
                <c:rich>
                  <a:bodyPr/>
                  <a:lstStyle/>
                  <a:p>
                    <a:r>
                      <a:rPr lang="en-US" dirty="0"/>
                      <a:t>4</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c:v>
                </c:pt>
                <c:pt idx="1">
                  <c:v>4</c:v>
                </c:pt>
                <c:pt idx="2">
                  <c:v>4</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3"/>
              <c:tx>
                <c:rich>
                  <a:bodyPr/>
                  <a:lstStyle/>
                  <a:p>
                    <a:r>
                      <a:rPr lang="en-US" dirty="0"/>
                      <a:t>10</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F0FA-48C7-8D06-DC0F695B95EF}"/>
                </c:ext>
              </c:extLst>
            </c:dLbl>
            <c:dLbl>
              <c:idx val="4"/>
              <c:tx>
                <c:rich>
                  <a:bodyPr/>
                  <a:lstStyle/>
                  <a:p>
                    <a:r>
                      <a:rPr lang="en-US" dirty="0"/>
                      <a:t>12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4-F0FA-48C7-8D06-DC0F695B95EF}"/>
                </c:ext>
              </c:extLst>
            </c:dLbl>
            <c:dLbl>
              <c:idx val="5"/>
              <c:tx>
                <c:rich>
                  <a:bodyPr/>
                  <a:lstStyle/>
                  <a:p>
                    <a:r>
                      <a:rPr lang="en-US"/>
                      <a:t>15</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10</c:v>
                </c:pt>
                <c:pt idx="4">
                  <c:v>12</c:v>
                </c:pt>
                <c:pt idx="5">
                  <c:v>15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1887232"/>
        <c:axId val="275069120"/>
      </c:barChart>
      <c:catAx>
        <c:axId val="24188723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75069120"/>
        <c:crosses val="autoZero"/>
        <c:auto val="1"/>
        <c:lblAlgn val="ctr"/>
        <c:lblOffset val="100"/>
        <c:noMultiLvlLbl val="0"/>
      </c:catAx>
      <c:valAx>
        <c:axId val="27506912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188723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dirty="0"/>
              <a:t>TR</a:t>
            </a:r>
            <a:r>
              <a:rPr lang="tr-TR" baseline="0" dirty="0"/>
              <a:t> Dizin ve Alan indeksli</a:t>
            </a:r>
            <a:r>
              <a:rPr lang="tr-TR" dirty="0"/>
              <a:t> </a:t>
            </a:r>
            <a:r>
              <a:rPr lang="tr-TR" sz="2400" b="1" i="0" baseline="0" dirty="0">
                <a:effectLst/>
              </a:rPr>
              <a:t>Kapsamındaki Dergilerde Yayınlanan Makale Sayıları</a:t>
            </a:r>
            <a:endParaRPr lang="tr-TR" sz="2400" dirty="0">
              <a:effectLst/>
            </a:endParaRPr>
          </a:p>
          <a:p>
            <a:pPr marL="0" marR="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endParaRPr lang="tr-TR" dirty="0"/>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7</c:v>
                </c:pt>
                <c:pt idx="1">
                  <c:v>5</c:v>
                </c:pt>
                <c:pt idx="2">
                  <c:v>7</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8</c:v>
                </c:pt>
                <c:pt idx="4">
                  <c:v>10</c:v>
                </c:pt>
                <c:pt idx="5">
                  <c:v>12</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1925120"/>
        <c:axId val="241698496"/>
      </c:barChart>
      <c:catAx>
        <c:axId val="2419251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1698496"/>
        <c:crosses val="autoZero"/>
        <c:auto val="1"/>
        <c:lblAlgn val="ctr"/>
        <c:lblOffset val="100"/>
        <c:noMultiLvlLbl val="0"/>
      </c:catAx>
      <c:valAx>
        <c:axId val="24169849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192512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 Bölümü Sayıları</a:t>
            </a:r>
          </a:p>
        </c:rich>
      </c:tx>
      <c:overlay val="0"/>
      <c:spPr>
        <a:noFill/>
        <a:ln>
          <a:noFill/>
        </a:ln>
        <a:effectLst/>
      </c:spPr>
    </c:title>
    <c:autoTitleDeleted val="0"/>
    <c:plotArea>
      <c:layout>
        <c:manualLayout>
          <c:layoutTarget val="inner"/>
          <c:xMode val="edge"/>
          <c:yMode val="edge"/>
          <c:x val="0.18291703063769335"/>
          <c:y val="0.24736846737302712"/>
          <c:w val="0.75659526462904603"/>
          <c:h val="0.573629961888795"/>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c:v>
                </c:pt>
                <c:pt idx="1">
                  <c:v>2</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4</c:v>
                </c:pt>
                <c:pt idx="5">
                  <c:v>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2452480"/>
        <c:axId val="241700224"/>
      </c:barChart>
      <c:catAx>
        <c:axId val="24245248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1700224"/>
        <c:crosses val="autoZero"/>
        <c:auto val="1"/>
        <c:lblAlgn val="ctr"/>
        <c:lblOffset val="100"/>
        <c:noMultiLvlLbl val="0"/>
      </c:catAx>
      <c:valAx>
        <c:axId val="24170022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245248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45</c:v>
                </c:pt>
                <c:pt idx="1">
                  <c:v>50</c:v>
                </c:pt>
                <c:pt idx="2">
                  <c:v>55</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70</c:v>
                </c:pt>
                <c:pt idx="4">
                  <c:v>80</c:v>
                </c:pt>
                <c:pt idx="5">
                  <c:v>90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2453504"/>
        <c:axId val="241702528"/>
      </c:barChart>
      <c:catAx>
        <c:axId val="24245350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1702528"/>
        <c:crosses val="autoZero"/>
        <c:auto val="1"/>
        <c:lblAlgn val="ctr"/>
        <c:lblOffset val="100"/>
        <c:noMultiLvlLbl val="0"/>
      </c:catAx>
      <c:valAx>
        <c:axId val="24170252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245350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tx>
                <c:rich>
                  <a:bodyPr/>
                  <a:lstStyle/>
                  <a:p>
                    <a:r>
                      <a:rPr lang="en-US"/>
                      <a:t>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1A4A-4DFC-BBD7-1047A3E47069}"/>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c:v>
                </c:pt>
                <c:pt idx="1">
                  <c:v>2</c:v>
                </c:pt>
                <c:pt idx="2">
                  <c:v>8</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10</c:v>
                </c:pt>
                <c:pt idx="4">
                  <c:v>15</c:v>
                </c:pt>
                <c:pt idx="5">
                  <c:v>18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2323968"/>
        <c:axId val="241704960"/>
      </c:barChart>
      <c:catAx>
        <c:axId val="24232396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1704960"/>
        <c:crosses val="autoZero"/>
        <c:auto val="1"/>
        <c:lblAlgn val="ctr"/>
        <c:lblOffset val="100"/>
        <c:noMultiLvlLbl val="0"/>
      </c:catAx>
      <c:valAx>
        <c:axId val="24170496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232396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4.3</c:v>
                </c:pt>
                <c:pt idx="1">
                  <c:v>9</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42327040"/>
        <c:axId val="241707840"/>
      </c:barChart>
      <c:catAx>
        <c:axId val="24232704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1707840"/>
        <c:crosses val="autoZero"/>
        <c:auto val="1"/>
        <c:lblAlgn val="ctr"/>
        <c:lblOffset val="100"/>
        <c:noMultiLvlLbl val="0"/>
      </c:catAx>
      <c:valAx>
        <c:axId val="24170784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232704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dLbl>
              <c:idx val="0"/>
              <c:layout>
                <c:manualLayout>
                  <c:x val="3.8098693214822757E-3"/>
                  <c:y val="-2.8346189557888696E-3"/>
                </c:manualLayout>
              </c:layout>
              <c:tx>
                <c:rich>
                  <a:bodyPr/>
                  <a:lstStyle/>
                  <a:p>
                    <a:r>
                      <a:rPr lang="en-US" dirty="0"/>
                      <a:t>1,33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F0FA-48C7-8D06-DC0F695B95EF}"/>
                </c:ext>
              </c:extLst>
            </c:dLbl>
            <c:dLbl>
              <c:idx val="1"/>
              <c:tx>
                <c:rich>
                  <a:bodyPr/>
                  <a:lstStyle/>
                  <a:p>
                    <a:r>
                      <a:rPr lang="en-US" dirty="0"/>
                      <a:t>1,33</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F0FA-48C7-8D06-DC0F695B95EF}"/>
                </c:ext>
              </c:extLst>
            </c:dLbl>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1.33</c:v>
                </c:pt>
                <c:pt idx="1">
                  <c:v>1.33</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43389952"/>
        <c:axId val="241710144"/>
      </c:barChart>
      <c:catAx>
        <c:axId val="243389952"/>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1710144"/>
        <c:crosses val="autoZero"/>
        <c:auto val="1"/>
        <c:lblAlgn val="ctr"/>
        <c:lblOffset val="100"/>
        <c:noMultiLvlLbl val="0"/>
      </c:catAx>
      <c:valAx>
        <c:axId val="24171014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3389952"/>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tr-TR" dirty="0">
                <a:latin typeface="+mj-lt"/>
              </a:rPr>
              <a:t>Öğrenci sayısı</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Öğrenci Sayıları</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2024</c:v>
                </c:pt>
                <c:pt idx="1">
                  <c:v>2025</c:v>
                </c:pt>
                <c:pt idx="2">
                  <c:v>2026</c:v>
                </c:pt>
              </c:numCache>
            </c:numRef>
          </c:cat>
          <c:val>
            <c:numRef>
              <c:f>Sheet1!$B$2:$B$4</c:f>
              <c:numCache>
                <c:formatCode>General</c:formatCode>
                <c:ptCount val="3"/>
              </c:numCache>
            </c:numRef>
          </c:val>
          <c:extLst>
            <c:ext xmlns:c16="http://schemas.microsoft.com/office/drawing/2014/chart" uri="{C3380CC4-5D6E-409C-BE32-E72D297353CC}">
              <c16:uniqueId val="{00000000-E367-42D7-8C54-7EF4CCC4FA01}"/>
            </c:ext>
          </c:extLst>
        </c:ser>
        <c:dLbls>
          <c:showLegendKey val="0"/>
          <c:showVal val="1"/>
          <c:showCatName val="0"/>
          <c:showSerName val="0"/>
          <c:showPercent val="0"/>
          <c:showBubbleSize val="0"/>
        </c:dLbls>
        <c:gapWidth val="355"/>
        <c:overlap val="-70"/>
        <c:axId val="243488256"/>
        <c:axId val="242239744"/>
      </c:barChart>
      <c:catAx>
        <c:axId val="243488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42239744"/>
        <c:crossesAt val="0"/>
        <c:auto val="1"/>
        <c:lblAlgn val="ctr"/>
        <c:lblOffset val="100"/>
        <c:noMultiLvlLbl val="0"/>
      </c:catAx>
      <c:valAx>
        <c:axId val="242239744"/>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43488256"/>
        <c:crosses val="autoZero"/>
        <c:crossBetween val="between"/>
        <c:majorUnit val="5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0" i="0" u="none" strike="noStrike" kern="1200" cap="none" spc="0" normalizeH="0" baseline="0">
                <a:solidFill>
                  <a:schemeClr val="tx1">
                    <a:lumMod val="65000"/>
                    <a:lumOff val="35000"/>
                  </a:schemeClr>
                </a:solidFill>
                <a:latin typeface="+mj-lt"/>
                <a:ea typeface="+mj-ea"/>
                <a:cs typeface="+mj-cs"/>
              </a:defRPr>
            </a:pPr>
            <a:r>
              <a:rPr lang="tr-TR" b="1" dirty="0"/>
              <a:t>Akademik Kadro</a:t>
            </a:r>
          </a:p>
        </c:rich>
      </c:tx>
      <c:overlay val="0"/>
      <c:spPr>
        <a:noFill/>
        <a:ln>
          <a:noFill/>
        </a:ln>
        <a:effectLst/>
      </c:spPr>
    </c:title>
    <c:autoTitleDeleted val="0"/>
    <c:plotArea>
      <c:layout/>
      <c:barChart>
        <c:barDir val="col"/>
        <c:grouping val="clustered"/>
        <c:varyColors val="0"/>
        <c:ser>
          <c:idx val="0"/>
          <c:order val="0"/>
          <c:tx>
            <c:strRef>
              <c:f>Sheet1!$B$1</c:f>
              <c:strCache>
                <c:ptCount val="1"/>
                <c:pt idx="0">
                  <c:v>Profesör</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Sheet1!$B$2:$B$4</c:f>
              <c:numCache>
                <c:formatCode>General</c:formatCode>
                <c:ptCount val="3"/>
              </c:numCache>
            </c:numRef>
          </c:val>
          <c:extLst>
            <c:ext xmlns:c16="http://schemas.microsoft.com/office/drawing/2014/chart" uri="{C3380CC4-5D6E-409C-BE32-E72D297353CC}">
              <c16:uniqueId val="{00000000-7D92-4C60-9592-04F5B9ED8AB2}"/>
            </c:ext>
          </c:extLst>
        </c:ser>
        <c:ser>
          <c:idx val="1"/>
          <c:order val="1"/>
          <c:tx>
            <c:strRef>
              <c:f>Sheet1!$C$1</c:f>
              <c:strCache>
                <c:ptCount val="1"/>
                <c:pt idx="0">
                  <c:v>Doçent</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Sheet1!$C$2:$C$4</c:f>
              <c:numCache>
                <c:formatCode>General</c:formatCode>
                <c:ptCount val="3"/>
              </c:numCache>
            </c:numRef>
          </c:val>
          <c:extLst>
            <c:ext xmlns:c16="http://schemas.microsoft.com/office/drawing/2014/chart" uri="{C3380CC4-5D6E-409C-BE32-E72D297353CC}">
              <c16:uniqueId val="{00000001-7D92-4C60-9592-04F5B9ED8AB2}"/>
            </c:ext>
          </c:extLst>
        </c:ser>
        <c:ser>
          <c:idx val="2"/>
          <c:order val="2"/>
          <c:tx>
            <c:strRef>
              <c:f>Sheet1!$D$1</c:f>
              <c:strCache>
                <c:ptCount val="1"/>
                <c:pt idx="0">
                  <c:v>Dr. Öğr. Üyesi</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Sheet1!$D$2:$D$4</c:f>
              <c:numCache>
                <c:formatCode>General</c:formatCode>
                <c:ptCount val="3"/>
              </c:numCache>
            </c:numRef>
          </c:val>
          <c:extLst>
            <c:ext xmlns:c16="http://schemas.microsoft.com/office/drawing/2014/chart" uri="{C3380CC4-5D6E-409C-BE32-E72D297353CC}">
              <c16:uniqueId val="{00000002-7D92-4C60-9592-04F5B9ED8AB2}"/>
            </c:ext>
          </c:extLst>
        </c:ser>
        <c:ser>
          <c:idx val="3"/>
          <c:order val="3"/>
          <c:tx>
            <c:strRef>
              <c:f>Sheet1!$E$1</c:f>
              <c:strCache>
                <c:ptCount val="1"/>
                <c:pt idx="0">
                  <c:v>Arş. Gör.</c:v>
                </c:pt>
              </c:strCache>
            </c:strRef>
          </c:tx>
          <c:spPr>
            <a:solidFill>
              <a:schemeClr val="accent6">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Sheet1!$E$2:$E$4</c:f>
              <c:numCache>
                <c:formatCode>General</c:formatCode>
                <c:ptCount val="3"/>
              </c:numCache>
            </c:numRef>
          </c:val>
          <c:extLst>
            <c:ext xmlns:c16="http://schemas.microsoft.com/office/drawing/2014/chart" uri="{C3380CC4-5D6E-409C-BE32-E72D297353CC}">
              <c16:uniqueId val="{00000003-7D92-4C60-9592-04F5B9ED8AB2}"/>
            </c:ext>
          </c:extLst>
        </c:ser>
        <c:ser>
          <c:idx val="4"/>
          <c:order val="4"/>
          <c:tx>
            <c:strRef>
              <c:f>Sheet1!$F$1</c:f>
              <c:strCache>
                <c:ptCount val="1"/>
                <c:pt idx="0">
                  <c:v>Öğr. Gör. </c:v>
                </c:pt>
              </c:strCache>
            </c:strRef>
          </c:tx>
          <c:spPr>
            <a:solidFill>
              <a:schemeClr val="accent5">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Sheet1!$F$2:$F$4</c:f>
              <c:numCache>
                <c:formatCode>General</c:formatCode>
                <c:ptCount val="3"/>
                <c:pt idx="0">
                  <c:v>3</c:v>
                </c:pt>
                <c:pt idx="1">
                  <c:v>3</c:v>
                </c:pt>
                <c:pt idx="2">
                  <c:v>2</c:v>
                </c:pt>
              </c:numCache>
            </c:numRef>
          </c:val>
          <c:extLst>
            <c:ext xmlns:c16="http://schemas.microsoft.com/office/drawing/2014/chart" uri="{C3380CC4-5D6E-409C-BE32-E72D297353CC}">
              <c16:uniqueId val="{00000004-7D92-4C60-9592-04F5B9ED8AB2}"/>
            </c:ext>
          </c:extLst>
        </c:ser>
        <c:ser>
          <c:idx val="5"/>
          <c:order val="5"/>
          <c:tx>
            <c:strRef>
              <c:f>Sheet1!$G$1</c:f>
              <c:strCache>
                <c:ptCount val="1"/>
                <c:pt idx="0">
                  <c:v>Uzman</c:v>
                </c:pt>
              </c:strCache>
            </c:strRef>
          </c:tx>
          <c:spPr>
            <a:solidFill>
              <a:schemeClr val="accent4">
                <a:lumMod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Sheet1!$A$2:$A$4</c:f>
              <c:numCache>
                <c:formatCode>General</c:formatCode>
                <c:ptCount val="3"/>
                <c:pt idx="0">
                  <c:v>2023</c:v>
                </c:pt>
                <c:pt idx="1">
                  <c:v>2024</c:v>
                </c:pt>
                <c:pt idx="2">
                  <c:v>2025</c:v>
                </c:pt>
              </c:numCache>
            </c:numRef>
          </c:cat>
          <c:val>
            <c:numRef>
              <c:f>Sheet1!$G$2:$G$4</c:f>
              <c:numCache>
                <c:formatCode>General</c:formatCode>
                <c:ptCount val="3"/>
              </c:numCache>
            </c:numRef>
          </c:val>
          <c:extLst>
            <c:ext xmlns:c16="http://schemas.microsoft.com/office/drawing/2014/chart" uri="{C3380CC4-5D6E-409C-BE32-E72D297353CC}">
              <c16:uniqueId val="{00000005-7D92-4C60-9592-04F5B9ED8AB2}"/>
            </c:ext>
          </c:extLst>
        </c:ser>
        <c:dLbls>
          <c:showLegendKey val="0"/>
          <c:showVal val="1"/>
          <c:showCatName val="0"/>
          <c:showSerName val="0"/>
          <c:showPercent val="0"/>
          <c:showBubbleSize val="0"/>
        </c:dLbls>
        <c:gapWidth val="199"/>
        <c:axId val="243489792"/>
        <c:axId val="242242048"/>
      </c:barChart>
      <c:catAx>
        <c:axId val="2434897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cap="none" spc="0" normalizeH="0" baseline="0">
                <a:solidFill>
                  <a:schemeClr val="tx1">
                    <a:lumMod val="65000"/>
                    <a:lumOff val="35000"/>
                  </a:schemeClr>
                </a:solidFill>
                <a:latin typeface="+mn-lt"/>
                <a:ea typeface="+mn-ea"/>
                <a:cs typeface="+mn-cs"/>
              </a:defRPr>
            </a:pPr>
            <a:endParaRPr lang="tr-TR"/>
          </a:p>
        </c:txPr>
        <c:crossAx val="242242048"/>
        <c:crossesAt val="0"/>
        <c:auto val="1"/>
        <c:lblAlgn val="ctr"/>
        <c:lblOffset val="100"/>
        <c:noMultiLvlLbl val="0"/>
      </c:catAx>
      <c:valAx>
        <c:axId val="242242048"/>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243489792"/>
        <c:crosses val="autoZero"/>
        <c:crossBetween val="between"/>
        <c:majorUnit val="1"/>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tr-TR"/>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Makale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2</c:v>
                </c:pt>
                <c:pt idx="1">
                  <c:v>1</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3</c:v>
                </c:pt>
                <c:pt idx="4">
                  <c:v>4</c:v>
                </c:pt>
                <c:pt idx="5">
                  <c:v>5</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3563520"/>
        <c:axId val="242243776"/>
      </c:barChart>
      <c:catAx>
        <c:axId val="24356352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2243776"/>
        <c:crosses val="autoZero"/>
        <c:auto val="1"/>
        <c:lblAlgn val="ctr"/>
        <c:lblOffset val="100"/>
        <c:noMultiLvlLbl val="0"/>
      </c:catAx>
      <c:valAx>
        <c:axId val="24224377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356352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Yayınlanan Kitap-Kitap Bölümü Sayıları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1</c:v>
                </c:pt>
                <c:pt idx="2">
                  <c:v>1</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2</c:v>
                </c:pt>
                <c:pt idx="4">
                  <c:v>3</c:v>
                </c:pt>
                <c:pt idx="5">
                  <c:v>4</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3567104"/>
        <c:axId val="243638848"/>
      </c:barChart>
      <c:catAx>
        <c:axId val="24356710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3638848"/>
        <c:crosses val="autoZero"/>
        <c:auto val="1"/>
        <c:lblAlgn val="ctr"/>
        <c:lblOffset val="100"/>
        <c:noMultiLvlLbl val="0"/>
      </c:catAx>
      <c:valAx>
        <c:axId val="24363884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356710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Uluslararası Sözlü Bildiri</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2</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6</c:v>
                </c:pt>
                <c:pt idx="5">
                  <c:v>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3955200"/>
        <c:axId val="243641152"/>
      </c:barChart>
      <c:catAx>
        <c:axId val="243955200"/>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3641152"/>
        <c:crosses val="autoZero"/>
        <c:auto val="1"/>
        <c:lblAlgn val="ctr"/>
        <c:lblOffset val="100"/>
        <c:noMultiLvlLbl val="0"/>
      </c:catAx>
      <c:valAx>
        <c:axId val="243641152"/>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3955200"/>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a:t>Atıf Sayısı</a:t>
            </a:r>
          </a:p>
        </c:rich>
      </c:tx>
      <c:overlay val="0"/>
      <c:spPr>
        <a:noFill/>
        <a:ln>
          <a:noFill/>
        </a:ln>
        <a:effectLst/>
      </c:spPr>
    </c:title>
    <c:autoTitleDeleted val="0"/>
    <c:plotArea>
      <c:layout>
        <c:manualLayout>
          <c:layoutTarget val="inner"/>
          <c:xMode val="edge"/>
          <c:yMode val="edge"/>
          <c:x val="0.18291703063769313"/>
          <c:y val="0.24736846737302703"/>
          <c:w val="0.75659526462904558"/>
          <c:h val="0.57362996188879456"/>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0</c:v>
                </c:pt>
                <c:pt idx="2">
                  <c:v>4</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10</c:v>
                </c:pt>
                <c:pt idx="4">
                  <c:v>15</c:v>
                </c:pt>
                <c:pt idx="5">
                  <c:v>20</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3956224"/>
        <c:axId val="243643456"/>
      </c:barChart>
      <c:catAx>
        <c:axId val="24395622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3643456"/>
        <c:crosses val="autoZero"/>
        <c:auto val="1"/>
        <c:lblAlgn val="ctr"/>
        <c:lblOffset val="100"/>
        <c:noMultiLvlLbl val="0"/>
      </c:catAx>
      <c:valAx>
        <c:axId val="243643456"/>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395622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dirty="0"/>
              <a:t>Kişi Başına Düşen Toplam Yayın Sayısı</a:t>
            </a:r>
          </a:p>
        </c:rich>
      </c:tx>
      <c:overlay val="0"/>
      <c:spPr>
        <a:noFill/>
        <a:ln>
          <a:noFill/>
        </a:ln>
        <a:effectLst/>
      </c:spPr>
    </c:title>
    <c:autoTitleDeleted val="0"/>
    <c:plotArea>
      <c:layout>
        <c:manualLayout>
          <c:layoutTarget val="inner"/>
          <c:xMode val="edge"/>
          <c:yMode val="edge"/>
          <c:x val="0.18291703063769321"/>
          <c:y val="0.24736846737302706"/>
          <c:w val="0.75659526462904581"/>
          <c:h val="0.57362996188879478"/>
        </c:manualLayout>
      </c:layout>
      <c:barChart>
        <c:barDir val="bar"/>
        <c:grouping val="clustered"/>
        <c:varyColors val="0"/>
        <c:ser>
          <c:idx val="0"/>
          <c:order val="0"/>
          <c:tx>
            <c:strRef>
              <c:f>Sheet1!$B$1</c:f>
              <c:strCache>
                <c:ptCount val="1"/>
                <c:pt idx="0">
                  <c:v>Son 3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Sheet1!$B$2:$B$7</c:f>
              <c:numCache>
                <c:formatCode>General</c:formatCode>
                <c:ptCount val="6"/>
                <c:pt idx="0">
                  <c:v>0</c:v>
                </c:pt>
                <c:pt idx="1">
                  <c:v>2</c:v>
                </c:pt>
                <c:pt idx="2">
                  <c:v>2</c:v>
                </c:pt>
              </c:numCache>
            </c:numRef>
          </c:val>
          <c:extLst>
            <c:ext xmlns:c16="http://schemas.microsoft.com/office/drawing/2014/chart" uri="{C3380CC4-5D6E-409C-BE32-E72D297353CC}">
              <c16:uniqueId val="{00000000-54C1-4ABD-9F60-66E86A61226D}"/>
            </c:ext>
          </c:extLst>
        </c:ser>
        <c:ser>
          <c:idx val="1"/>
          <c:order val="1"/>
          <c:tx>
            <c:strRef>
              <c:f>Sheet1!$C$1</c:f>
              <c:strCache>
                <c:ptCount val="1"/>
                <c:pt idx="0">
                  <c:v>Gelecek 3 Yıldaki Hedefler</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Sheet1!$A$2:$A$7</c:f>
              <c:numCache>
                <c:formatCode>General</c:formatCode>
                <c:ptCount val="6"/>
                <c:pt idx="0">
                  <c:v>2023</c:v>
                </c:pt>
                <c:pt idx="1">
                  <c:v>2024</c:v>
                </c:pt>
                <c:pt idx="2">
                  <c:v>2025</c:v>
                </c:pt>
                <c:pt idx="3">
                  <c:v>2026</c:v>
                </c:pt>
                <c:pt idx="4">
                  <c:v>2027</c:v>
                </c:pt>
                <c:pt idx="5">
                  <c:v>2028</c:v>
                </c:pt>
              </c:numCache>
            </c:numRef>
          </c:cat>
          <c:val>
            <c:numRef>
              <c:f>Sheet1!$C$2:$C$7</c:f>
              <c:numCache>
                <c:formatCode>General</c:formatCode>
                <c:ptCount val="6"/>
                <c:pt idx="3">
                  <c:v>4</c:v>
                </c:pt>
                <c:pt idx="4">
                  <c:v>6</c:v>
                </c:pt>
                <c:pt idx="5">
                  <c:v>8</c:v>
                </c:pt>
              </c:numCache>
            </c:numRef>
          </c:val>
          <c:extLst>
            <c:ext xmlns:c16="http://schemas.microsoft.com/office/drawing/2014/chart" uri="{C3380CC4-5D6E-409C-BE32-E72D297353CC}">
              <c16:uniqueId val="{00000001-54C1-4ABD-9F60-66E86A61226D}"/>
            </c:ext>
          </c:extLst>
        </c:ser>
        <c:dLbls>
          <c:showLegendKey val="0"/>
          <c:showVal val="0"/>
          <c:showCatName val="0"/>
          <c:showSerName val="0"/>
          <c:showPercent val="0"/>
          <c:showBubbleSize val="0"/>
        </c:dLbls>
        <c:gapWidth val="115"/>
        <c:overlap val="-20"/>
        <c:axId val="243961856"/>
        <c:axId val="243645760"/>
      </c:barChart>
      <c:catAx>
        <c:axId val="243961856"/>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3645760"/>
        <c:crosses val="autoZero"/>
        <c:auto val="1"/>
        <c:lblAlgn val="ctr"/>
        <c:lblOffset val="100"/>
        <c:noMultiLvlLbl val="0"/>
      </c:catAx>
      <c:valAx>
        <c:axId val="243645760"/>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3961856"/>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Bölümdeki Toplam Atıf Sayısı / Bölümdeki Toplam Akademik Personel Sayısı</a:t>
            </a:r>
          </a:p>
          <a:p>
            <a:pPr marL="0" marR="0" lvl="0" indent="0" algn="ctr" defTabSz="914400" rtl="0" eaLnBrk="1" fontAlgn="auto" latinLnBrk="0" hangingPunct="1">
              <a:lnSpc>
                <a:spcPct val="100000"/>
              </a:lnSpc>
              <a:spcBef>
                <a:spcPts val="0"/>
              </a:spcBef>
              <a:spcAft>
                <a:spcPts val="0"/>
              </a:spcAft>
              <a:buClrTx/>
              <a:buSzTx/>
              <a:buFontTx/>
              <a:buNone/>
              <a:tabLst/>
              <a:defRPr sz="2400" b="1" i="0" u="none" strike="noStrike" kern="1200" baseline="0">
                <a:solidFill>
                  <a:prstClr val="white"/>
                </a:solidFill>
                <a:latin typeface="+mn-lt"/>
                <a:ea typeface="+mn-ea"/>
                <a:cs typeface="+mn-cs"/>
              </a:defRPr>
            </a:pPr>
            <a:r>
              <a:rPr lang="tr-TR" sz="1800" b="1" i="0" baseline="0" dirty="0">
                <a:effectLst/>
              </a:rPr>
              <a:t>(SCI </a:t>
            </a:r>
            <a:r>
              <a:rPr lang="tr-TR" sz="1800" b="1" i="0" baseline="0" dirty="0" err="1">
                <a:effectLst/>
              </a:rPr>
              <a:t>Expanded</a:t>
            </a:r>
            <a:r>
              <a:rPr lang="tr-TR" sz="1800" b="1" i="0" baseline="0" dirty="0">
                <a:effectLst/>
              </a:rPr>
              <a:t>, SCI , SSCI, AHCI) </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44834304"/>
        <c:axId val="244943104"/>
      </c:barChart>
      <c:catAx>
        <c:axId val="244834304"/>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4943104"/>
        <c:crosses val="autoZero"/>
        <c:auto val="1"/>
        <c:lblAlgn val="ctr"/>
        <c:lblOffset val="100"/>
        <c:noMultiLvlLbl val="0"/>
      </c:catAx>
      <c:valAx>
        <c:axId val="244943104"/>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4834304"/>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tr-TR" sz="1800" b="1" i="0" baseline="0" dirty="0">
                <a:effectLst/>
              </a:rPr>
              <a:t>Bölümdeki Yayın Sayısı / Toplam Akademik Personel Sayısı </a:t>
            </a:r>
            <a:endParaRPr lang="tr-TR" dirty="0">
              <a:effectLst/>
            </a:endParaRPr>
          </a:p>
          <a:p>
            <a:pPr>
              <a:defRPr/>
            </a:pPr>
            <a:r>
              <a:rPr lang="tr-TR" sz="1800" b="1" i="0" baseline="0" dirty="0">
                <a:effectLst/>
              </a:rPr>
              <a:t>(SCI </a:t>
            </a:r>
            <a:r>
              <a:rPr lang="tr-TR" sz="1800" b="1" i="0" baseline="0" dirty="0" err="1">
                <a:effectLst/>
              </a:rPr>
              <a:t>Expanded</a:t>
            </a:r>
            <a:r>
              <a:rPr lang="tr-TR" sz="1800" b="1" i="0" baseline="0" dirty="0">
                <a:effectLst/>
              </a:rPr>
              <a:t>, SCI , SSCI, AHCI)</a:t>
            </a:r>
            <a:endParaRPr lang="tr-TR" dirty="0">
              <a:effectLst/>
            </a:endParaRPr>
          </a:p>
        </c:rich>
      </c:tx>
      <c:overlay val="0"/>
      <c:spPr>
        <a:noFill/>
        <a:ln>
          <a:noFill/>
        </a:ln>
        <a:effectLst/>
      </c:spPr>
    </c:title>
    <c:autoTitleDeleted val="0"/>
    <c:plotArea>
      <c:layout>
        <c:manualLayout>
          <c:layoutTarget val="inner"/>
          <c:xMode val="edge"/>
          <c:yMode val="edge"/>
          <c:x val="0.18291703063769299"/>
          <c:y val="0.24736846737302698"/>
          <c:w val="0.75659526462904525"/>
          <c:h val="0.57362996188879434"/>
        </c:manualLayout>
      </c:layout>
      <c:barChart>
        <c:barDir val="bar"/>
        <c:grouping val="clustered"/>
        <c:varyColors val="0"/>
        <c:ser>
          <c:idx val="0"/>
          <c:order val="0"/>
          <c:tx>
            <c:strRef>
              <c:f>Sheet1!$B$1</c:f>
              <c:strCache>
                <c:ptCount val="1"/>
                <c:pt idx="0">
                  <c:v>Son 2 yıl</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vert="horz"/>
              <a:lstStyle/>
              <a:p>
                <a:pPr>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a:solidFill>
                        <a:schemeClr val="lt1">
                          <a:lumMod val="95000"/>
                          <a:alpha val="54000"/>
                        </a:schemeClr>
                      </a:solidFill>
                    </a:ln>
                    <a:effectLst/>
                  </c:spPr>
                </c15:leaderLines>
              </c:ext>
            </c:extLst>
          </c:dLbls>
          <c:cat>
            <c:numRef>
              <c:f>Sheet1!$A$2:$A$3</c:f>
              <c:numCache>
                <c:formatCode>General</c:formatCode>
                <c:ptCount val="2"/>
                <c:pt idx="0">
                  <c:v>2024</c:v>
                </c:pt>
                <c:pt idx="1">
                  <c:v>2025</c:v>
                </c:pt>
              </c:numCache>
            </c:numRef>
          </c:cat>
          <c:val>
            <c:numRef>
              <c:f>Sheet1!$B$2:$B$3</c:f>
              <c:numCache>
                <c:formatCode>General</c:formatCode>
                <c:ptCount val="2"/>
                <c:pt idx="0">
                  <c:v>0</c:v>
                </c:pt>
                <c:pt idx="1">
                  <c:v>0</c:v>
                </c:pt>
              </c:numCache>
            </c:numRef>
          </c:val>
          <c:extLst>
            <c:ext xmlns:c16="http://schemas.microsoft.com/office/drawing/2014/chart" uri="{C3380CC4-5D6E-409C-BE32-E72D297353CC}">
              <c16:uniqueId val="{00000000-54C1-4ABD-9F60-66E86A61226D}"/>
            </c:ext>
          </c:extLst>
        </c:ser>
        <c:dLbls>
          <c:showLegendKey val="0"/>
          <c:showVal val="0"/>
          <c:showCatName val="0"/>
          <c:showSerName val="0"/>
          <c:showPercent val="0"/>
          <c:showBubbleSize val="0"/>
        </c:dLbls>
        <c:gapWidth val="115"/>
        <c:overlap val="-20"/>
        <c:axId val="244837888"/>
        <c:axId val="244945408"/>
      </c:barChart>
      <c:catAx>
        <c:axId val="244837888"/>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vert="horz"/>
          <a:lstStyle/>
          <a:p>
            <a:pPr>
              <a:defRPr/>
            </a:pPr>
            <a:endParaRPr lang="tr-TR"/>
          </a:p>
        </c:txPr>
        <c:crossAx val="244945408"/>
        <c:crosses val="autoZero"/>
        <c:auto val="1"/>
        <c:lblAlgn val="ctr"/>
        <c:lblOffset val="100"/>
        <c:noMultiLvlLbl val="0"/>
      </c:catAx>
      <c:valAx>
        <c:axId val="244945408"/>
        <c:scaling>
          <c:orientation val="minMax"/>
        </c:scaling>
        <c:delete val="1"/>
        <c:axPos val="t"/>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one"/>
        <c:crossAx val="244837888"/>
        <c:crosses val="autoZero"/>
        <c:crossBetween val="between"/>
      </c:valAx>
      <c:spPr>
        <a:noFill/>
        <a:ln>
          <a:noFill/>
        </a:ln>
        <a:effectLst/>
      </c:spPr>
    </c:plotArea>
    <c:legend>
      <c:legendPos val="b"/>
      <c:overlay val="0"/>
      <c:spPr>
        <a:noFill/>
        <a:ln>
          <a:noFill/>
        </a:ln>
        <a:effectLst/>
      </c:spPr>
      <c:txPr>
        <a:bodyPr rot="0" vert="horz"/>
        <a:lstStyle/>
        <a:p>
          <a:pPr>
            <a:defRPr/>
          </a:pPr>
          <a:endParaRPr lang="tr-T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sz="2000">
          <a:solidFill>
            <a:schemeClr val="bg1"/>
          </a:solidFill>
        </a:defRPr>
      </a:pPr>
      <a:endParaRPr lang="tr-TR"/>
    </a:p>
  </c:txPr>
  <c:externalData r:id="rId1">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Reversed" id="22">
  <a:schemeClr val="accent2"/>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withinLinearReversed" id="22">
  <a:schemeClr val="accent2"/>
</cs:colorStyle>
</file>

<file path=ppt/charts/style1.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5-03-03T15:40:47.170" idx="20">
    <p:pos x="6832" y="1195"/>
    <p:text>Buraya resimler kopyala yapıştır metodu ile yapıştırılmalıdır.</p:text>
  </p:cm>
</p:cmLst>
</file>

<file path=ppt/comments/comment2.xml><?xml version="1.0" encoding="utf-8"?>
<p:cmLst xmlns:a="http://schemas.openxmlformats.org/drawingml/2006/main" xmlns:r="http://schemas.openxmlformats.org/officeDocument/2006/relationships" xmlns:p="http://schemas.openxmlformats.org/presentationml/2006/main">
  <p:cm authorId="1" dt="2025-03-03T15:47:01.062" idx="15">
    <p:pos x="6674" y="746"/>
    <p:text>Grafikteki veriler, grafik üzerine sağ tıklanıp verileri düzenle komutu ile değiştirilmelidir.</p:text>
  </p:cm>
</p:cmLst>
</file>

<file path=ppt/comments/comment3.xml><?xml version="1.0" encoding="utf-8"?>
<p:cmLst xmlns:a="http://schemas.openxmlformats.org/drawingml/2006/main" xmlns:r="http://schemas.openxmlformats.org/officeDocument/2006/relationships" xmlns:p="http://schemas.openxmlformats.org/presentationml/2006/main">
  <p:cm authorId="1" dt="2025-03-03T15:47:01.062" idx="16">
    <p:pos x="6674" y="746"/>
    <p:text>Grafikteki veriler, grafik üzerine sağ tıklanıp verileri düzenle komutu ile değiştirilmelidir.</p:text>
  </p:cm>
</p:cmLst>
</file>

<file path=ppt/comments/comment4.xml><?xml version="1.0" encoding="utf-8"?>
<p:cmLst xmlns:a="http://schemas.openxmlformats.org/drawingml/2006/main" xmlns:r="http://schemas.openxmlformats.org/officeDocument/2006/relationships" xmlns:p="http://schemas.openxmlformats.org/presentationml/2006/main">
  <p:cm authorId="1" dt="2025-03-03T15:47:01.062" idx="23">
    <p:pos x="6674" y="746"/>
    <p:text>Grafikteki veriler, grafik üzerine sağ tıklanıp verileri düzenle komutu ile değiştirilmelidir.</p:text>
    <p:extLst>
      <p:ext uri="{C676402C-5697-4E1C-873F-D02D1690AC5C}">
        <p15:threadingInfo xmlns:p15="http://schemas.microsoft.com/office/powerpoint/2012/main" timeZoneBias="-18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5-03-03T15:47:01.062" idx="19">
    <p:pos x="6674" y="746"/>
    <p:text>Grafikteki veriler, grafik üzerine sağ tıklanıp verileri düzenle komutu ile değiştirilmelidir.</p:text>
  </p:cm>
</p:cmLst>
</file>

<file path=ppt/diagrams/_rels/data2.xml.rels><?xml version="1.0" encoding="UTF-8" standalone="yes"?>
<Relationships xmlns="http://schemas.openxmlformats.org/package/2006/relationships"><Relationship Id="rId1" Type="http://schemas.openxmlformats.org/officeDocument/2006/relationships/image" Target="../media/image7.png"/></Relationships>
</file>

<file path=ppt/diagrams/_rels/data3.xml.rels><?xml version="1.0" encoding="UTF-8" standalone="yes"?>
<Relationships xmlns="http://schemas.openxmlformats.org/package/2006/relationships"><Relationship Id="rId1" Type="http://schemas.openxmlformats.org/officeDocument/2006/relationships/image" Target="../media/image7.png"/></Relationships>
</file>

<file path=ppt/diagrams/_rels/data4.xml.rels><?xml version="1.0" encoding="UTF-8" standalone="yes"?>
<Relationships xmlns="http://schemas.openxmlformats.org/package/2006/relationships"><Relationship Id="rId1" Type="http://schemas.openxmlformats.org/officeDocument/2006/relationships/image" Target="../media/image18.png"/></Relationships>
</file>

<file path=ppt/diagrams/_rels/data5.xml.rels><?xml version="1.0" encoding="UTF-8" standalone="yes"?>
<Relationships xmlns="http://schemas.openxmlformats.org/package/2006/relationships"><Relationship Id="rId1" Type="http://schemas.openxmlformats.org/officeDocument/2006/relationships/image" Target="../media/image7.png"/></Relationships>
</file>

<file path=ppt/diagrams/_rels/drawing2.xml.rels><?xml version="1.0" encoding="UTF-8" standalone="yes"?>
<Relationships xmlns="http://schemas.openxmlformats.org/package/2006/relationships"><Relationship Id="rId1" Type="http://schemas.openxmlformats.org/officeDocument/2006/relationships/image" Target="../media/image7.png"/></Relationships>
</file>

<file path=ppt/diagrams/_rels/drawing3.xml.rels><?xml version="1.0" encoding="UTF-8" standalone="yes"?>
<Relationships xmlns="http://schemas.openxmlformats.org/package/2006/relationships"><Relationship Id="rId1" Type="http://schemas.openxmlformats.org/officeDocument/2006/relationships/image" Target="../media/image7.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5.xml.rels><?xml version="1.0" encoding="UTF-8" standalone="yes"?>
<Relationships xmlns="http://schemas.openxmlformats.org/package/2006/relationships"><Relationship Id="rId1" Type="http://schemas.openxmlformats.org/officeDocument/2006/relationships/image" Target="../media/image7.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9">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E53F67-A82C-4153-91CC-DB953EE1ADE8}"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tr-TR"/>
        </a:p>
      </dgm:t>
    </dgm:pt>
    <dgm:pt modelId="{FEADB499-157A-4B3D-B1A6-C79733BBBE86}">
      <dgm:prSet phldrT="[Text]"/>
      <dgm:spPr/>
      <dgm:t>
        <a:bodyPr/>
        <a:lstStyle/>
        <a:p>
          <a:r>
            <a:rPr lang="tr-TR" dirty="0"/>
            <a:t>Aktif (öğrenci alımına açık) olanlar</a:t>
          </a:r>
        </a:p>
      </dgm:t>
    </dgm:pt>
    <dgm:pt modelId="{D7861241-D773-4AD8-BBE8-595EB6E6B1F8}" type="parTrans" cxnId="{E374C6D5-8FCC-4491-BA5D-687F2D944278}">
      <dgm:prSet/>
      <dgm:spPr/>
      <dgm:t>
        <a:bodyPr/>
        <a:lstStyle/>
        <a:p>
          <a:endParaRPr lang="tr-TR"/>
        </a:p>
      </dgm:t>
    </dgm:pt>
    <dgm:pt modelId="{D81E9281-EB35-4C82-BEDD-9305793CE6D2}" type="sibTrans" cxnId="{E374C6D5-8FCC-4491-BA5D-687F2D944278}">
      <dgm:prSet/>
      <dgm:spPr/>
      <dgm:t>
        <a:bodyPr/>
        <a:lstStyle/>
        <a:p>
          <a:endParaRPr lang="tr-TR"/>
        </a:p>
      </dgm:t>
    </dgm:pt>
    <dgm:pt modelId="{6C8D1F77-6D40-4EB2-991B-C8066A635BA1}">
      <dgm:prSet phldrT="[Text]"/>
      <dgm:spPr/>
      <dgm:t>
        <a:bodyPr/>
        <a:lstStyle/>
        <a:p>
          <a:r>
            <a:rPr lang="tr-TR" dirty="0"/>
            <a:t>Maliye Programı</a:t>
          </a:r>
        </a:p>
      </dgm:t>
    </dgm:pt>
    <dgm:pt modelId="{BE0604BA-4023-43E1-BF51-05481DC14F5C}" type="parTrans" cxnId="{E3FF2B30-9F67-425F-AB02-688D093A615A}">
      <dgm:prSet/>
      <dgm:spPr/>
      <dgm:t>
        <a:bodyPr/>
        <a:lstStyle/>
        <a:p>
          <a:endParaRPr lang="tr-TR"/>
        </a:p>
      </dgm:t>
    </dgm:pt>
    <dgm:pt modelId="{90BCC00A-1DC8-447F-9694-5D08221C7C59}" type="sibTrans" cxnId="{E3FF2B30-9F67-425F-AB02-688D093A615A}">
      <dgm:prSet/>
      <dgm:spPr/>
      <dgm:t>
        <a:bodyPr/>
        <a:lstStyle/>
        <a:p>
          <a:endParaRPr lang="tr-TR"/>
        </a:p>
      </dgm:t>
    </dgm:pt>
    <dgm:pt modelId="{99D31259-5B92-4C85-9A8D-ADE49608E1D7}">
      <dgm:prSet phldrT="[Text]"/>
      <dgm:spPr/>
      <dgm:t>
        <a:bodyPr/>
        <a:lstStyle/>
        <a:p>
          <a:r>
            <a:rPr lang="tr-TR" dirty="0"/>
            <a:t>Bankacılık ve Sigortacılık Programı</a:t>
          </a:r>
        </a:p>
      </dgm:t>
    </dgm:pt>
    <dgm:pt modelId="{44F23E33-8347-4E3B-8849-BCD25D41C67D}" type="parTrans" cxnId="{E6E059F3-BE43-4670-867A-D5E9FA9DE72D}">
      <dgm:prSet/>
      <dgm:spPr/>
      <dgm:t>
        <a:bodyPr/>
        <a:lstStyle/>
        <a:p>
          <a:endParaRPr lang="tr-TR"/>
        </a:p>
      </dgm:t>
    </dgm:pt>
    <dgm:pt modelId="{F3FDEA32-86D3-4918-8683-8178FF1AA7BF}" type="sibTrans" cxnId="{E6E059F3-BE43-4670-867A-D5E9FA9DE72D}">
      <dgm:prSet/>
      <dgm:spPr/>
      <dgm:t>
        <a:bodyPr/>
        <a:lstStyle/>
        <a:p>
          <a:endParaRPr lang="tr-TR"/>
        </a:p>
      </dgm:t>
    </dgm:pt>
    <dgm:pt modelId="{06E6C838-4916-4897-B4F4-3A050969607B}">
      <dgm:prSet phldrT="[Text]"/>
      <dgm:spPr/>
      <dgm:t>
        <a:bodyPr/>
        <a:lstStyle/>
        <a:p>
          <a:r>
            <a:rPr lang="tr-TR" dirty="0"/>
            <a:t>Posta Hizmetleri Programı</a:t>
          </a:r>
        </a:p>
      </dgm:t>
    </dgm:pt>
    <dgm:pt modelId="{2009D350-9E46-4700-8348-93B7F78841A3}" type="parTrans" cxnId="{D130D100-763B-48BC-945D-02DC66C4A709}">
      <dgm:prSet/>
      <dgm:spPr/>
      <dgm:t>
        <a:bodyPr/>
        <a:lstStyle/>
        <a:p>
          <a:endParaRPr lang="tr-TR"/>
        </a:p>
      </dgm:t>
    </dgm:pt>
    <dgm:pt modelId="{5FF8F3A2-CDA8-4AEF-9329-F489996778C7}" type="sibTrans" cxnId="{D130D100-763B-48BC-945D-02DC66C4A709}">
      <dgm:prSet/>
      <dgm:spPr/>
      <dgm:t>
        <a:bodyPr/>
        <a:lstStyle/>
        <a:p>
          <a:endParaRPr lang="tr-TR"/>
        </a:p>
      </dgm:t>
    </dgm:pt>
    <dgm:pt modelId="{C5843BB7-3AB6-4DCA-BA2B-D55383DCC535}">
      <dgm:prSet phldrT="[Text]"/>
      <dgm:spPr/>
      <dgm:t>
        <a:bodyPr/>
        <a:lstStyle/>
        <a:p>
          <a:r>
            <a:rPr lang="tr-TR" dirty="0"/>
            <a:t>Pasif (öğrenci alımına kapalı) olanlar</a:t>
          </a:r>
        </a:p>
      </dgm:t>
    </dgm:pt>
    <dgm:pt modelId="{CE594B8D-6981-4712-84DE-1D52E9502067}" type="parTrans" cxnId="{A2303FE5-2929-44FE-AB12-96F2B47817A6}">
      <dgm:prSet/>
      <dgm:spPr/>
      <dgm:t>
        <a:bodyPr/>
        <a:lstStyle/>
        <a:p>
          <a:endParaRPr lang="tr-TR"/>
        </a:p>
      </dgm:t>
    </dgm:pt>
    <dgm:pt modelId="{825F5A33-0EB9-4B31-B623-0A0A49A6CD48}" type="sibTrans" cxnId="{A2303FE5-2929-44FE-AB12-96F2B47817A6}">
      <dgm:prSet/>
      <dgm:spPr/>
      <dgm:t>
        <a:bodyPr/>
        <a:lstStyle/>
        <a:p>
          <a:endParaRPr lang="tr-TR"/>
        </a:p>
      </dgm:t>
    </dgm:pt>
    <dgm:pt modelId="{349EE816-E3D0-499A-A308-20504632AB9D}">
      <dgm:prSet phldrT="[Text]"/>
      <dgm:spPr/>
      <dgm:t>
        <a:bodyPr/>
        <a:lstStyle/>
        <a:p>
          <a:r>
            <a:rPr lang="tr-TR" dirty="0"/>
            <a:t>Adalet Bölümü Programı</a:t>
          </a:r>
        </a:p>
      </dgm:t>
    </dgm:pt>
    <dgm:pt modelId="{7954932E-465F-4558-A094-1564EF5ACFBD}" type="parTrans" cxnId="{8885F0BB-6793-4FA2-ADBD-86147461A6A0}">
      <dgm:prSet/>
      <dgm:spPr/>
      <dgm:t>
        <a:bodyPr/>
        <a:lstStyle/>
        <a:p>
          <a:endParaRPr lang="tr-TR"/>
        </a:p>
      </dgm:t>
    </dgm:pt>
    <dgm:pt modelId="{A21791BD-AD16-4152-9120-BB00CB70E061}" type="sibTrans" cxnId="{8885F0BB-6793-4FA2-ADBD-86147461A6A0}">
      <dgm:prSet/>
      <dgm:spPr/>
      <dgm:t>
        <a:bodyPr/>
        <a:lstStyle/>
        <a:p>
          <a:endParaRPr lang="tr-TR"/>
        </a:p>
      </dgm:t>
    </dgm:pt>
    <dgm:pt modelId="{0B040374-12D9-4479-96E0-95E364A8E98E}">
      <dgm:prSet/>
      <dgm:spPr/>
      <dgm:t>
        <a:bodyPr/>
        <a:lstStyle/>
        <a:p>
          <a:r>
            <a:rPr lang="tr-TR" dirty="0"/>
            <a:t>Dış Ticaret Programı</a:t>
          </a:r>
        </a:p>
      </dgm:t>
    </dgm:pt>
    <dgm:pt modelId="{E003C036-C647-4F7F-A52B-45C17BEDBEAC}" type="parTrans" cxnId="{43061048-0C0D-424D-8CD6-FA196E9903BD}">
      <dgm:prSet/>
      <dgm:spPr/>
      <dgm:t>
        <a:bodyPr/>
        <a:lstStyle/>
        <a:p>
          <a:endParaRPr lang="tr-TR"/>
        </a:p>
      </dgm:t>
    </dgm:pt>
    <dgm:pt modelId="{7AAF0715-BC59-4795-830A-485510E6AEB1}" type="sibTrans" cxnId="{43061048-0C0D-424D-8CD6-FA196E9903BD}">
      <dgm:prSet/>
      <dgm:spPr/>
      <dgm:t>
        <a:bodyPr/>
        <a:lstStyle/>
        <a:p>
          <a:endParaRPr lang="tr-TR"/>
        </a:p>
      </dgm:t>
    </dgm:pt>
    <dgm:pt modelId="{E486232A-7DE1-4F97-8A58-5328AC1A5FCA}">
      <dgm:prSet/>
      <dgm:spPr/>
      <dgm:t>
        <a:bodyPr/>
        <a:lstStyle/>
        <a:p>
          <a:r>
            <a:rPr lang="tr-TR" dirty="0"/>
            <a:t>Turizm ve Seyahat Hizmetleri Programı</a:t>
          </a:r>
        </a:p>
      </dgm:t>
    </dgm:pt>
    <dgm:pt modelId="{3DA58308-3482-48F6-B1D7-C76D2D40367E}" type="parTrans" cxnId="{F25852A3-3431-4386-9069-0DBA7502D754}">
      <dgm:prSet/>
      <dgm:spPr/>
      <dgm:t>
        <a:bodyPr/>
        <a:lstStyle/>
        <a:p>
          <a:endParaRPr lang="tr-TR"/>
        </a:p>
      </dgm:t>
    </dgm:pt>
    <dgm:pt modelId="{08AF54CE-E8CB-428E-A4A1-4A9EDFE7EBDE}" type="sibTrans" cxnId="{F25852A3-3431-4386-9069-0DBA7502D754}">
      <dgm:prSet/>
      <dgm:spPr/>
      <dgm:t>
        <a:bodyPr/>
        <a:lstStyle/>
        <a:p>
          <a:endParaRPr lang="tr-TR"/>
        </a:p>
      </dgm:t>
    </dgm:pt>
    <dgm:pt modelId="{7B158F4D-B3AF-4875-B366-0C720CAD9090}">
      <dgm:prSet phldrT="[Text]"/>
      <dgm:spPr/>
      <dgm:t>
        <a:bodyPr/>
        <a:lstStyle/>
        <a:p>
          <a:r>
            <a:rPr lang="tr-TR" dirty="0"/>
            <a:t>Sosyal Hizmetler Programı</a:t>
          </a:r>
        </a:p>
      </dgm:t>
    </dgm:pt>
    <dgm:pt modelId="{3C0797E6-CD05-4988-BA2C-03F5B595066A}" type="parTrans" cxnId="{3C501C3D-E038-4375-8794-AB08D3C4DF42}">
      <dgm:prSet/>
      <dgm:spPr/>
    </dgm:pt>
    <dgm:pt modelId="{66BF8474-D78D-4E6F-8331-D845EC2547EB}" type="sibTrans" cxnId="{3C501C3D-E038-4375-8794-AB08D3C4DF42}">
      <dgm:prSet/>
      <dgm:spPr/>
    </dgm:pt>
    <dgm:pt modelId="{24144BED-4D3B-4A32-B6F0-D8386379EB10}">
      <dgm:prSet/>
      <dgm:spPr/>
      <dgm:t>
        <a:bodyPr/>
        <a:lstStyle/>
        <a:p>
          <a:r>
            <a:rPr lang="tr-TR" dirty="0"/>
            <a:t>Pazarlama  Programı</a:t>
          </a:r>
        </a:p>
      </dgm:t>
    </dgm:pt>
    <dgm:pt modelId="{D82EFAB2-DED1-44BC-B058-D5B572BAD609}" type="parTrans" cxnId="{B94EFF3C-7C0B-4BE9-A258-54020F3C755D}">
      <dgm:prSet/>
      <dgm:spPr/>
    </dgm:pt>
    <dgm:pt modelId="{4AFAB89B-B125-4AF4-AA15-CEF2C5C93BF2}" type="sibTrans" cxnId="{B94EFF3C-7C0B-4BE9-A258-54020F3C755D}">
      <dgm:prSet/>
      <dgm:spPr/>
    </dgm:pt>
    <dgm:pt modelId="{34560B41-308A-4046-A179-FA1BBF1F1416}">
      <dgm:prSet phldrT="[Text]"/>
      <dgm:spPr/>
      <dgm:t>
        <a:bodyPr/>
        <a:lstStyle/>
        <a:p>
          <a:r>
            <a:rPr lang="tr-TR" dirty="0"/>
            <a:t>Sulama Teknolojisi Programı</a:t>
          </a:r>
        </a:p>
      </dgm:t>
    </dgm:pt>
    <dgm:pt modelId="{494BE953-31FF-450A-B96A-0E3986738420}" type="parTrans" cxnId="{D711ED25-4AAF-4F73-AC23-E9E134F3FBF0}">
      <dgm:prSet/>
      <dgm:spPr/>
    </dgm:pt>
    <dgm:pt modelId="{DFFC31EA-FD96-441E-BD5D-6B00175A563A}" type="sibTrans" cxnId="{D711ED25-4AAF-4F73-AC23-E9E134F3FBF0}">
      <dgm:prSet/>
      <dgm:spPr/>
    </dgm:pt>
    <dgm:pt modelId="{11C0A9C6-CE73-40BB-A1CC-5E2D92753FD5}">
      <dgm:prSet/>
      <dgm:spPr/>
      <dgm:t>
        <a:bodyPr/>
        <a:lstStyle/>
        <a:p>
          <a:r>
            <a:rPr lang="tr-TR" dirty="0"/>
            <a:t>Peyzaj ve Süs Bitkileri Programı</a:t>
          </a:r>
        </a:p>
      </dgm:t>
    </dgm:pt>
    <dgm:pt modelId="{159D8417-F6D5-4F73-81E0-9D52A888C781}" type="parTrans" cxnId="{8B34E457-89B8-4973-8650-34AB9B2A51B0}">
      <dgm:prSet/>
      <dgm:spPr/>
    </dgm:pt>
    <dgm:pt modelId="{C43C52E4-5582-408A-854C-935C2E758224}" type="sibTrans" cxnId="{8B34E457-89B8-4973-8650-34AB9B2A51B0}">
      <dgm:prSet/>
      <dgm:spPr/>
    </dgm:pt>
    <dgm:pt modelId="{05469790-350B-4400-8395-E7313FD5D2DD}">
      <dgm:prSet/>
      <dgm:spPr/>
      <dgm:t>
        <a:bodyPr/>
        <a:lstStyle/>
        <a:p>
          <a:r>
            <a:rPr lang="tr-TR" dirty="0"/>
            <a:t>Raylı Sistemler İşletmeciliği Programı</a:t>
          </a:r>
        </a:p>
      </dgm:t>
    </dgm:pt>
    <dgm:pt modelId="{24456BDD-A313-4ADD-ADFE-D69532516368}" type="parTrans" cxnId="{8E3BABB3-AA64-43B9-B2DC-6A099B44DF0E}">
      <dgm:prSet/>
      <dgm:spPr/>
    </dgm:pt>
    <dgm:pt modelId="{4AA06FCE-626E-463E-89D9-15849CFC8255}" type="sibTrans" cxnId="{8E3BABB3-AA64-43B9-B2DC-6A099B44DF0E}">
      <dgm:prSet/>
      <dgm:spPr/>
    </dgm:pt>
    <dgm:pt modelId="{B630877E-A026-4B0A-B504-7DD287922F8F}" type="pres">
      <dgm:prSet presAssocID="{81E53F67-A82C-4153-91CC-DB953EE1ADE8}" presName="linear" presStyleCnt="0">
        <dgm:presLayoutVars>
          <dgm:dir/>
          <dgm:animLvl val="lvl"/>
          <dgm:resizeHandles val="exact"/>
        </dgm:presLayoutVars>
      </dgm:prSet>
      <dgm:spPr/>
    </dgm:pt>
    <dgm:pt modelId="{5823427D-E167-430A-8F6F-D5EBD7E5C331}" type="pres">
      <dgm:prSet presAssocID="{FEADB499-157A-4B3D-B1A6-C79733BBBE86}" presName="parentLin" presStyleCnt="0"/>
      <dgm:spPr/>
    </dgm:pt>
    <dgm:pt modelId="{8EB1E653-0E25-41B0-B0A4-C2D7BC3106C5}" type="pres">
      <dgm:prSet presAssocID="{FEADB499-157A-4B3D-B1A6-C79733BBBE86}" presName="parentLeftMargin" presStyleLbl="node1" presStyleIdx="0" presStyleCnt="2"/>
      <dgm:spPr/>
    </dgm:pt>
    <dgm:pt modelId="{5B899DC4-6C6D-4F62-8361-C81B63696B9F}" type="pres">
      <dgm:prSet presAssocID="{FEADB499-157A-4B3D-B1A6-C79733BBBE86}" presName="parentText" presStyleLbl="node1" presStyleIdx="0" presStyleCnt="2">
        <dgm:presLayoutVars>
          <dgm:chMax val="0"/>
          <dgm:bulletEnabled val="1"/>
        </dgm:presLayoutVars>
      </dgm:prSet>
      <dgm:spPr/>
    </dgm:pt>
    <dgm:pt modelId="{37B7F4E2-25C0-4F54-80BA-F9E9A4589F10}" type="pres">
      <dgm:prSet presAssocID="{FEADB499-157A-4B3D-B1A6-C79733BBBE86}" presName="negativeSpace" presStyleCnt="0"/>
      <dgm:spPr/>
    </dgm:pt>
    <dgm:pt modelId="{766A867A-7466-4AB6-8519-972390FF5887}" type="pres">
      <dgm:prSet presAssocID="{FEADB499-157A-4B3D-B1A6-C79733BBBE86}" presName="childText" presStyleLbl="conFgAcc1" presStyleIdx="0" presStyleCnt="2">
        <dgm:presLayoutVars>
          <dgm:bulletEnabled val="1"/>
        </dgm:presLayoutVars>
      </dgm:prSet>
      <dgm:spPr/>
    </dgm:pt>
    <dgm:pt modelId="{BAA40D73-0C01-4C7D-B1A9-601D8C322EEE}" type="pres">
      <dgm:prSet presAssocID="{D81E9281-EB35-4C82-BEDD-9305793CE6D2}" presName="spaceBetweenRectangles" presStyleCnt="0"/>
      <dgm:spPr/>
    </dgm:pt>
    <dgm:pt modelId="{A7924D6B-A4C0-4079-8B4D-CCE4C254E35A}" type="pres">
      <dgm:prSet presAssocID="{C5843BB7-3AB6-4DCA-BA2B-D55383DCC535}" presName="parentLin" presStyleCnt="0"/>
      <dgm:spPr/>
    </dgm:pt>
    <dgm:pt modelId="{2D16D6C1-34D7-4182-A15F-27E35188CE88}" type="pres">
      <dgm:prSet presAssocID="{C5843BB7-3AB6-4DCA-BA2B-D55383DCC535}" presName="parentLeftMargin" presStyleLbl="node1" presStyleIdx="0" presStyleCnt="2"/>
      <dgm:spPr/>
    </dgm:pt>
    <dgm:pt modelId="{88770953-0D09-4C4C-A4C8-FE540DCAC999}" type="pres">
      <dgm:prSet presAssocID="{C5843BB7-3AB6-4DCA-BA2B-D55383DCC535}" presName="parentText" presStyleLbl="node1" presStyleIdx="1" presStyleCnt="2">
        <dgm:presLayoutVars>
          <dgm:chMax val="0"/>
          <dgm:bulletEnabled val="1"/>
        </dgm:presLayoutVars>
      </dgm:prSet>
      <dgm:spPr/>
    </dgm:pt>
    <dgm:pt modelId="{38C3AFA2-9F2C-493F-8740-348921192395}" type="pres">
      <dgm:prSet presAssocID="{C5843BB7-3AB6-4DCA-BA2B-D55383DCC535}" presName="negativeSpace" presStyleCnt="0"/>
      <dgm:spPr/>
    </dgm:pt>
    <dgm:pt modelId="{11B6E6A6-6A89-411E-A453-83E718BCC102}" type="pres">
      <dgm:prSet presAssocID="{C5843BB7-3AB6-4DCA-BA2B-D55383DCC535}" presName="childText" presStyleLbl="conFgAcc1" presStyleIdx="1" presStyleCnt="2">
        <dgm:presLayoutVars>
          <dgm:bulletEnabled val="1"/>
        </dgm:presLayoutVars>
      </dgm:prSet>
      <dgm:spPr/>
    </dgm:pt>
  </dgm:ptLst>
  <dgm:cxnLst>
    <dgm:cxn modelId="{D130D100-763B-48BC-945D-02DC66C4A709}" srcId="{FEADB499-157A-4B3D-B1A6-C79733BBBE86}" destId="{06E6C838-4916-4897-B4F4-3A050969607B}" srcOrd="2" destOrd="0" parTransId="{2009D350-9E46-4700-8348-93B7F78841A3}" sibTransId="{5FF8F3A2-CDA8-4AEF-9329-F489996778C7}"/>
    <dgm:cxn modelId="{EDA71711-1017-4537-BF36-4F8E8573829E}" type="presOf" srcId="{24144BED-4D3B-4A32-B6F0-D8386379EB10}" destId="{11B6E6A6-6A89-411E-A453-83E718BCC102}" srcOrd="0" destOrd="4" presId="urn:microsoft.com/office/officeart/2005/8/layout/list1"/>
    <dgm:cxn modelId="{D711ED25-4AAF-4F73-AC23-E9E134F3FBF0}" srcId="{C5843BB7-3AB6-4DCA-BA2B-D55383DCC535}" destId="{34560B41-308A-4046-A179-FA1BBF1F1416}" srcOrd="1" destOrd="0" parTransId="{494BE953-31FF-450A-B96A-0E3986738420}" sibTransId="{DFFC31EA-FD96-441E-BD5D-6B00175A563A}"/>
    <dgm:cxn modelId="{E3FF2B30-9F67-425F-AB02-688D093A615A}" srcId="{FEADB499-157A-4B3D-B1A6-C79733BBBE86}" destId="{6C8D1F77-6D40-4EB2-991B-C8066A635BA1}" srcOrd="0" destOrd="0" parTransId="{BE0604BA-4023-43E1-BF51-05481DC14F5C}" sibTransId="{90BCC00A-1DC8-447F-9694-5D08221C7C59}"/>
    <dgm:cxn modelId="{B94EFF3C-7C0B-4BE9-A258-54020F3C755D}" srcId="{C5843BB7-3AB6-4DCA-BA2B-D55383DCC535}" destId="{24144BED-4D3B-4A32-B6F0-D8386379EB10}" srcOrd="4" destOrd="0" parTransId="{D82EFAB2-DED1-44BC-B058-D5B572BAD609}" sibTransId="{4AFAB89B-B125-4AF4-AA15-CEF2C5C93BF2}"/>
    <dgm:cxn modelId="{3C501C3D-E038-4375-8794-AB08D3C4DF42}" srcId="{FEADB499-157A-4B3D-B1A6-C79733BBBE86}" destId="{7B158F4D-B3AF-4875-B366-0C720CAD9090}" srcOrd="3" destOrd="0" parTransId="{3C0797E6-CD05-4988-BA2C-03F5B595066A}" sibTransId="{66BF8474-D78D-4E6F-8331-D845EC2547EB}"/>
    <dgm:cxn modelId="{B43AB565-1E17-44E0-9342-EFF7ED6938F0}" type="presOf" srcId="{E486232A-7DE1-4F97-8A58-5328AC1A5FCA}" destId="{11B6E6A6-6A89-411E-A453-83E718BCC102}" srcOrd="0" destOrd="3" presId="urn:microsoft.com/office/officeart/2005/8/layout/list1"/>
    <dgm:cxn modelId="{43061048-0C0D-424D-8CD6-FA196E9903BD}" srcId="{C5843BB7-3AB6-4DCA-BA2B-D55383DCC535}" destId="{0B040374-12D9-4479-96E0-95E364A8E98E}" srcOrd="2" destOrd="0" parTransId="{E003C036-C647-4F7F-A52B-45C17BEDBEAC}" sibTransId="{7AAF0715-BC59-4795-830A-485510E6AEB1}"/>
    <dgm:cxn modelId="{AE5C7F49-C750-4132-A98A-5CDCA5726F46}" type="presOf" srcId="{C5843BB7-3AB6-4DCA-BA2B-D55383DCC535}" destId="{2D16D6C1-34D7-4182-A15F-27E35188CE88}" srcOrd="0" destOrd="0" presId="urn:microsoft.com/office/officeart/2005/8/layout/list1"/>
    <dgm:cxn modelId="{45891A6A-83B9-491B-A6AF-BBDAB3C1390A}" type="presOf" srcId="{7B158F4D-B3AF-4875-B366-0C720CAD9090}" destId="{766A867A-7466-4AB6-8519-972390FF5887}" srcOrd="0" destOrd="3" presId="urn:microsoft.com/office/officeart/2005/8/layout/list1"/>
    <dgm:cxn modelId="{8ADB9452-417F-494D-9F56-B035F31773F9}" type="presOf" srcId="{FEADB499-157A-4B3D-B1A6-C79733BBBE86}" destId="{5B899DC4-6C6D-4F62-8361-C81B63696B9F}" srcOrd="1" destOrd="0" presId="urn:microsoft.com/office/officeart/2005/8/layout/list1"/>
    <dgm:cxn modelId="{8B34E457-89B8-4973-8650-34AB9B2A51B0}" srcId="{C5843BB7-3AB6-4DCA-BA2B-D55383DCC535}" destId="{11C0A9C6-CE73-40BB-A1CC-5E2D92753FD5}" srcOrd="5" destOrd="0" parTransId="{159D8417-F6D5-4F73-81E0-9D52A888C781}" sibTransId="{C43C52E4-5582-408A-854C-935C2E758224}"/>
    <dgm:cxn modelId="{E48B9680-945C-4596-B26E-F75F86DBC3C0}" type="presOf" srcId="{C5843BB7-3AB6-4DCA-BA2B-D55383DCC535}" destId="{88770953-0D09-4C4C-A4C8-FE540DCAC999}" srcOrd="1" destOrd="0" presId="urn:microsoft.com/office/officeart/2005/8/layout/list1"/>
    <dgm:cxn modelId="{1576CA91-4F31-468F-8722-1E7AD43B10C4}" type="presOf" srcId="{349EE816-E3D0-499A-A308-20504632AB9D}" destId="{11B6E6A6-6A89-411E-A453-83E718BCC102}" srcOrd="0" destOrd="0" presId="urn:microsoft.com/office/officeart/2005/8/layout/list1"/>
    <dgm:cxn modelId="{D72FAF94-A28F-4435-B9D4-1FC921BB0BB8}" type="presOf" srcId="{0B040374-12D9-4479-96E0-95E364A8E98E}" destId="{11B6E6A6-6A89-411E-A453-83E718BCC102}" srcOrd="0" destOrd="2" presId="urn:microsoft.com/office/officeart/2005/8/layout/list1"/>
    <dgm:cxn modelId="{01467C98-4750-426E-BE5E-3CEF94EAE477}" type="presOf" srcId="{FEADB499-157A-4B3D-B1A6-C79733BBBE86}" destId="{8EB1E653-0E25-41B0-B0A4-C2D7BC3106C5}" srcOrd="0" destOrd="0" presId="urn:microsoft.com/office/officeart/2005/8/layout/list1"/>
    <dgm:cxn modelId="{F25852A3-3431-4386-9069-0DBA7502D754}" srcId="{C5843BB7-3AB6-4DCA-BA2B-D55383DCC535}" destId="{E486232A-7DE1-4F97-8A58-5328AC1A5FCA}" srcOrd="3" destOrd="0" parTransId="{3DA58308-3482-48F6-B1D7-C76D2D40367E}" sibTransId="{08AF54CE-E8CB-428E-A4A1-4A9EDFE7EBDE}"/>
    <dgm:cxn modelId="{163478A3-2DD5-4F32-887B-3BECAD5986A8}" type="presOf" srcId="{34560B41-308A-4046-A179-FA1BBF1F1416}" destId="{11B6E6A6-6A89-411E-A453-83E718BCC102}" srcOrd="0" destOrd="1" presId="urn:microsoft.com/office/officeart/2005/8/layout/list1"/>
    <dgm:cxn modelId="{872CD8A9-CD26-40AB-8B0F-0364C1780419}" type="presOf" srcId="{11C0A9C6-CE73-40BB-A1CC-5E2D92753FD5}" destId="{11B6E6A6-6A89-411E-A453-83E718BCC102}" srcOrd="0" destOrd="5" presId="urn:microsoft.com/office/officeart/2005/8/layout/list1"/>
    <dgm:cxn modelId="{3548D8B1-83D5-4AA6-9E93-777E903700B3}" type="presOf" srcId="{05469790-350B-4400-8395-E7313FD5D2DD}" destId="{11B6E6A6-6A89-411E-A453-83E718BCC102}" srcOrd="0" destOrd="6" presId="urn:microsoft.com/office/officeart/2005/8/layout/list1"/>
    <dgm:cxn modelId="{8E3BABB3-AA64-43B9-B2DC-6A099B44DF0E}" srcId="{C5843BB7-3AB6-4DCA-BA2B-D55383DCC535}" destId="{05469790-350B-4400-8395-E7313FD5D2DD}" srcOrd="6" destOrd="0" parTransId="{24456BDD-A313-4ADD-ADFE-D69532516368}" sibTransId="{4AA06FCE-626E-463E-89D9-15849CFC8255}"/>
    <dgm:cxn modelId="{342A27BA-B269-4263-B66C-ECD3CE0F9F91}" type="presOf" srcId="{81E53F67-A82C-4153-91CC-DB953EE1ADE8}" destId="{B630877E-A026-4B0A-B504-7DD287922F8F}" srcOrd="0" destOrd="0" presId="urn:microsoft.com/office/officeart/2005/8/layout/list1"/>
    <dgm:cxn modelId="{8885F0BB-6793-4FA2-ADBD-86147461A6A0}" srcId="{C5843BB7-3AB6-4DCA-BA2B-D55383DCC535}" destId="{349EE816-E3D0-499A-A308-20504632AB9D}" srcOrd="0" destOrd="0" parTransId="{7954932E-465F-4558-A094-1564EF5ACFBD}" sibTransId="{A21791BD-AD16-4152-9120-BB00CB70E061}"/>
    <dgm:cxn modelId="{92CB7DC4-B3AD-4777-BB75-978C3D2CC52D}" type="presOf" srcId="{06E6C838-4916-4897-B4F4-3A050969607B}" destId="{766A867A-7466-4AB6-8519-972390FF5887}" srcOrd="0" destOrd="2" presId="urn:microsoft.com/office/officeart/2005/8/layout/list1"/>
    <dgm:cxn modelId="{925EB1CC-4A0C-4F33-A460-73AF0A16C0D8}" type="presOf" srcId="{6C8D1F77-6D40-4EB2-991B-C8066A635BA1}" destId="{766A867A-7466-4AB6-8519-972390FF5887}" srcOrd="0" destOrd="0" presId="urn:microsoft.com/office/officeart/2005/8/layout/list1"/>
    <dgm:cxn modelId="{E374C6D5-8FCC-4491-BA5D-687F2D944278}" srcId="{81E53F67-A82C-4153-91CC-DB953EE1ADE8}" destId="{FEADB499-157A-4B3D-B1A6-C79733BBBE86}" srcOrd="0" destOrd="0" parTransId="{D7861241-D773-4AD8-BBE8-595EB6E6B1F8}" sibTransId="{D81E9281-EB35-4C82-BEDD-9305793CE6D2}"/>
    <dgm:cxn modelId="{A2303FE5-2929-44FE-AB12-96F2B47817A6}" srcId="{81E53F67-A82C-4153-91CC-DB953EE1ADE8}" destId="{C5843BB7-3AB6-4DCA-BA2B-D55383DCC535}" srcOrd="1" destOrd="0" parTransId="{CE594B8D-6981-4712-84DE-1D52E9502067}" sibTransId="{825F5A33-0EB9-4B31-B623-0A0A49A6CD48}"/>
    <dgm:cxn modelId="{E6E059F3-BE43-4670-867A-D5E9FA9DE72D}" srcId="{FEADB499-157A-4B3D-B1A6-C79733BBBE86}" destId="{99D31259-5B92-4C85-9A8D-ADE49608E1D7}" srcOrd="1" destOrd="0" parTransId="{44F23E33-8347-4E3B-8849-BCD25D41C67D}" sibTransId="{F3FDEA32-86D3-4918-8683-8178FF1AA7BF}"/>
    <dgm:cxn modelId="{E731A8FB-9860-453B-8DDA-1F9B6484023A}" type="presOf" srcId="{99D31259-5B92-4C85-9A8D-ADE49608E1D7}" destId="{766A867A-7466-4AB6-8519-972390FF5887}" srcOrd="0" destOrd="1" presId="urn:microsoft.com/office/officeart/2005/8/layout/list1"/>
    <dgm:cxn modelId="{C53B1D3B-B3EE-437E-9930-0484B463ABB5}" type="presParOf" srcId="{B630877E-A026-4B0A-B504-7DD287922F8F}" destId="{5823427D-E167-430A-8F6F-D5EBD7E5C331}" srcOrd="0" destOrd="0" presId="urn:microsoft.com/office/officeart/2005/8/layout/list1"/>
    <dgm:cxn modelId="{6684FD6E-A4C4-4AF5-87C8-F076366154A7}" type="presParOf" srcId="{5823427D-E167-430A-8F6F-D5EBD7E5C331}" destId="{8EB1E653-0E25-41B0-B0A4-C2D7BC3106C5}" srcOrd="0" destOrd="0" presId="urn:microsoft.com/office/officeart/2005/8/layout/list1"/>
    <dgm:cxn modelId="{85DF8A0B-99BB-480C-A131-B9B787C0E88A}" type="presParOf" srcId="{5823427D-E167-430A-8F6F-D5EBD7E5C331}" destId="{5B899DC4-6C6D-4F62-8361-C81B63696B9F}" srcOrd="1" destOrd="0" presId="urn:microsoft.com/office/officeart/2005/8/layout/list1"/>
    <dgm:cxn modelId="{4B0FB377-C352-44DA-83E8-75D351A63C8B}" type="presParOf" srcId="{B630877E-A026-4B0A-B504-7DD287922F8F}" destId="{37B7F4E2-25C0-4F54-80BA-F9E9A4589F10}" srcOrd="1" destOrd="0" presId="urn:microsoft.com/office/officeart/2005/8/layout/list1"/>
    <dgm:cxn modelId="{AEFEC8F6-4422-4D2B-97F2-CBD68D5D9046}" type="presParOf" srcId="{B630877E-A026-4B0A-B504-7DD287922F8F}" destId="{766A867A-7466-4AB6-8519-972390FF5887}" srcOrd="2" destOrd="0" presId="urn:microsoft.com/office/officeart/2005/8/layout/list1"/>
    <dgm:cxn modelId="{253889E0-AFA6-4E9C-A767-49EF08FD57F1}" type="presParOf" srcId="{B630877E-A026-4B0A-B504-7DD287922F8F}" destId="{BAA40D73-0C01-4C7D-B1A9-601D8C322EEE}" srcOrd="3" destOrd="0" presId="urn:microsoft.com/office/officeart/2005/8/layout/list1"/>
    <dgm:cxn modelId="{86D4E9FB-9B5E-46A5-9BCB-125ADB992FF9}" type="presParOf" srcId="{B630877E-A026-4B0A-B504-7DD287922F8F}" destId="{A7924D6B-A4C0-4079-8B4D-CCE4C254E35A}" srcOrd="4" destOrd="0" presId="urn:microsoft.com/office/officeart/2005/8/layout/list1"/>
    <dgm:cxn modelId="{78D4A807-13F0-4258-A1B3-074603A1402F}" type="presParOf" srcId="{A7924D6B-A4C0-4079-8B4D-CCE4C254E35A}" destId="{2D16D6C1-34D7-4182-A15F-27E35188CE88}" srcOrd="0" destOrd="0" presId="urn:microsoft.com/office/officeart/2005/8/layout/list1"/>
    <dgm:cxn modelId="{E87AC154-96BE-48C3-8A32-C4AC5D073E26}" type="presParOf" srcId="{A7924D6B-A4C0-4079-8B4D-CCE4C254E35A}" destId="{88770953-0D09-4C4C-A4C8-FE540DCAC999}" srcOrd="1" destOrd="0" presId="urn:microsoft.com/office/officeart/2005/8/layout/list1"/>
    <dgm:cxn modelId="{6DBE6633-EC02-4240-B548-819B56D564D7}" type="presParOf" srcId="{B630877E-A026-4B0A-B504-7DD287922F8F}" destId="{38C3AFA2-9F2C-493F-8740-348921192395}" srcOrd="5" destOrd="0" presId="urn:microsoft.com/office/officeart/2005/8/layout/list1"/>
    <dgm:cxn modelId="{9AB3F520-277B-4752-8A3A-66630D053ECF}" type="presParOf" srcId="{B630877E-A026-4B0A-B504-7DD287922F8F}" destId="{11B6E6A6-6A89-411E-A453-83E718BCC10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5" csCatId="colorful" phldr="1"/>
      <dgm:spPr/>
      <dgm:t>
        <a:bodyPr/>
        <a:lstStyle/>
        <a:p>
          <a:endParaRPr lang="tr-TR"/>
        </a:p>
      </dgm:t>
    </dgm:pt>
    <dgm:pt modelId="{75B4E295-9D45-4DEB-9715-F36F2D0F2ADA}">
      <dgm:prSet phldrT="[Text]"/>
      <dgm:spPr/>
      <dgm:t>
        <a:bodyPr/>
        <a:lstStyle/>
        <a:p>
          <a:r>
            <a:rPr lang="tr-TR" b="1" dirty="0">
              <a:solidFill>
                <a:schemeClr val="tx1"/>
              </a:solidFill>
            </a:rPr>
            <a:t>Süleyman ÇELİK</a:t>
          </a:r>
        </a:p>
        <a:p>
          <a:r>
            <a:rPr lang="tr-TR" b="1" dirty="0">
              <a:solidFill>
                <a:schemeClr val="tx1"/>
              </a:solidFill>
            </a:rPr>
            <a:t>Doç. Dr.</a:t>
          </a:r>
          <a:br>
            <a:rPr lang="tr-TR" b="1" dirty="0">
              <a:solidFill>
                <a:schemeClr val="tx1"/>
              </a:solidFill>
            </a:rPr>
          </a:br>
          <a:r>
            <a:rPr lang="tr-TR" b="1" dirty="0">
              <a:solidFill>
                <a:schemeClr val="tx1"/>
              </a:solidFill>
            </a:rPr>
            <a:t>Finans-Bankacılık ve Sigortacılık Bölümü</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C04E5FF0-B3F1-4E1D-A48F-E01874C99810}">
      <dgm:prSet phldrT="[Text]"/>
      <dgm:spPr/>
      <dgm:t>
        <a:bodyPr/>
        <a:lstStyle/>
        <a:p>
          <a:r>
            <a:rPr lang="tr-TR" b="1" dirty="0">
              <a:solidFill>
                <a:schemeClr val="tx1"/>
              </a:solidFill>
            </a:rPr>
            <a:t>Safa ACAR</a:t>
          </a:r>
        </a:p>
        <a:p>
          <a:r>
            <a:rPr lang="tr-TR" b="1" dirty="0">
              <a:solidFill>
                <a:schemeClr val="tx1"/>
              </a:solidFill>
            </a:rPr>
            <a:t>Doç. Dr.</a:t>
          </a:r>
          <a:br>
            <a:rPr lang="tr-TR" b="1" dirty="0">
              <a:solidFill>
                <a:schemeClr val="tx1"/>
              </a:solidFill>
            </a:rPr>
          </a:br>
          <a:r>
            <a:rPr lang="tr-TR" b="1" dirty="0">
              <a:solidFill>
                <a:schemeClr val="tx1"/>
              </a:solidFill>
            </a:rPr>
            <a:t>Finans-Bankacılık ve Sigortacılık Bölümü</a:t>
          </a:r>
        </a:p>
      </dgm:t>
    </dgm:pt>
    <dgm:pt modelId="{03BCEC6A-74E9-4E66-AF95-F23676CC0DD3}" type="parTrans" cxnId="{AA9361E1-1774-4EF2-8392-A2DBF4C33C75}">
      <dgm:prSet/>
      <dgm:spPr/>
      <dgm:t>
        <a:bodyPr/>
        <a:lstStyle/>
        <a:p>
          <a:endParaRPr lang="tr-TR"/>
        </a:p>
      </dgm:t>
    </dgm:pt>
    <dgm:pt modelId="{3D552F36-FE68-492E-9599-612ABDDB7FE8}" type="sibTrans" cxnId="{AA9361E1-1774-4EF2-8392-A2DBF4C33C75}">
      <dgm:prSet/>
      <dgm:spPr/>
      <dgm:t>
        <a:bodyPr/>
        <a:lstStyle/>
        <a:p>
          <a:endParaRPr lang="tr-TR"/>
        </a:p>
      </dgm:t>
    </dgm:pt>
    <dgm:pt modelId="{597BC53E-B62C-48D8-9926-3DA5C1B2E21F}">
      <dgm:prSet phldrT="[Text]"/>
      <dgm:spPr/>
      <dgm:t>
        <a:bodyPr/>
        <a:lstStyle/>
        <a:p>
          <a:r>
            <a:rPr lang="tr-TR" b="1" dirty="0">
              <a:solidFill>
                <a:schemeClr val="tx1"/>
              </a:solidFill>
            </a:rPr>
            <a:t>Oğuzhan ÇAM</a:t>
          </a:r>
        </a:p>
        <a:p>
          <a:r>
            <a:rPr lang="tr-TR" b="1" dirty="0">
              <a:solidFill>
                <a:schemeClr val="tx1"/>
              </a:solidFill>
            </a:rPr>
            <a:t>Dr. </a:t>
          </a:r>
          <a:r>
            <a:rPr lang="tr-TR" b="1" dirty="0" err="1">
              <a:solidFill>
                <a:schemeClr val="tx1"/>
              </a:solidFill>
            </a:rPr>
            <a:t>Öğr</a:t>
          </a:r>
          <a:r>
            <a:rPr lang="tr-TR" b="1" dirty="0">
              <a:solidFill>
                <a:schemeClr val="tx1"/>
              </a:solidFill>
            </a:rPr>
            <a:t>. Üyesi</a:t>
          </a:r>
          <a:br>
            <a:rPr lang="tr-TR" b="1" dirty="0">
              <a:solidFill>
                <a:schemeClr val="tx1"/>
              </a:solidFill>
            </a:rPr>
          </a:br>
          <a:r>
            <a:rPr lang="tr-TR" b="1" dirty="0">
              <a:solidFill>
                <a:schemeClr val="tx1"/>
              </a:solidFill>
            </a:rPr>
            <a:t>Finans-Bankacılık ve Sigortacılık Bölümü</a:t>
          </a:r>
        </a:p>
      </dgm:t>
    </dgm:pt>
    <dgm:pt modelId="{5DFE2AC5-B7A1-4F48-AD9F-73EC2ED42CB8}" type="sibTrans" cxnId="{E528A874-2F97-491F-9227-AB0168154ECD}">
      <dgm:prSet/>
      <dgm:spPr/>
      <dgm:t>
        <a:bodyPr/>
        <a:lstStyle/>
        <a:p>
          <a:endParaRPr lang="tr-TR"/>
        </a:p>
      </dgm:t>
    </dgm:pt>
    <dgm:pt modelId="{95978A7C-117C-4C45-A6BC-DB0BD3D8784D}" type="parTrans" cxnId="{E528A874-2F97-491F-9227-AB0168154ECD}">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3" custScaleX="74034" custScaleY="48636" custLinFactNeighborX="5317" custLinFactNeighborY="-18038"/>
      <dgm:spPr>
        <a:blipFill rotWithShape="1">
          <a:blip xmlns:r="http://schemas.openxmlformats.org/officeDocument/2006/relationships" r:embed="rId1"/>
          <a:srcRect/>
          <a:stretch>
            <a:fillRect t="-12000" b="-12000"/>
          </a:stretch>
        </a:blipFill>
      </dgm:spPr>
    </dgm:pt>
    <dgm:pt modelId="{B7F1FD56-4778-421B-8151-7A6B68172AC3}" type="pres">
      <dgm:prSet presAssocID="{75B4E295-9D45-4DEB-9715-F36F2D0F2ADA}" presName="wedgeRectCallout1" presStyleLbl="node1" presStyleIdx="0" presStyleCnt="3" custScaleX="94029" custLinFactY="-14699" custLinFactNeighborX="4230" custLinFactNeighborY="-100000">
        <dgm:presLayoutVars>
          <dgm:bulletEnabled val="1"/>
        </dgm:presLayoutVars>
      </dgm:prSet>
      <dgm:spPr/>
    </dgm:pt>
    <dgm:pt modelId="{5150718F-EC75-4BC0-8877-A8EFB91264EF}" type="pres">
      <dgm:prSet presAssocID="{3B674590-5F9F-4232-B03E-BC4F078C58CA}" presName="sibTrans" presStyleCnt="0"/>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1" presStyleCnt="3" custScaleX="60807" custScaleY="48176" custLinFactNeighborX="2279" custLinFactNeighborY="-19476"/>
      <dgm:spPr/>
    </dgm:pt>
    <dgm:pt modelId="{8B30AB03-7B0A-4E1A-B87B-C621A6EF5C9A}" type="pres">
      <dgm:prSet presAssocID="{597BC53E-B62C-48D8-9926-3DA5C1B2E21F}" presName="wedgeRectCallout1" presStyleLbl="node1" presStyleIdx="1" presStyleCnt="3" custScaleY="76034" custLinFactY="-13808" custLinFactNeighborX="-1616" custLinFactNeighborY="-100000">
        <dgm:presLayoutVars>
          <dgm:bulletEnabled val="1"/>
        </dgm:presLayoutVars>
      </dgm:prSet>
      <dgm:spPr/>
    </dgm:pt>
    <dgm:pt modelId="{BF2807E4-B9F0-4B2B-BB71-2F4B0A9F139B}" type="pres">
      <dgm:prSet presAssocID="{5DFE2AC5-B7A1-4F48-AD9F-73EC2ED42CB8}" presName="sibTrans" presStyleCnt="0"/>
      <dgm:spPr/>
    </dgm:pt>
    <dgm:pt modelId="{4FF7157D-15CE-4311-9F62-27B951ABC1E1}" type="pres">
      <dgm:prSet presAssocID="{C04E5FF0-B3F1-4E1D-A48F-E01874C99810}" presName="composite" presStyleCnt="0"/>
      <dgm:spPr/>
    </dgm:pt>
    <dgm:pt modelId="{35D30CA4-8585-4B5F-A3EF-53915DA1AB3F}" type="pres">
      <dgm:prSet presAssocID="{C04E5FF0-B3F1-4E1D-A48F-E01874C99810}" presName="rect1" presStyleLbl="bgImgPlace1" presStyleIdx="2" presStyleCnt="3" custScaleX="81581" custScaleY="39624" custLinFactNeighborX="-837" custLinFactNeighborY="-18434"/>
      <dgm:spPr>
        <a:blipFill rotWithShape="1">
          <a:blip xmlns:r="http://schemas.openxmlformats.org/officeDocument/2006/relationships" r:embed="rId1"/>
          <a:srcRect/>
          <a:stretch>
            <a:fillRect t="-12000" b="-12000"/>
          </a:stretch>
        </a:blipFill>
      </dgm:spPr>
    </dgm:pt>
    <dgm:pt modelId="{5C329994-F5A2-4C6C-8AE3-1011DA030050}" type="pres">
      <dgm:prSet presAssocID="{C04E5FF0-B3F1-4E1D-A48F-E01874C99810}" presName="wedgeRectCallout1" presStyleLbl="node1" presStyleIdx="2" presStyleCnt="3" custLinFactY="-12169" custLinFactNeighborX="-2884" custLinFactNeighborY="-100000">
        <dgm:presLayoutVars>
          <dgm:bulletEnabled val="1"/>
        </dgm:presLayoutVars>
      </dgm:prSet>
      <dgm:spPr/>
    </dgm:pt>
  </dgm:ptLst>
  <dgm:cxnLst>
    <dgm:cxn modelId="{9A99B901-3FD4-449E-869F-45A0ECDAB55E}" type="presOf" srcId="{597BC53E-B62C-48D8-9926-3DA5C1B2E21F}" destId="{8B30AB03-7B0A-4E1A-B87B-C621A6EF5C9A}" srcOrd="0" destOrd="0" presId="urn:microsoft.com/office/officeart/2008/layout/BendingPictureCaptionList"/>
    <dgm:cxn modelId="{B0EFE314-ACE1-4895-AADC-9DD361722B66}" srcId="{2151970C-5996-4B6D-9A6A-6ECE1F05B8C1}" destId="{75B4E295-9D45-4DEB-9715-F36F2D0F2ADA}" srcOrd="0" destOrd="0" parTransId="{9FAB7F3C-89A4-4A86-A6E8-7FB6CAD19881}" sibTransId="{3B674590-5F9F-4232-B03E-BC4F078C58CA}"/>
    <dgm:cxn modelId="{82363E3F-B545-4081-BDDA-A31E8A284FCF}" type="presOf" srcId="{C04E5FF0-B3F1-4E1D-A48F-E01874C99810}" destId="{5C329994-F5A2-4C6C-8AE3-1011DA030050}" srcOrd="0" destOrd="0" presId="urn:microsoft.com/office/officeart/2008/layout/BendingPictureCaptionList"/>
    <dgm:cxn modelId="{E528A874-2F97-491F-9227-AB0168154ECD}" srcId="{2151970C-5996-4B6D-9A6A-6ECE1F05B8C1}" destId="{597BC53E-B62C-48D8-9926-3DA5C1B2E21F}" srcOrd="1" destOrd="0" parTransId="{95978A7C-117C-4C45-A6BC-DB0BD3D8784D}" sibTransId="{5DFE2AC5-B7A1-4F48-AD9F-73EC2ED42CB8}"/>
    <dgm:cxn modelId="{D34725DC-054E-45B7-A09D-C93F559AB491}" type="presOf" srcId="{2151970C-5996-4B6D-9A6A-6ECE1F05B8C1}" destId="{96C14D2D-F11F-45D7-98EB-1D4CB6D0F5A5}" srcOrd="0" destOrd="0" presId="urn:microsoft.com/office/officeart/2008/layout/BendingPictureCaptionList"/>
    <dgm:cxn modelId="{AA9361E1-1774-4EF2-8392-A2DBF4C33C75}" srcId="{2151970C-5996-4B6D-9A6A-6ECE1F05B8C1}" destId="{C04E5FF0-B3F1-4E1D-A48F-E01874C99810}" srcOrd="2" destOrd="0" parTransId="{03BCEC6A-74E9-4E66-AF95-F23676CC0DD3}" sibTransId="{3D552F36-FE68-492E-9599-612ABDDB7FE8}"/>
    <dgm:cxn modelId="{B307D7F0-12A4-4FB0-ABE7-84B6E947C56B}" type="presOf" srcId="{75B4E295-9D45-4DEB-9715-F36F2D0F2ADA}" destId="{B7F1FD56-4778-421B-8151-7A6B68172AC3}" srcOrd="0" destOrd="0" presId="urn:microsoft.com/office/officeart/2008/layout/BendingPictureCaptionList"/>
    <dgm:cxn modelId="{8A82F901-336A-4FFE-B424-495FC9A348BF}" type="presParOf" srcId="{96C14D2D-F11F-45D7-98EB-1D4CB6D0F5A5}" destId="{527A8137-3714-49B2-B74D-0C3E86AD56E5}" srcOrd="0" destOrd="0" presId="urn:microsoft.com/office/officeart/2008/layout/BendingPictureCaptionList"/>
    <dgm:cxn modelId="{D9C74780-E785-40CD-85DF-8F6BC1E99D0B}" type="presParOf" srcId="{527A8137-3714-49B2-B74D-0C3E86AD56E5}" destId="{D2CCF633-32A6-42EF-9984-30696FA37FA1}" srcOrd="0" destOrd="0" presId="urn:microsoft.com/office/officeart/2008/layout/BendingPictureCaptionList"/>
    <dgm:cxn modelId="{4C93C655-2EDD-46E5-8632-CC8CEB67B51F}" type="presParOf" srcId="{527A8137-3714-49B2-B74D-0C3E86AD56E5}" destId="{B7F1FD56-4778-421B-8151-7A6B68172AC3}" srcOrd="1" destOrd="0" presId="urn:microsoft.com/office/officeart/2008/layout/BendingPictureCaptionList"/>
    <dgm:cxn modelId="{570E1DF0-DEC5-4A3F-82FB-F37EAE739265}" type="presParOf" srcId="{96C14D2D-F11F-45D7-98EB-1D4CB6D0F5A5}" destId="{5150718F-EC75-4BC0-8877-A8EFB91264EF}" srcOrd="1" destOrd="0" presId="urn:microsoft.com/office/officeart/2008/layout/BendingPictureCaptionList"/>
    <dgm:cxn modelId="{07231FEA-BE47-4782-A13E-AAC9B7ABF346}" type="presParOf" srcId="{96C14D2D-F11F-45D7-98EB-1D4CB6D0F5A5}" destId="{9CA72BD5-435D-4C27-8D4A-5D7469C49FE2}" srcOrd="2" destOrd="0" presId="urn:microsoft.com/office/officeart/2008/layout/BendingPictureCaptionList"/>
    <dgm:cxn modelId="{3A6FAD04-4C80-4121-B2CA-D3D519B90927}" type="presParOf" srcId="{9CA72BD5-435D-4C27-8D4A-5D7469C49FE2}" destId="{B1FB18D2-249D-47F6-9721-42A693E9B7A7}" srcOrd="0" destOrd="0" presId="urn:microsoft.com/office/officeart/2008/layout/BendingPictureCaptionList"/>
    <dgm:cxn modelId="{ACF74346-002E-49BC-AA70-3AD99E67BAE7}" type="presParOf" srcId="{9CA72BD5-435D-4C27-8D4A-5D7469C49FE2}" destId="{8B30AB03-7B0A-4E1A-B87B-C621A6EF5C9A}" srcOrd="1" destOrd="0" presId="urn:microsoft.com/office/officeart/2008/layout/BendingPictureCaptionList"/>
    <dgm:cxn modelId="{1EDE701D-F90C-4A95-A7C9-3AA83F08093A}" type="presParOf" srcId="{96C14D2D-F11F-45D7-98EB-1D4CB6D0F5A5}" destId="{BF2807E4-B9F0-4B2B-BB71-2F4B0A9F139B}" srcOrd="3" destOrd="0" presId="urn:microsoft.com/office/officeart/2008/layout/BendingPictureCaptionList"/>
    <dgm:cxn modelId="{E73FFCB4-E9A7-4E69-9982-B0F72F42C777}" type="presParOf" srcId="{96C14D2D-F11F-45D7-98EB-1D4CB6D0F5A5}" destId="{4FF7157D-15CE-4311-9F62-27B951ABC1E1}" srcOrd="4" destOrd="0" presId="urn:microsoft.com/office/officeart/2008/layout/BendingPictureCaptionList"/>
    <dgm:cxn modelId="{DB1A4406-4F75-40CD-9308-D59B00B30BC0}" type="presParOf" srcId="{4FF7157D-15CE-4311-9F62-27B951ABC1E1}" destId="{35D30CA4-8585-4B5F-A3EF-53915DA1AB3F}" srcOrd="0" destOrd="0" presId="urn:microsoft.com/office/officeart/2008/layout/BendingPictureCaptionList"/>
    <dgm:cxn modelId="{D2047DC7-B30D-43EA-976B-C79FFE386D43}" type="presParOf" srcId="{4FF7157D-15CE-4311-9F62-27B951ABC1E1}" destId="{5C329994-F5A2-4C6C-8AE3-1011DA030050}"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7" csCatId="colorful" phldr="1"/>
      <dgm:spPr/>
      <dgm:t>
        <a:bodyPr/>
        <a:lstStyle/>
        <a:p>
          <a:endParaRPr lang="tr-TR"/>
        </a:p>
      </dgm:t>
    </dgm:pt>
    <dgm:pt modelId="{75B4E295-9D45-4DEB-9715-F36F2D0F2ADA}">
      <dgm:prSet phldrT="[Text]"/>
      <dgm:spPr/>
      <dgm:t>
        <a:bodyPr/>
        <a:lstStyle/>
        <a:p>
          <a:r>
            <a:rPr lang="tr-TR" b="1" dirty="0">
              <a:solidFill>
                <a:schemeClr val="tx1"/>
              </a:solidFill>
            </a:rPr>
            <a:t>Kerim COŞKUN</a:t>
          </a:r>
        </a:p>
        <a:p>
          <a:r>
            <a:rPr lang="tr-TR" b="1" dirty="0">
              <a:solidFill>
                <a:schemeClr val="tx1"/>
              </a:solidFill>
            </a:rPr>
            <a:t>Dr. </a:t>
          </a:r>
          <a:r>
            <a:rPr lang="tr-TR" b="1" dirty="0" err="1">
              <a:solidFill>
                <a:schemeClr val="tx1"/>
              </a:solidFill>
            </a:rPr>
            <a:t>Öğr</a:t>
          </a:r>
          <a:r>
            <a:rPr lang="tr-TR" b="1" dirty="0">
              <a:solidFill>
                <a:schemeClr val="tx1"/>
              </a:solidFill>
            </a:rPr>
            <a:t>. Üyesi</a:t>
          </a:r>
          <a:br>
            <a:rPr lang="tr-TR" b="1" dirty="0">
              <a:solidFill>
                <a:schemeClr val="tx1"/>
              </a:solidFill>
            </a:rPr>
          </a:br>
          <a:r>
            <a:rPr lang="tr-TR" b="1" dirty="0">
              <a:solidFill>
                <a:schemeClr val="tx1"/>
              </a:solidFill>
            </a:rPr>
            <a:t>Seyahat Turizm ve Eğlence Hizmetleri Bölümü</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597BC53E-B62C-48D8-9926-3DA5C1B2E21F}">
      <dgm:prSet phldrT="[Text]"/>
      <dgm:spPr/>
      <dgm:t>
        <a:bodyPr/>
        <a:lstStyle/>
        <a:p>
          <a:r>
            <a:rPr lang="tr-TR" b="1" dirty="0">
              <a:solidFill>
                <a:schemeClr val="tx1"/>
              </a:solidFill>
            </a:rPr>
            <a:t>Abdulkadir UYRUN</a:t>
          </a:r>
        </a:p>
        <a:p>
          <a:r>
            <a:rPr lang="tr-TR" b="1" dirty="0">
              <a:solidFill>
                <a:schemeClr val="tx1"/>
              </a:solidFill>
            </a:rPr>
            <a:t>Dr. Öğr. Üyesi</a:t>
          </a:r>
          <a:br>
            <a:rPr lang="tr-TR" b="1" dirty="0">
              <a:solidFill>
                <a:schemeClr val="tx1"/>
              </a:solidFill>
            </a:rPr>
          </a:br>
          <a:r>
            <a:rPr lang="tr-TR" b="1" dirty="0">
              <a:solidFill>
                <a:schemeClr val="tx1"/>
              </a:solidFill>
            </a:rPr>
            <a:t>Seyahat Turizm ve Eğlence Hizmetleri Bölümü</a:t>
          </a:r>
        </a:p>
      </dgm:t>
    </dgm:pt>
    <dgm:pt modelId="{95978A7C-117C-4C45-A6BC-DB0BD3D8784D}" type="parTrans" cxnId="{E528A874-2F97-491F-9227-AB0168154ECD}">
      <dgm:prSet/>
      <dgm:spPr/>
      <dgm:t>
        <a:bodyPr/>
        <a:lstStyle/>
        <a:p>
          <a:endParaRPr lang="tr-TR"/>
        </a:p>
      </dgm:t>
    </dgm:pt>
    <dgm:pt modelId="{5DFE2AC5-B7A1-4F48-AD9F-73EC2ED42CB8}" type="sibTrans" cxnId="{E528A874-2F97-491F-9227-AB0168154ECD}">
      <dgm:prSet/>
      <dgm:spPr/>
      <dgm:t>
        <a:bodyPr/>
        <a:lstStyle/>
        <a:p>
          <a:endParaRPr lang="tr-TR"/>
        </a:p>
      </dgm:t>
    </dgm:pt>
    <dgm:pt modelId="{C04E5FF0-B3F1-4E1D-A48F-E01874C99810}">
      <dgm:prSet phldrT="[Text]"/>
      <dgm:spPr/>
      <dgm:t>
        <a:bodyPr/>
        <a:lstStyle/>
        <a:p>
          <a:r>
            <a:rPr lang="tr-TR" b="1" dirty="0">
              <a:solidFill>
                <a:schemeClr val="tx1"/>
              </a:solidFill>
            </a:rPr>
            <a:t>Yasemin CEYLAN</a:t>
          </a:r>
        </a:p>
        <a:p>
          <a:r>
            <a:rPr lang="tr-TR" b="1" dirty="0">
              <a:solidFill>
                <a:schemeClr val="tx1"/>
              </a:solidFill>
            </a:rPr>
            <a:t>Dr. Öğr. Üyesi</a:t>
          </a:r>
          <a:br>
            <a:rPr lang="tr-TR" b="1" dirty="0">
              <a:solidFill>
                <a:schemeClr val="tx1"/>
              </a:solidFill>
            </a:rPr>
          </a:br>
          <a:r>
            <a:rPr lang="tr-TR" b="1" dirty="0">
              <a:solidFill>
                <a:schemeClr val="tx1"/>
              </a:solidFill>
            </a:rPr>
            <a:t>Seyahat Turizm ve Eğlence Hizmetleri Bölümü</a:t>
          </a:r>
        </a:p>
      </dgm:t>
    </dgm:pt>
    <dgm:pt modelId="{03BCEC6A-74E9-4E66-AF95-F23676CC0DD3}" type="parTrans" cxnId="{AA9361E1-1774-4EF2-8392-A2DBF4C33C75}">
      <dgm:prSet/>
      <dgm:spPr/>
      <dgm:t>
        <a:bodyPr/>
        <a:lstStyle/>
        <a:p>
          <a:endParaRPr lang="tr-TR"/>
        </a:p>
      </dgm:t>
    </dgm:pt>
    <dgm:pt modelId="{3D552F36-FE68-492E-9599-612ABDDB7FE8}" type="sibTrans" cxnId="{AA9361E1-1774-4EF2-8392-A2DBF4C33C75}">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3" custScaleX="74034" custScaleY="48636" custLinFactNeighborX="5317" custLinFactNeighborY="-18038"/>
      <dgm:spPr>
        <a:blipFill rotWithShape="1">
          <a:blip xmlns:r="http://schemas.openxmlformats.org/officeDocument/2006/relationships" r:embed="rId1"/>
          <a:srcRect/>
          <a:stretch>
            <a:fillRect t="-12000" b="-12000"/>
          </a:stretch>
        </a:blipFill>
      </dgm:spPr>
    </dgm:pt>
    <dgm:pt modelId="{B7F1FD56-4778-421B-8151-7A6B68172AC3}" type="pres">
      <dgm:prSet presAssocID="{75B4E295-9D45-4DEB-9715-F36F2D0F2ADA}" presName="wedgeRectCallout1" presStyleLbl="node1" presStyleIdx="0" presStyleCnt="3" custScaleX="94029" custLinFactNeighborX="4054" custLinFactNeighborY="-85301">
        <dgm:presLayoutVars>
          <dgm:bulletEnabled val="1"/>
        </dgm:presLayoutVars>
      </dgm:prSet>
      <dgm:spPr/>
    </dgm:pt>
    <dgm:pt modelId="{5150718F-EC75-4BC0-8877-A8EFB91264EF}" type="pres">
      <dgm:prSet presAssocID="{3B674590-5F9F-4232-B03E-BC4F078C58CA}" presName="sibTrans" presStyleCnt="0"/>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1" presStyleCnt="3" custScaleX="83886" custScaleY="48176" custLinFactNeighborX="306" custLinFactNeighborY="-18983"/>
      <dgm:spPr>
        <a:blipFill rotWithShape="1">
          <a:blip xmlns:r="http://schemas.openxmlformats.org/officeDocument/2006/relationships" r:embed="rId1"/>
          <a:srcRect/>
          <a:stretch>
            <a:fillRect t="-12000" b="-12000"/>
          </a:stretch>
        </a:blipFill>
      </dgm:spPr>
    </dgm:pt>
    <dgm:pt modelId="{8B30AB03-7B0A-4E1A-B87B-C621A6EF5C9A}" type="pres">
      <dgm:prSet presAssocID="{597BC53E-B62C-48D8-9926-3DA5C1B2E21F}" presName="wedgeRectCallout1" presStyleLbl="node1" presStyleIdx="1" presStyleCnt="3" custScaleY="76034" custLinFactNeighborX="-1726" custLinFactNeighborY="-90964">
        <dgm:presLayoutVars>
          <dgm:bulletEnabled val="1"/>
        </dgm:presLayoutVars>
      </dgm:prSet>
      <dgm:spPr/>
    </dgm:pt>
    <dgm:pt modelId="{BF2807E4-B9F0-4B2B-BB71-2F4B0A9F139B}" type="pres">
      <dgm:prSet presAssocID="{5DFE2AC5-B7A1-4F48-AD9F-73EC2ED42CB8}" presName="sibTrans" presStyleCnt="0"/>
      <dgm:spPr/>
    </dgm:pt>
    <dgm:pt modelId="{4FF7157D-15CE-4311-9F62-27B951ABC1E1}" type="pres">
      <dgm:prSet presAssocID="{C04E5FF0-B3F1-4E1D-A48F-E01874C99810}" presName="composite" presStyleCnt="0"/>
      <dgm:spPr/>
    </dgm:pt>
    <dgm:pt modelId="{35D30CA4-8585-4B5F-A3EF-53915DA1AB3F}" type="pres">
      <dgm:prSet presAssocID="{C04E5FF0-B3F1-4E1D-A48F-E01874C99810}" presName="rect1" presStyleLbl="bgImgPlace1" presStyleIdx="2" presStyleCnt="3" custScaleX="81581" custScaleY="39624" custLinFactNeighborX="-837" custLinFactNeighborY="-18434"/>
      <dgm:spPr>
        <a:blipFill rotWithShape="1">
          <a:blip xmlns:r="http://schemas.openxmlformats.org/officeDocument/2006/relationships" r:embed="rId1"/>
          <a:srcRect/>
          <a:stretch>
            <a:fillRect t="-12000" b="-12000"/>
          </a:stretch>
        </a:blipFill>
      </dgm:spPr>
    </dgm:pt>
    <dgm:pt modelId="{5C329994-F5A2-4C6C-8AE3-1011DA030050}" type="pres">
      <dgm:prSet presAssocID="{C04E5FF0-B3F1-4E1D-A48F-E01874C99810}" presName="wedgeRectCallout1" presStyleLbl="node1" presStyleIdx="2" presStyleCnt="3" custLinFactNeighborX="-3770" custLinFactNeighborY="-90573">
        <dgm:presLayoutVars>
          <dgm:bulletEnabled val="1"/>
        </dgm:presLayoutVars>
      </dgm:prSet>
      <dgm:spPr/>
    </dgm:pt>
  </dgm:ptLst>
  <dgm:cxnLst>
    <dgm:cxn modelId="{B0EFE314-ACE1-4895-AADC-9DD361722B66}" srcId="{2151970C-5996-4B6D-9A6A-6ECE1F05B8C1}" destId="{75B4E295-9D45-4DEB-9715-F36F2D0F2ADA}" srcOrd="0" destOrd="0" parTransId="{9FAB7F3C-89A4-4A86-A6E8-7FB6CAD19881}" sibTransId="{3B674590-5F9F-4232-B03E-BC4F078C58CA}"/>
    <dgm:cxn modelId="{A980A821-F4F4-454D-80BF-9F57846FFB7D}" type="presOf" srcId="{2151970C-5996-4B6D-9A6A-6ECE1F05B8C1}" destId="{96C14D2D-F11F-45D7-98EB-1D4CB6D0F5A5}" srcOrd="0" destOrd="0" presId="urn:microsoft.com/office/officeart/2008/layout/BendingPictureCaptionList"/>
    <dgm:cxn modelId="{8517CD5E-4E00-4EDF-97ED-9E3132C45E8F}" type="presOf" srcId="{597BC53E-B62C-48D8-9926-3DA5C1B2E21F}" destId="{8B30AB03-7B0A-4E1A-B87B-C621A6EF5C9A}" srcOrd="0" destOrd="0" presId="urn:microsoft.com/office/officeart/2008/layout/BendingPictureCaptionList"/>
    <dgm:cxn modelId="{4BDA7373-EAB3-481C-91E2-F48E3F89D55D}" type="presOf" srcId="{C04E5FF0-B3F1-4E1D-A48F-E01874C99810}" destId="{5C329994-F5A2-4C6C-8AE3-1011DA030050}" srcOrd="0" destOrd="0" presId="urn:microsoft.com/office/officeart/2008/layout/BendingPictureCaptionList"/>
    <dgm:cxn modelId="{E528A874-2F97-491F-9227-AB0168154ECD}" srcId="{2151970C-5996-4B6D-9A6A-6ECE1F05B8C1}" destId="{597BC53E-B62C-48D8-9926-3DA5C1B2E21F}" srcOrd="1" destOrd="0" parTransId="{95978A7C-117C-4C45-A6BC-DB0BD3D8784D}" sibTransId="{5DFE2AC5-B7A1-4F48-AD9F-73EC2ED42CB8}"/>
    <dgm:cxn modelId="{AA9361E1-1774-4EF2-8392-A2DBF4C33C75}" srcId="{2151970C-5996-4B6D-9A6A-6ECE1F05B8C1}" destId="{C04E5FF0-B3F1-4E1D-A48F-E01874C99810}" srcOrd="2" destOrd="0" parTransId="{03BCEC6A-74E9-4E66-AF95-F23676CC0DD3}" sibTransId="{3D552F36-FE68-492E-9599-612ABDDB7FE8}"/>
    <dgm:cxn modelId="{2FAE62F5-0E61-483C-9D3B-757A5CE28987}" type="presOf" srcId="{75B4E295-9D45-4DEB-9715-F36F2D0F2ADA}" destId="{B7F1FD56-4778-421B-8151-7A6B68172AC3}" srcOrd="0" destOrd="0" presId="urn:microsoft.com/office/officeart/2008/layout/BendingPictureCaptionList"/>
    <dgm:cxn modelId="{F3415C9F-0E08-4C22-B3F0-A452A8DFD50A}" type="presParOf" srcId="{96C14D2D-F11F-45D7-98EB-1D4CB6D0F5A5}" destId="{527A8137-3714-49B2-B74D-0C3E86AD56E5}" srcOrd="0" destOrd="0" presId="urn:microsoft.com/office/officeart/2008/layout/BendingPictureCaptionList"/>
    <dgm:cxn modelId="{0AB76D0B-D48A-457B-BD81-BBF8EFCEA02D}" type="presParOf" srcId="{527A8137-3714-49B2-B74D-0C3E86AD56E5}" destId="{D2CCF633-32A6-42EF-9984-30696FA37FA1}" srcOrd="0" destOrd="0" presId="urn:microsoft.com/office/officeart/2008/layout/BendingPictureCaptionList"/>
    <dgm:cxn modelId="{61E0EE40-DF8F-44CD-9463-F8B93FC164E6}" type="presParOf" srcId="{527A8137-3714-49B2-B74D-0C3E86AD56E5}" destId="{B7F1FD56-4778-421B-8151-7A6B68172AC3}" srcOrd="1" destOrd="0" presId="urn:microsoft.com/office/officeart/2008/layout/BendingPictureCaptionList"/>
    <dgm:cxn modelId="{AB985B5B-E130-4470-B957-8AF894457948}" type="presParOf" srcId="{96C14D2D-F11F-45D7-98EB-1D4CB6D0F5A5}" destId="{5150718F-EC75-4BC0-8877-A8EFB91264EF}" srcOrd="1" destOrd="0" presId="urn:microsoft.com/office/officeart/2008/layout/BendingPictureCaptionList"/>
    <dgm:cxn modelId="{22B01CD0-9ACF-4622-887A-11167214802D}" type="presParOf" srcId="{96C14D2D-F11F-45D7-98EB-1D4CB6D0F5A5}" destId="{9CA72BD5-435D-4C27-8D4A-5D7469C49FE2}" srcOrd="2" destOrd="0" presId="urn:microsoft.com/office/officeart/2008/layout/BendingPictureCaptionList"/>
    <dgm:cxn modelId="{149EAAA9-285C-4AEB-852C-FECDAF50C101}" type="presParOf" srcId="{9CA72BD5-435D-4C27-8D4A-5D7469C49FE2}" destId="{B1FB18D2-249D-47F6-9721-42A693E9B7A7}" srcOrd="0" destOrd="0" presId="urn:microsoft.com/office/officeart/2008/layout/BendingPictureCaptionList"/>
    <dgm:cxn modelId="{458B50EE-EA94-4230-A839-1AC81A33ED7E}" type="presParOf" srcId="{9CA72BD5-435D-4C27-8D4A-5D7469C49FE2}" destId="{8B30AB03-7B0A-4E1A-B87B-C621A6EF5C9A}" srcOrd="1" destOrd="0" presId="urn:microsoft.com/office/officeart/2008/layout/BendingPictureCaptionList"/>
    <dgm:cxn modelId="{7F20C09D-680B-4213-A39E-FE2E51830E5B}" type="presParOf" srcId="{96C14D2D-F11F-45D7-98EB-1D4CB6D0F5A5}" destId="{BF2807E4-B9F0-4B2B-BB71-2F4B0A9F139B}" srcOrd="3" destOrd="0" presId="urn:microsoft.com/office/officeart/2008/layout/BendingPictureCaptionList"/>
    <dgm:cxn modelId="{DD840053-A94F-4ECE-BD4B-21A70E047A7F}" type="presParOf" srcId="{96C14D2D-F11F-45D7-98EB-1D4CB6D0F5A5}" destId="{4FF7157D-15CE-4311-9F62-27B951ABC1E1}" srcOrd="4" destOrd="0" presId="urn:microsoft.com/office/officeart/2008/layout/BendingPictureCaptionList"/>
    <dgm:cxn modelId="{3EFCFA05-8192-4E28-AF74-380FE09DF9CD}" type="presParOf" srcId="{4FF7157D-15CE-4311-9F62-27B951ABC1E1}" destId="{35D30CA4-8585-4B5F-A3EF-53915DA1AB3F}" srcOrd="0" destOrd="0" presId="urn:microsoft.com/office/officeart/2008/layout/BendingPictureCaptionList"/>
    <dgm:cxn modelId="{A7AD51AD-4E59-4AE2-8AA6-352CDDB700B1}" type="presParOf" srcId="{4FF7157D-15CE-4311-9F62-27B951ABC1E1}" destId="{5C329994-F5A2-4C6C-8AE3-1011DA030050}"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9" csCatId="colorful" phldr="1"/>
      <dgm:spPr/>
      <dgm:t>
        <a:bodyPr/>
        <a:lstStyle/>
        <a:p>
          <a:endParaRPr lang="tr-TR"/>
        </a:p>
      </dgm:t>
    </dgm:pt>
    <dgm:pt modelId="{75B4E295-9D45-4DEB-9715-F36F2D0F2ADA}">
      <dgm:prSet phldrT="[Text]"/>
      <dgm:spPr/>
      <dgm:t>
        <a:bodyPr/>
        <a:lstStyle/>
        <a:p>
          <a:r>
            <a:rPr lang="tr-TR" b="1" dirty="0">
              <a:solidFill>
                <a:schemeClr val="tx1"/>
              </a:solidFill>
            </a:rPr>
            <a:t>Adnan TOPRAK</a:t>
          </a:r>
        </a:p>
        <a:p>
          <a:r>
            <a:rPr lang="tr-TR" b="1" dirty="0">
              <a:solidFill>
                <a:schemeClr val="tx1"/>
              </a:solidFill>
            </a:rPr>
            <a:t>Dr. </a:t>
          </a:r>
          <a:r>
            <a:rPr lang="tr-TR" b="1" dirty="0" err="1">
              <a:solidFill>
                <a:schemeClr val="tx1"/>
              </a:solidFill>
            </a:rPr>
            <a:t>Öğr</a:t>
          </a:r>
          <a:r>
            <a:rPr lang="tr-TR" b="1" dirty="0">
              <a:solidFill>
                <a:schemeClr val="tx1"/>
              </a:solidFill>
            </a:rPr>
            <a:t>. Üyesi</a:t>
          </a:r>
        </a:p>
        <a:p>
          <a:r>
            <a:rPr lang="tr-TR" b="1" dirty="0">
              <a:solidFill>
                <a:schemeClr val="tx1"/>
              </a:solidFill>
            </a:rPr>
            <a:t>Sosyal Hizmetler</a:t>
          </a:r>
        </a:p>
      </dgm:t>
    </dgm:pt>
    <dgm:pt modelId="{9FAB7F3C-89A4-4A86-A6E8-7FB6CAD19881}" type="parTrans" cxnId="{B0EFE314-ACE1-4895-AADC-9DD361722B66}">
      <dgm:prSet/>
      <dgm:spPr/>
      <dgm:t>
        <a:bodyPr/>
        <a:lstStyle/>
        <a:p>
          <a:endParaRPr lang="tr-TR"/>
        </a:p>
      </dgm:t>
    </dgm:pt>
    <dgm:pt modelId="{3B674590-5F9F-4232-B03E-BC4F078C58CA}" type="sibTrans" cxnId="{B0EFE314-ACE1-4895-AADC-9DD361722B66}">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527A8137-3714-49B2-B74D-0C3E86AD56E5}" type="pres">
      <dgm:prSet presAssocID="{75B4E295-9D45-4DEB-9715-F36F2D0F2ADA}" presName="composite" presStyleCnt="0"/>
      <dgm:spPr/>
    </dgm:pt>
    <dgm:pt modelId="{D2CCF633-32A6-42EF-9984-30696FA37FA1}" type="pres">
      <dgm:prSet presAssocID="{75B4E295-9D45-4DEB-9715-F36F2D0F2ADA}" presName="rect1" presStyleLbl="bgImgPlace1" presStyleIdx="0" presStyleCnt="1" custScaleX="78491" custLinFactNeighborX="927" custLinFactNeighborY="369"/>
      <dgm:spPr>
        <a:blipFill rotWithShape="1">
          <a:blip xmlns:r="http://schemas.openxmlformats.org/officeDocument/2006/relationships" r:embed="rId1"/>
          <a:stretch>
            <a:fillRect/>
          </a:stretch>
        </a:blipFill>
      </dgm:spPr>
    </dgm:pt>
    <dgm:pt modelId="{B7F1FD56-4778-421B-8151-7A6B68172AC3}" type="pres">
      <dgm:prSet presAssocID="{75B4E295-9D45-4DEB-9715-F36F2D0F2ADA}" presName="wedgeRectCallout1" presStyleLbl="node1" presStyleIdx="0" presStyleCnt="1" custLinFactNeighborX="-2768">
        <dgm:presLayoutVars>
          <dgm:bulletEnabled val="1"/>
        </dgm:presLayoutVars>
      </dgm:prSet>
      <dgm:spPr/>
    </dgm:pt>
  </dgm:ptLst>
  <dgm:cxnLst>
    <dgm:cxn modelId="{B0EFE314-ACE1-4895-AADC-9DD361722B66}" srcId="{2151970C-5996-4B6D-9A6A-6ECE1F05B8C1}" destId="{75B4E295-9D45-4DEB-9715-F36F2D0F2ADA}" srcOrd="0" destOrd="0" parTransId="{9FAB7F3C-89A4-4A86-A6E8-7FB6CAD19881}" sibTransId="{3B674590-5F9F-4232-B03E-BC4F078C58CA}"/>
    <dgm:cxn modelId="{04876F9E-C24A-4070-994E-0FA78DE0C201}" type="presOf" srcId="{2151970C-5996-4B6D-9A6A-6ECE1F05B8C1}" destId="{96C14D2D-F11F-45D7-98EB-1D4CB6D0F5A5}" srcOrd="0" destOrd="0" presId="urn:microsoft.com/office/officeart/2008/layout/BendingPictureCaptionList"/>
    <dgm:cxn modelId="{078766A1-F811-4065-87E3-B338F8FA223E}" type="presOf" srcId="{75B4E295-9D45-4DEB-9715-F36F2D0F2ADA}" destId="{B7F1FD56-4778-421B-8151-7A6B68172AC3}" srcOrd="0" destOrd="0" presId="urn:microsoft.com/office/officeart/2008/layout/BendingPictureCaptionList"/>
    <dgm:cxn modelId="{6A41F3DE-68E6-4CEE-8F03-98225D412433}" type="presParOf" srcId="{96C14D2D-F11F-45D7-98EB-1D4CB6D0F5A5}" destId="{527A8137-3714-49B2-B74D-0C3E86AD56E5}" srcOrd="0" destOrd="0" presId="urn:microsoft.com/office/officeart/2008/layout/BendingPictureCaptionList"/>
    <dgm:cxn modelId="{5341A97F-AFA8-43ED-8EF4-4793FE965C62}" type="presParOf" srcId="{527A8137-3714-49B2-B74D-0C3E86AD56E5}" destId="{D2CCF633-32A6-42EF-9984-30696FA37FA1}" srcOrd="0" destOrd="0" presId="urn:microsoft.com/office/officeart/2008/layout/BendingPictureCaptionList"/>
    <dgm:cxn modelId="{F75C5595-02AE-4D62-85F3-9FF7A07D7B75}" type="presParOf" srcId="{527A8137-3714-49B2-B74D-0C3E86AD56E5}" destId="{B7F1FD56-4778-421B-8151-7A6B68172AC3}"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151970C-5996-4B6D-9A6A-6ECE1F05B8C1}" type="doc">
      <dgm:prSet loTypeId="urn:microsoft.com/office/officeart/2008/layout/BendingPictureCaptionList" loCatId="picture" qsTypeId="urn:microsoft.com/office/officeart/2005/8/quickstyle/simple2" qsCatId="simple" csTypeId="urn:microsoft.com/office/officeart/2005/8/colors/colorful1#16" csCatId="colorful" phldr="1"/>
      <dgm:spPr/>
      <dgm:t>
        <a:bodyPr/>
        <a:lstStyle/>
        <a:p>
          <a:endParaRPr lang="tr-TR"/>
        </a:p>
      </dgm:t>
    </dgm:pt>
    <dgm:pt modelId="{597BC53E-B62C-48D8-9926-3DA5C1B2E21F}">
      <dgm:prSet phldrT="[Text]"/>
      <dgm:spPr>
        <a:solidFill>
          <a:srgbClr val="FFC000"/>
        </a:solidFill>
      </dgm:spPr>
      <dgm:t>
        <a:bodyPr/>
        <a:lstStyle/>
        <a:p>
          <a:r>
            <a:rPr lang="tr-TR" b="0" dirty="0">
              <a:solidFill>
                <a:schemeClr val="tx1"/>
              </a:solidFill>
            </a:rPr>
            <a:t>Dr. </a:t>
          </a:r>
          <a:r>
            <a:rPr lang="tr-TR" b="0" dirty="0" err="1">
              <a:solidFill>
                <a:schemeClr val="tx1"/>
              </a:solidFill>
            </a:rPr>
            <a:t>Öğr</a:t>
          </a:r>
          <a:r>
            <a:rPr lang="tr-TR" b="0" dirty="0">
              <a:solidFill>
                <a:schemeClr val="tx1"/>
              </a:solidFill>
            </a:rPr>
            <a:t>. Üyesi Sema ÇAKIR ÖNGÖREN</a:t>
          </a:r>
        </a:p>
      </dgm:t>
    </dgm:pt>
    <dgm:pt modelId="{5DFE2AC5-B7A1-4F48-AD9F-73EC2ED42CB8}" type="sibTrans" cxnId="{E528A874-2F97-491F-9227-AB0168154ECD}">
      <dgm:prSet/>
      <dgm:spPr/>
      <dgm:t>
        <a:bodyPr/>
        <a:lstStyle/>
        <a:p>
          <a:endParaRPr lang="tr-TR"/>
        </a:p>
      </dgm:t>
    </dgm:pt>
    <dgm:pt modelId="{95978A7C-117C-4C45-A6BC-DB0BD3D8784D}" type="parTrans" cxnId="{E528A874-2F97-491F-9227-AB0168154ECD}">
      <dgm:prSet/>
      <dgm:spPr/>
      <dgm:t>
        <a:bodyPr/>
        <a:lstStyle/>
        <a:p>
          <a:endParaRPr lang="tr-TR"/>
        </a:p>
      </dgm:t>
    </dgm:pt>
    <dgm:pt modelId="{96C14D2D-F11F-45D7-98EB-1D4CB6D0F5A5}" type="pres">
      <dgm:prSet presAssocID="{2151970C-5996-4B6D-9A6A-6ECE1F05B8C1}" presName="Name0" presStyleCnt="0">
        <dgm:presLayoutVars>
          <dgm:dir/>
          <dgm:resizeHandles val="exact"/>
        </dgm:presLayoutVars>
      </dgm:prSet>
      <dgm:spPr/>
    </dgm:pt>
    <dgm:pt modelId="{9CA72BD5-435D-4C27-8D4A-5D7469C49FE2}" type="pres">
      <dgm:prSet presAssocID="{597BC53E-B62C-48D8-9926-3DA5C1B2E21F}" presName="composite" presStyleCnt="0"/>
      <dgm:spPr/>
    </dgm:pt>
    <dgm:pt modelId="{B1FB18D2-249D-47F6-9721-42A693E9B7A7}" type="pres">
      <dgm:prSet presAssocID="{597BC53E-B62C-48D8-9926-3DA5C1B2E21F}" presName="rect1" presStyleLbl="bgImgPlace1" presStyleIdx="0" presStyleCnt="1" custScaleX="83886" custScaleY="48176" custLinFactNeighborX="2365" custLinFactNeighborY="-2212"/>
      <dgm:spPr>
        <a:blipFill rotWithShape="1">
          <a:blip xmlns:r="http://schemas.openxmlformats.org/officeDocument/2006/relationships" r:embed="rId1"/>
          <a:srcRect/>
          <a:stretch>
            <a:fillRect t="-12000" b="-12000"/>
          </a:stretch>
        </a:blipFill>
      </dgm:spPr>
    </dgm:pt>
    <dgm:pt modelId="{8B30AB03-7B0A-4E1A-B87B-C621A6EF5C9A}" type="pres">
      <dgm:prSet presAssocID="{597BC53E-B62C-48D8-9926-3DA5C1B2E21F}" presName="wedgeRectCallout1" presStyleLbl="node1" presStyleIdx="0" presStyleCnt="1" custScaleX="93529" custScaleY="76034" custLinFactNeighborX="-3868" custLinFactNeighborY="-9846">
        <dgm:presLayoutVars>
          <dgm:bulletEnabled val="1"/>
        </dgm:presLayoutVars>
      </dgm:prSet>
      <dgm:spPr/>
    </dgm:pt>
  </dgm:ptLst>
  <dgm:cxnLst>
    <dgm:cxn modelId="{1D10F44B-B631-4045-9AD3-86E1781ED412}" type="presOf" srcId="{2151970C-5996-4B6D-9A6A-6ECE1F05B8C1}" destId="{96C14D2D-F11F-45D7-98EB-1D4CB6D0F5A5}" srcOrd="0" destOrd="0" presId="urn:microsoft.com/office/officeart/2008/layout/BendingPictureCaptionList"/>
    <dgm:cxn modelId="{619BF552-0D07-4021-B40D-EB05889C441D}" type="presOf" srcId="{597BC53E-B62C-48D8-9926-3DA5C1B2E21F}" destId="{8B30AB03-7B0A-4E1A-B87B-C621A6EF5C9A}" srcOrd="0" destOrd="0" presId="urn:microsoft.com/office/officeart/2008/layout/BendingPictureCaptionList"/>
    <dgm:cxn modelId="{E528A874-2F97-491F-9227-AB0168154ECD}" srcId="{2151970C-5996-4B6D-9A6A-6ECE1F05B8C1}" destId="{597BC53E-B62C-48D8-9926-3DA5C1B2E21F}" srcOrd="0" destOrd="0" parTransId="{95978A7C-117C-4C45-A6BC-DB0BD3D8784D}" sibTransId="{5DFE2AC5-B7A1-4F48-AD9F-73EC2ED42CB8}"/>
    <dgm:cxn modelId="{F419B153-2085-421E-8C66-F0D097BC7752}" type="presParOf" srcId="{96C14D2D-F11F-45D7-98EB-1D4CB6D0F5A5}" destId="{9CA72BD5-435D-4C27-8D4A-5D7469C49FE2}" srcOrd="0" destOrd="0" presId="urn:microsoft.com/office/officeart/2008/layout/BendingPictureCaptionList"/>
    <dgm:cxn modelId="{0D6065B6-0F86-42FE-828B-386A27A2154F}" type="presParOf" srcId="{9CA72BD5-435D-4C27-8D4A-5D7469C49FE2}" destId="{B1FB18D2-249D-47F6-9721-42A693E9B7A7}" srcOrd="0" destOrd="0" presId="urn:microsoft.com/office/officeart/2008/layout/BendingPictureCaptionList"/>
    <dgm:cxn modelId="{907CE941-5FA8-4193-86EC-8DC035852FDA}" type="presParOf" srcId="{9CA72BD5-435D-4C27-8D4A-5D7469C49FE2}" destId="{8B30AB03-7B0A-4E1A-B87B-C621A6EF5C9A}" srcOrd="1" destOrd="0" presId="urn:microsoft.com/office/officeart/2008/layout/BendingPictureCa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6A867A-7466-4AB6-8519-972390FF5887}">
      <dsp:nvSpPr>
        <dsp:cNvPr id="0" name=""/>
        <dsp:cNvSpPr/>
      </dsp:nvSpPr>
      <dsp:spPr>
        <a:xfrm>
          <a:off x="0" y="316693"/>
          <a:ext cx="10515600" cy="155295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54076" rIns="816127" bIns="120904" numCol="1" spcCol="1270" anchor="t" anchorCtr="0">
          <a:noAutofit/>
        </a:bodyPr>
        <a:lstStyle/>
        <a:p>
          <a:pPr marL="171450" lvl="1" indent="-171450" algn="l" defTabSz="755650">
            <a:lnSpc>
              <a:spcPct val="90000"/>
            </a:lnSpc>
            <a:spcBef>
              <a:spcPct val="0"/>
            </a:spcBef>
            <a:spcAft>
              <a:spcPct val="15000"/>
            </a:spcAft>
            <a:buChar char="•"/>
          </a:pPr>
          <a:r>
            <a:rPr lang="tr-TR" sz="1700" kern="1200" dirty="0"/>
            <a:t>Maliye Programı</a:t>
          </a:r>
        </a:p>
        <a:p>
          <a:pPr marL="171450" lvl="1" indent="-171450" algn="l" defTabSz="755650">
            <a:lnSpc>
              <a:spcPct val="90000"/>
            </a:lnSpc>
            <a:spcBef>
              <a:spcPct val="0"/>
            </a:spcBef>
            <a:spcAft>
              <a:spcPct val="15000"/>
            </a:spcAft>
            <a:buChar char="•"/>
          </a:pPr>
          <a:r>
            <a:rPr lang="tr-TR" sz="1700" kern="1200" dirty="0"/>
            <a:t>Bankacılık ve Sigortacılık Programı</a:t>
          </a:r>
        </a:p>
        <a:p>
          <a:pPr marL="171450" lvl="1" indent="-171450" algn="l" defTabSz="755650">
            <a:lnSpc>
              <a:spcPct val="90000"/>
            </a:lnSpc>
            <a:spcBef>
              <a:spcPct val="0"/>
            </a:spcBef>
            <a:spcAft>
              <a:spcPct val="15000"/>
            </a:spcAft>
            <a:buChar char="•"/>
          </a:pPr>
          <a:r>
            <a:rPr lang="tr-TR" sz="1700" kern="1200" dirty="0"/>
            <a:t>Posta Hizmetleri Programı</a:t>
          </a:r>
        </a:p>
        <a:p>
          <a:pPr marL="171450" lvl="1" indent="-171450" algn="l" defTabSz="755650">
            <a:lnSpc>
              <a:spcPct val="90000"/>
            </a:lnSpc>
            <a:spcBef>
              <a:spcPct val="0"/>
            </a:spcBef>
            <a:spcAft>
              <a:spcPct val="15000"/>
            </a:spcAft>
            <a:buChar char="•"/>
          </a:pPr>
          <a:r>
            <a:rPr lang="tr-TR" sz="1700" kern="1200" dirty="0"/>
            <a:t>Sosyal Hizmetler Programı</a:t>
          </a:r>
        </a:p>
      </dsp:txBody>
      <dsp:txXfrm>
        <a:off x="0" y="316693"/>
        <a:ext cx="10515600" cy="1552950"/>
      </dsp:txXfrm>
    </dsp:sp>
    <dsp:sp modelId="{5B899DC4-6C6D-4F62-8361-C81B63696B9F}">
      <dsp:nvSpPr>
        <dsp:cNvPr id="0" name=""/>
        <dsp:cNvSpPr/>
      </dsp:nvSpPr>
      <dsp:spPr>
        <a:xfrm>
          <a:off x="525780" y="65773"/>
          <a:ext cx="7360920" cy="5018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tr-TR" sz="1700" kern="1200" dirty="0"/>
            <a:t>Aktif (öğrenci alımına açık) olanlar</a:t>
          </a:r>
        </a:p>
      </dsp:txBody>
      <dsp:txXfrm>
        <a:off x="550278" y="90271"/>
        <a:ext cx="7311924" cy="452844"/>
      </dsp:txXfrm>
    </dsp:sp>
    <dsp:sp modelId="{11B6E6A6-6A89-411E-A453-83E718BCC102}">
      <dsp:nvSpPr>
        <dsp:cNvPr id="0" name=""/>
        <dsp:cNvSpPr/>
      </dsp:nvSpPr>
      <dsp:spPr>
        <a:xfrm>
          <a:off x="0" y="2212363"/>
          <a:ext cx="10515600" cy="2409750"/>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354076" rIns="816127" bIns="120904" numCol="1" spcCol="1270" anchor="t" anchorCtr="0">
          <a:noAutofit/>
        </a:bodyPr>
        <a:lstStyle/>
        <a:p>
          <a:pPr marL="171450" lvl="1" indent="-171450" algn="l" defTabSz="755650">
            <a:lnSpc>
              <a:spcPct val="90000"/>
            </a:lnSpc>
            <a:spcBef>
              <a:spcPct val="0"/>
            </a:spcBef>
            <a:spcAft>
              <a:spcPct val="15000"/>
            </a:spcAft>
            <a:buChar char="•"/>
          </a:pPr>
          <a:r>
            <a:rPr lang="tr-TR" sz="1700" kern="1200" dirty="0"/>
            <a:t>Adalet Bölümü Programı</a:t>
          </a:r>
        </a:p>
        <a:p>
          <a:pPr marL="171450" lvl="1" indent="-171450" algn="l" defTabSz="755650">
            <a:lnSpc>
              <a:spcPct val="90000"/>
            </a:lnSpc>
            <a:spcBef>
              <a:spcPct val="0"/>
            </a:spcBef>
            <a:spcAft>
              <a:spcPct val="15000"/>
            </a:spcAft>
            <a:buChar char="•"/>
          </a:pPr>
          <a:r>
            <a:rPr lang="tr-TR" sz="1700" kern="1200" dirty="0"/>
            <a:t>Sulama Teknolojisi Programı</a:t>
          </a:r>
        </a:p>
        <a:p>
          <a:pPr marL="171450" lvl="1" indent="-171450" algn="l" defTabSz="755650">
            <a:lnSpc>
              <a:spcPct val="90000"/>
            </a:lnSpc>
            <a:spcBef>
              <a:spcPct val="0"/>
            </a:spcBef>
            <a:spcAft>
              <a:spcPct val="15000"/>
            </a:spcAft>
            <a:buChar char="•"/>
          </a:pPr>
          <a:r>
            <a:rPr lang="tr-TR" sz="1700" kern="1200" dirty="0"/>
            <a:t>Dış Ticaret Programı</a:t>
          </a:r>
        </a:p>
        <a:p>
          <a:pPr marL="171450" lvl="1" indent="-171450" algn="l" defTabSz="755650">
            <a:lnSpc>
              <a:spcPct val="90000"/>
            </a:lnSpc>
            <a:spcBef>
              <a:spcPct val="0"/>
            </a:spcBef>
            <a:spcAft>
              <a:spcPct val="15000"/>
            </a:spcAft>
            <a:buChar char="•"/>
          </a:pPr>
          <a:r>
            <a:rPr lang="tr-TR" sz="1700" kern="1200" dirty="0"/>
            <a:t>Turizm ve Seyahat Hizmetleri Programı</a:t>
          </a:r>
        </a:p>
        <a:p>
          <a:pPr marL="171450" lvl="1" indent="-171450" algn="l" defTabSz="755650">
            <a:lnSpc>
              <a:spcPct val="90000"/>
            </a:lnSpc>
            <a:spcBef>
              <a:spcPct val="0"/>
            </a:spcBef>
            <a:spcAft>
              <a:spcPct val="15000"/>
            </a:spcAft>
            <a:buChar char="•"/>
          </a:pPr>
          <a:r>
            <a:rPr lang="tr-TR" sz="1700" kern="1200" dirty="0"/>
            <a:t>Pazarlama  Programı</a:t>
          </a:r>
        </a:p>
        <a:p>
          <a:pPr marL="171450" lvl="1" indent="-171450" algn="l" defTabSz="755650">
            <a:lnSpc>
              <a:spcPct val="90000"/>
            </a:lnSpc>
            <a:spcBef>
              <a:spcPct val="0"/>
            </a:spcBef>
            <a:spcAft>
              <a:spcPct val="15000"/>
            </a:spcAft>
            <a:buChar char="•"/>
          </a:pPr>
          <a:r>
            <a:rPr lang="tr-TR" sz="1700" kern="1200" dirty="0"/>
            <a:t>Peyzaj ve Süs Bitkileri Programı</a:t>
          </a:r>
        </a:p>
        <a:p>
          <a:pPr marL="171450" lvl="1" indent="-171450" algn="l" defTabSz="755650">
            <a:lnSpc>
              <a:spcPct val="90000"/>
            </a:lnSpc>
            <a:spcBef>
              <a:spcPct val="0"/>
            </a:spcBef>
            <a:spcAft>
              <a:spcPct val="15000"/>
            </a:spcAft>
            <a:buChar char="•"/>
          </a:pPr>
          <a:r>
            <a:rPr lang="tr-TR" sz="1700" kern="1200" dirty="0"/>
            <a:t>Raylı Sistemler İşletmeciliği Programı</a:t>
          </a:r>
        </a:p>
      </dsp:txBody>
      <dsp:txXfrm>
        <a:off x="0" y="2212363"/>
        <a:ext cx="10515600" cy="2409750"/>
      </dsp:txXfrm>
    </dsp:sp>
    <dsp:sp modelId="{88770953-0D09-4C4C-A4C8-FE540DCAC999}">
      <dsp:nvSpPr>
        <dsp:cNvPr id="0" name=""/>
        <dsp:cNvSpPr/>
      </dsp:nvSpPr>
      <dsp:spPr>
        <a:xfrm>
          <a:off x="525780" y="1961443"/>
          <a:ext cx="7360920" cy="50184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755650">
            <a:lnSpc>
              <a:spcPct val="90000"/>
            </a:lnSpc>
            <a:spcBef>
              <a:spcPct val="0"/>
            </a:spcBef>
            <a:spcAft>
              <a:spcPct val="35000"/>
            </a:spcAft>
            <a:buNone/>
          </a:pPr>
          <a:r>
            <a:rPr lang="tr-TR" sz="1700" kern="1200" dirty="0"/>
            <a:t>Pasif (öğrenci alımına kapalı) olanlar</a:t>
          </a:r>
        </a:p>
      </dsp:txBody>
      <dsp:txXfrm>
        <a:off x="550278" y="1985941"/>
        <a:ext cx="7311924" cy="4528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234573" y="337006"/>
          <a:ext cx="2610380" cy="1371893"/>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133089" y="1527677"/>
          <a:ext cx="2950695" cy="987257"/>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Süleyman ÇELİK</a:t>
          </a:r>
        </a:p>
        <a:p>
          <a:pPr marL="0" lvl="0" indent="0" algn="ctr" defTabSz="577850">
            <a:lnSpc>
              <a:spcPct val="90000"/>
            </a:lnSpc>
            <a:spcBef>
              <a:spcPct val="0"/>
            </a:spcBef>
            <a:spcAft>
              <a:spcPct val="35000"/>
            </a:spcAft>
            <a:buNone/>
          </a:pPr>
          <a:r>
            <a:rPr lang="tr-TR" sz="1300" b="1" kern="1200" dirty="0">
              <a:solidFill>
                <a:schemeClr val="tx1"/>
              </a:solidFill>
            </a:rPr>
            <a:t>Doç. Dr.</a:t>
          </a:r>
          <a:br>
            <a:rPr lang="tr-TR" sz="1300" b="1" kern="1200" dirty="0">
              <a:solidFill>
                <a:schemeClr val="tx1"/>
              </a:solidFill>
            </a:rPr>
          </a:br>
          <a:r>
            <a:rPr lang="tr-TR" sz="1300" b="1" kern="1200" dirty="0">
              <a:solidFill>
                <a:schemeClr val="tx1"/>
              </a:solidFill>
            </a:rPr>
            <a:t>Finans-Bankacılık ve Sigortacılık Bölümü</a:t>
          </a:r>
        </a:p>
      </dsp:txBody>
      <dsp:txXfrm>
        <a:off x="133089" y="1527677"/>
        <a:ext cx="2950695" cy="987257"/>
      </dsp:txXfrm>
    </dsp:sp>
    <dsp:sp modelId="{B1FB18D2-249D-47F6-9721-42A693E9B7A7}">
      <dsp:nvSpPr>
        <dsp:cNvPr id="0" name=""/>
        <dsp:cNvSpPr/>
      </dsp:nvSpPr>
      <dsp:spPr>
        <a:xfrm>
          <a:off x="3757617" y="358839"/>
          <a:ext cx="2144006" cy="1358918"/>
        </a:xfrm>
        <a:prstGeom prst="rect">
          <a:avLst/>
        </a:prstGeom>
        <a:solidFill>
          <a:schemeClr val="accent1">
            <a:tint val="50000"/>
            <a:hueOff val="-6359532"/>
            <a:satOff val="17037"/>
            <a:lumOff val="618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3252926" y="1710685"/>
          <a:ext cx="3138069" cy="750651"/>
        </a:xfrm>
        <a:prstGeom prst="wedgeRectCallout">
          <a:avLst>
            <a:gd name="adj1" fmla="val 20250"/>
            <a:gd name="adj2" fmla="val -607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Oğuzhan ÇAM</a:t>
          </a:r>
        </a:p>
        <a:p>
          <a:pPr marL="0" lvl="0" indent="0" algn="ctr" defTabSz="577850">
            <a:lnSpc>
              <a:spcPct val="90000"/>
            </a:lnSpc>
            <a:spcBef>
              <a:spcPct val="0"/>
            </a:spcBef>
            <a:spcAft>
              <a:spcPct val="35000"/>
            </a:spcAft>
            <a:buNone/>
          </a:pPr>
          <a:r>
            <a:rPr lang="tr-TR" sz="1300" b="1" kern="1200" dirty="0">
              <a:solidFill>
                <a:schemeClr val="tx1"/>
              </a:solidFill>
            </a:rPr>
            <a:t>Dr. </a:t>
          </a:r>
          <a:r>
            <a:rPr lang="tr-TR" sz="1300" b="1" kern="1200" dirty="0" err="1">
              <a:solidFill>
                <a:schemeClr val="tx1"/>
              </a:solidFill>
            </a:rPr>
            <a:t>Öğr</a:t>
          </a:r>
          <a:r>
            <a:rPr lang="tr-TR" sz="1300" b="1" kern="1200" dirty="0">
              <a:solidFill>
                <a:schemeClr val="tx1"/>
              </a:solidFill>
            </a:rPr>
            <a:t>. Üyesi</a:t>
          </a:r>
          <a:br>
            <a:rPr lang="tr-TR" sz="1300" b="1" kern="1200" dirty="0">
              <a:solidFill>
                <a:schemeClr val="tx1"/>
              </a:solidFill>
            </a:rPr>
          </a:br>
          <a:r>
            <a:rPr lang="tr-TR" sz="1300" b="1" kern="1200" dirty="0">
              <a:solidFill>
                <a:schemeClr val="tx1"/>
              </a:solidFill>
            </a:rPr>
            <a:t>Finans-Bankacılık ve Sigortacılık Bölümü</a:t>
          </a:r>
        </a:p>
      </dsp:txBody>
      <dsp:txXfrm>
        <a:off x="3252926" y="1710685"/>
        <a:ext cx="3138069" cy="750651"/>
      </dsp:txXfrm>
    </dsp:sp>
    <dsp:sp modelId="{35D30CA4-8585-4B5F-A3EF-53915DA1AB3F}">
      <dsp:nvSpPr>
        <dsp:cNvPr id="0" name=""/>
        <dsp:cNvSpPr/>
      </dsp:nvSpPr>
      <dsp:spPr>
        <a:xfrm>
          <a:off x="6772174" y="389387"/>
          <a:ext cx="2876481" cy="1117688"/>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5C329994-F5A2-4C6C-8AE3-1011DA030050}">
      <dsp:nvSpPr>
        <dsp:cNvPr id="0" name=""/>
        <dsp:cNvSpPr/>
      </dsp:nvSpPr>
      <dsp:spPr>
        <a:xfrm>
          <a:off x="6703797" y="1489104"/>
          <a:ext cx="3138069" cy="987257"/>
        </a:xfrm>
        <a:prstGeom prst="wedgeRectCallout">
          <a:avLst>
            <a:gd name="adj1" fmla="val 20250"/>
            <a:gd name="adj2" fmla="val -607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Safa ACAR</a:t>
          </a:r>
        </a:p>
        <a:p>
          <a:pPr marL="0" lvl="0" indent="0" algn="ctr" defTabSz="577850">
            <a:lnSpc>
              <a:spcPct val="90000"/>
            </a:lnSpc>
            <a:spcBef>
              <a:spcPct val="0"/>
            </a:spcBef>
            <a:spcAft>
              <a:spcPct val="35000"/>
            </a:spcAft>
            <a:buNone/>
          </a:pPr>
          <a:r>
            <a:rPr lang="tr-TR" sz="1300" b="1" kern="1200" dirty="0">
              <a:solidFill>
                <a:schemeClr val="tx1"/>
              </a:solidFill>
            </a:rPr>
            <a:t>Doç. Dr.</a:t>
          </a:r>
          <a:br>
            <a:rPr lang="tr-TR" sz="1300" b="1" kern="1200" dirty="0">
              <a:solidFill>
                <a:schemeClr val="tx1"/>
              </a:solidFill>
            </a:rPr>
          </a:br>
          <a:r>
            <a:rPr lang="tr-TR" sz="1300" b="1" kern="1200" dirty="0">
              <a:solidFill>
                <a:schemeClr val="tx1"/>
              </a:solidFill>
            </a:rPr>
            <a:t>Finans-Bankacılık ve Sigortacılık Bölümü</a:t>
          </a:r>
        </a:p>
      </dsp:txBody>
      <dsp:txXfrm>
        <a:off x="6703797" y="1489104"/>
        <a:ext cx="3138069" cy="9872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247672" y="0"/>
          <a:ext cx="2710461" cy="1424491"/>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136563" y="1527385"/>
          <a:ext cx="3063824" cy="1025109"/>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Kerim COŞKUN</a:t>
          </a:r>
        </a:p>
        <a:p>
          <a:pPr marL="0" lvl="0" indent="0" algn="ctr" defTabSz="577850">
            <a:lnSpc>
              <a:spcPct val="90000"/>
            </a:lnSpc>
            <a:spcBef>
              <a:spcPct val="0"/>
            </a:spcBef>
            <a:spcAft>
              <a:spcPct val="35000"/>
            </a:spcAft>
            <a:buNone/>
          </a:pPr>
          <a:r>
            <a:rPr lang="tr-TR" sz="1300" b="1" kern="1200" dirty="0">
              <a:solidFill>
                <a:schemeClr val="tx1"/>
              </a:solidFill>
            </a:rPr>
            <a:t>Dr. </a:t>
          </a:r>
          <a:r>
            <a:rPr lang="tr-TR" sz="1300" b="1" kern="1200" dirty="0" err="1">
              <a:solidFill>
                <a:schemeClr val="tx1"/>
              </a:solidFill>
            </a:rPr>
            <a:t>Öğr</a:t>
          </a:r>
          <a:r>
            <a:rPr lang="tr-TR" sz="1300" b="1" kern="1200" dirty="0">
              <a:solidFill>
                <a:schemeClr val="tx1"/>
              </a:solidFill>
            </a:rPr>
            <a:t>. Üyesi</a:t>
          </a:r>
          <a:br>
            <a:rPr lang="tr-TR" sz="1300" b="1" kern="1200" dirty="0">
              <a:solidFill>
                <a:schemeClr val="tx1"/>
              </a:solidFill>
            </a:rPr>
          </a:br>
          <a:r>
            <a:rPr lang="tr-TR" sz="1300" b="1" kern="1200" dirty="0">
              <a:solidFill>
                <a:schemeClr val="tx1"/>
              </a:solidFill>
            </a:rPr>
            <a:t>Seyahat Turizm ve Eğlence Hizmetleri Bölümü</a:t>
          </a:r>
        </a:p>
      </dsp:txBody>
      <dsp:txXfrm>
        <a:off x="136563" y="1527385"/>
        <a:ext cx="3063824" cy="1025109"/>
      </dsp:txXfrm>
    </dsp:sp>
    <dsp:sp modelId="{B1FB18D2-249D-47F6-9721-42A693E9B7A7}">
      <dsp:nvSpPr>
        <dsp:cNvPr id="0" name=""/>
        <dsp:cNvSpPr/>
      </dsp:nvSpPr>
      <dsp:spPr>
        <a:xfrm>
          <a:off x="3445606" y="26811"/>
          <a:ext cx="3071153" cy="1411018"/>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3412688" y="1650223"/>
          <a:ext cx="3258382" cy="779431"/>
        </a:xfrm>
        <a:prstGeom prst="wedgeRectCallout">
          <a:avLst>
            <a:gd name="adj1" fmla="val 20250"/>
            <a:gd name="adj2" fmla="val -60700"/>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Abdulkadir UYRUN</a:t>
          </a:r>
        </a:p>
        <a:p>
          <a:pPr marL="0" lvl="0" indent="0" algn="ctr" defTabSz="577850">
            <a:lnSpc>
              <a:spcPct val="90000"/>
            </a:lnSpc>
            <a:spcBef>
              <a:spcPct val="0"/>
            </a:spcBef>
            <a:spcAft>
              <a:spcPct val="35000"/>
            </a:spcAft>
            <a:buNone/>
          </a:pPr>
          <a:r>
            <a:rPr lang="tr-TR" sz="1300" b="1" kern="1200" dirty="0">
              <a:solidFill>
                <a:schemeClr val="tx1"/>
              </a:solidFill>
            </a:rPr>
            <a:t>Dr. Öğr. Üyesi</a:t>
          </a:r>
          <a:br>
            <a:rPr lang="tr-TR" sz="1300" b="1" kern="1200" dirty="0">
              <a:solidFill>
                <a:schemeClr val="tx1"/>
              </a:solidFill>
            </a:rPr>
          </a:br>
          <a:r>
            <a:rPr lang="tr-TR" sz="1300" b="1" kern="1200" dirty="0">
              <a:solidFill>
                <a:schemeClr val="tx1"/>
              </a:solidFill>
            </a:rPr>
            <a:t>Seyahat Turizm ve Eğlence Hizmetleri Bölümü</a:t>
          </a:r>
        </a:p>
      </dsp:txBody>
      <dsp:txXfrm>
        <a:off x="3412688" y="1650223"/>
        <a:ext cx="3258382" cy="779431"/>
      </dsp:txXfrm>
    </dsp:sp>
    <dsp:sp modelId="{35D30CA4-8585-4B5F-A3EF-53915DA1AB3F}">
      <dsp:nvSpPr>
        <dsp:cNvPr id="0" name=""/>
        <dsp:cNvSpPr/>
      </dsp:nvSpPr>
      <dsp:spPr>
        <a:xfrm>
          <a:off x="7070448" y="44091"/>
          <a:ext cx="2986765" cy="1160540"/>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5C329994-F5A2-4C6C-8AE3-1011DA030050}">
      <dsp:nvSpPr>
        <dsp:cNvPr id="0" name=""/>
        <dsp:cNvSpPr/>
      </dsp:nvSpPr>
      <dsp:spPr>
        <a:xfrm>
          <a:off x="6970580" y="1407353"/>
          <a:ext cx="3258382" cy="1025109"/>
        </a:xfrm>
        <a:prstGeom prst="wedgeRectCallout">
          <a:avLst>
            <a:gd name="adj1" fmla="val 20250"/>
            <a:gd name="adj2" fmla="val -607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tr-TR" sz="1300" b="1" kern="1200" dirty="0">
              <a:solidFill>
                <a:schemeClr val="tx1"/>
              </a:solidFill>
            </a:rPr>
            <a:t>Yasemin CEYLAN</a:t>
          </a:r>
        </a:p>
        <a:p>
          <a:pPr marL="0" lvl="0" indent="0" algn="ctr" defTabSz="577850">
            <a:lnSpc>
              <a:spcPct val="90000"/>
            </a:lnSpc>
            <a:spcBef>
              <a:spcPct val="0"/>
            </a:spcBef>
            <a:spcAft>
              <a:spcPct val="35000"/>
            </a:spcAft>
            <a:buNone/>
          </a:pPr>
          <a:r>
            <a:rPr lang="tr-TR" sz="1300" b="1" kern="1200" dirty="0">
              <a:solidFill>
                <a:schemeClr val="tx1"/>
              </a:solidFill>
            </a:rPr>
            <a:t>Dr. Öğr. Üyesi</a:t>
          </a:r>
          <a:br>
            <a:rPr lang="tr-TR" sz="1300" b="1" kern="1200" dirty="0">
              <a:solidFill>
                <a:schemeClr val="tx1"/>
              </a:solidFill>
            </a:rPr>
          </a:br>
          <a:r>
            <a:rPr lang="tr-TR" sz="1300" b="1" kern="1200" dirty="0">
              <a:solidFill>
                <a:schemeClr val="tx1"/>
              </a:solidFill>
            </a:rPr>
            <a:t>Seyahat Turizm ve Eğlence Hizmetleri Bölümü</a:t>
          </a:r>
        </a:p>
      </dsp:txBody>
      <dsp:txXfrm>
        <a:off x="6970580" y="1407353"/>
        <a:ext cx="3258382" cy="10251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CF633-32A6-42EF-9984-30696FA37FA1}">
      <dsp:nvSpPr>
        <dsp:cNvPr id="0" name=""/>
        <dsp:cNvSpPr/>
      </dsp:nvSpPr>
      <dsp:spPr>
        <a:xfrm>
          <a:off x="3297406" y="13850"/>
          <a:ext cx="3679550" cy="3750290"/>
        </a:xfrm>
        <a:prstGeom prst="rect">
          <a:avLst/>
        </a:prstGeom>
        <a:blipFill rotWithShape="1">
          <a:blip xmlns:r="http://schemas.openxmlformats.org/officeDocument/2006/relationships" r:embed="rId1"/>
          <a:stretch>
            <a:fillRect/>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B7F1FD56-4778-421B-8151-7A6B68172AC3}">
      <dsp:nvSpPr>
        <dsp:cNvPr id="0" name=""/>
        <dsp:cNvSpPr/>
      </dsp:nvSpPr>
      <dsp:spPr>
        <a:xfrm>
          <a:off x="3056214" y="3375273"/>
          <a:ext cx="4172197" cy="1312601"/>
        </a:xfrm>
        <a:prstGeom prst="wedgeRectCallout">
          <a:avLst>
            <a:gd name="adj1" fmla="val 20250"/>
            <a:gd name="adj2" fmla="val -607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tr-TR" sz="2100" b="1" kern="1200" dirty="0">
              <a:solidFill>
                <a:schemeClr val="tx1"/>
              </a:solidFill>
            </a:rPr>
            <a:t>Adnan TOPRAK</a:t>
          </a:r>
        </a:p>
        <a:p>
          <a:pPr marL="0" lvl="0" indent="0" algn="ctr" defTabSz="933450">
            <a:lnSpc>
              <a:spcPct val="90000"/>
            </a:lnSpc>
            <a:spcBef>
              <a:spcPct val="0"/>
            </a:spcBef>
            <a:spcAft>
              <a:spcPct val="35000"/>
            </a:spcAft>
            <a:buNone/>
          </a:pPr>
          <a:r>
            <a:rPr lang="tr-TR" sz="2100" b="1" kern="1200" dirty="0">
              <a:solidFill>
                <a:schemeClr val="tx1"/>
              </a:solidFill>
            </a:rPr>
            <a:t>Dr. </a:t>
          </a:r>
          <a:r>
            <a:rPr lang="tr-TR" sz="2100" b="1" kern="1200" dirty="0" err="1">
              <a:solidFill>
                <a:schemeClr val="tx1"/>
              </a:solidFill>
            </a:rPr>
            <a:t>Öğr</a:t>
          </a:r>
          <a:r>
            <a:rPr lang="tr-TR" sz="2100" b="1" kern="1200" dirty="0">
              <a:solidFill>
                <a:schemeClr val="tx1"/>
              </a:solidFill>
            </a:rPr>
            <a:t>. Üyesi</a:t>
          </a:r>
        </a:p>
        <a:p>
          <a:pPr marL="0" lvl="0" indent="0" algn="ctr" defTabSz="933450">
            <a:lnSpc>
              <a:spcPct val="90000"/>
            </a:lnSpc>
            <a:spcBef>
              <a:spcPct val="0"/>
            </a:spcBef>
            <a:spcAft>
              <a:spcPct val="35000"/>
            </a:spcAft>
            <a:buNone/>
          </a:pPr>
          <a:r>
            <a:rPr lang="tr-TR" sz="2100" b="1" kern="1200" dirty="0">
              <a:solidFill>
                <a:schemeClr val="tx1"/>
              </a:solidFill>
            </a:rPr>
            <a:t>Sosyal Hizmetler</a:t>
          </a:r>
        </a:p>
      </dsp:txBody>
      <dsp:txXfrm>
        <a:off x="3056214" y="3375273"/>
        <a:ext cx="4172197" cy="13126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B18D2-249D-47F6-9721-42A693E9B7A7}">
      <dsp:nvSpPr>
        <dsp:cNvPr id="0" name=""/>
        <dsp:cNvSpPr/>
      </dsp:nvSpPr>
      <dsp:spPr>
        <a:xfrm>
          <a:off x="2935441" y="0"/>
          <a:ext cx="4915127" cy="2258218"/>
        </a:xfrm>
        <a:prstGeom prst="rect">
          <a:avLst/>
        </a:prstGeom>
        <a:blipFill rotWithShape="1">
          <a:blip xmlns:r="http://schemas.openxmlformats.org/officeDocument/2006/relationships" r:embed="rId1"/>
          <a:srcRect/>
          <a:stretch>
            <a:fillRect t="-12000" b="-12000"/>
          </a:stretch>
        </a:blip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dsp:style>
    </dsp:sp>
    <dsp:sp modelId="{8B30AB03-7B0A-4E1A-B87B-C621A6EF5C9A}">
      <dsp:nvSpPr>
        <dsp:cNvPr id="0" name=""/>
        <dsp:cNvSpPr/>
      </dsp:nvSpPr>
      <dsp:spPr>
        <a:xfrm>
          <a:off x="2819139" y="3040745"/>
          <a:ext cx="4877324" cy="1247415"/>
        </a:xfrm>
        <a:prstGeom prst="wedgeRectCallout">
          <a:avLst>
            <a:gd name="adj1" fmla="val 20250"/>
            <a:gd name="adj2" fmla="val -60700"/>
          </a:avLst>
        </a:prstGeom>
        <a:solidFill>
          <a:srgbClr val="FFC00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tr-TR" sz="3500" b="0" kern="1200" dirty="0">
              <a:solidFill>
                <a:schemeClr val="tx1"/>
              </a:solidFill>
            </a:rPr>
            <a:t>Dr. </a:t>
          </a:r>
          <a:r>
            <a:rPr lang="tr-TR" sz="3500" b="0" kern="1200" dirty="0" err="1">
              <a:solidFill>
                <a:schemeClr val="tx1"/>
              </a:solidFill>
            </a:rPr>
            <a:t>Öğr</a:t>
          </a:r>
          <a:r>
            <a:rPr lang="tr-TR" sz="3500" b="0" kern="1200" dirty="0">
              <a:solidFill>
                <a:schemeClr val="tx1"/>
              </a:solidFill>
            </a:rPr>
            <a:t>. Üyesi Sema ÇAKIR ÖNGÖREN</a:t>
          </a:r>
        </a:p>
      </dsp:txBody>
      <dsp:txXfrm>
        <a:off x="2819139" y="3040745"/>
        <a:ext cx="4877324" cy="124741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BendingPictureCaptionList">
  <dgm:title val=""/>
  <dgm:desc val=""/>
  <dgm:catLst>
    <dgm:cat type="picture" pri="9000"/>
    <dgm:cat type="pictureconvert" pri="9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w" fact="1.11"/>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
        </dgm:alg>
        <dgm:shape xmlns:r="http://schemas.openxmlformats.org/officeDocument/2006/relationships" r:blip="">
          <dgm:adjLst/>
        </dgm:shape>
        <dgm:choose name="Name4">
          <dgm:if name="Name5" func="var" arg="dir" op="equ" val="norm">
            <dgm:constrLst>
              <dgm:constr type="l" for="ch" forName="rect1" refType="w" fact="0"/>
              <dgm:constr type="t" for="ch" forName="rect1" refType="h" fact="0"/>
              <dgm:constr type="w" for="ch" forName="rect1" refType="w"/>
              <dgm:constr type="h" for="ch" forName="rect1" refType="h" fact="0.8"/>
              <dgm:constr type="l" for="ch" forName="wedgeRectCallout1" refType="w" fact="0.09"/>
              <dgm:constr type="t" for="ch" forName="wedgeRectCallout1" refType="h" fact="0.72"/>
              <dgm:constr type="w" for="ch" forName="wedgeRectCallout1" refType="w" fact="0.89"/>
              <dgm:constr type="h" for="ch" forName="wedgeRectCallout1" refType="h" fact="0.28"/>
            </dgm:constrLst>
          </dgm:if>
          <dgm:else name="Name6">
            <dgm:constrLst>
              <dgm:constr type="l" for="ch" forName="rect1" refType="w" fact="0"/>
              <dgm:constr type="t" for="ch" forName="rect1" refType="h" fact="0"/>
              <dgm:constr type="w" for="ch" forName="rect1" refType="w"/>
              <dgm:constr type="h" for="ch" forName="rect1" refType="h" fact="0.8"/>
              <dgm:constr type="l" for="ch" forName="wedgeRectCallout1" refType="w" fact="0.02"/>
              <dgm:constr type="t" for="ch" forName="wedgeRectCallout1" refType="h" fact="0.72"/>
              <dgm:constr type="w" for="ch" forName="wedgeRectCallout1" refType="w" fact="0.89"/>
              <dgm:constr type="h" for="ch" forName="wedgeRectCallout1" refType="h" fact="0.28"/>
            </dgm:constrLst>
          </dgm:else>
        </dgm:choose>
        <dgm:layoutNode name="rect1" styleLbl="bgImgPlace1">
          <dgm:alg type="sp"/>
          <dgm:shape xmlns:r="http://schemas.openxmlformats.org/officeDocument/2006/relationships" type="rect" r:blip="" blipPhldr="1">
            <dgm:adjLst/>
          </dgm:shape>
          <dgm:presOf/>
        </dgm:layoutNode>
        <dgm:layoutNode name="wedgeRectCallout1" styleLbl="node1">
          <dgm:varLst>
            <dgm:bulletEnabled val="1"/>
          </dgm:varLst>
          <dgm:alg type="tx"/>
          <dgm:choose name="Name7">
            <dgm:if name="Name8" func="var" arg="dir" op="equ" val="norm">
              <dgm:shape xmlns:r="http://schemas.openxmlformats.org/officeDocument/2006/relationships" type="wedgeRectCallout" r:blip="">
                <dgm:adjLst>
                  <dgm:adj idx="1" val="0.2025"/>
                  <dgm:adj idx="2" val="-0.607"/>
                </dgm:adjLst>
              </dgm:shape>
            </dgm:if>
            <dgm:else name="Name9">
              <dgm:shape xmlns:r="http://schemas.openxmlformats.org/officeDocument/2006/relationships" type="wedgeRectCallout" r:blip="">
                <dgm:adjLst>
                  <dgm:adj idx="1" val="-0.2025"/>
                  <dgm:adj idx="2" val="-0.607"/>
                </dgm:adjLst>
              </dgm:shape>
            </dgm:else>
          </dgm:choos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58429B-EE59-41F7-B954-F180555A2C09}" type="datetimeFigureOut">
              <a:rPr lang="tr-TR" smtClean="0"/>
              <a:pPr/>
              <a:t>07.05.2026</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BF735-C093-4715-9A24-46B2B7FBDA82}" type="slidenum">
              <a:rPr lang="tr-TR" smtClean="0"/>
              <a:pPr/>
              <a:t>‹#›</a:t>
            </a:fld>
            <a:endParaRPr lang="tr-TR"/>
          </a:p>
        </p:txBody>
      </p:sp>
    </p:spTree>
    <p:extLst>
      <p:ext uri="{BB962C8B-B14F-4D97-AF65-F5344CB8AC3E}">
        <p14:creationId xmlns:p14="http://schemas.microsoft.com/office/powerpoint/2010/main" val="42726998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615034A-C3CD-4C29-A27C-4B71B4960C9F}"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61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EF1B0CB-D708-4D78-8A2D-C79CB3690BD5}"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677042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119E34B-BA99-455B-988B-19A7D9C5ECBC}"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52883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26C818F-CC6E-469D-A473-2912F74DCC6F}"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61066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1FA00B8-2970-40F0-AEEB-C7842B4BA711}"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199318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8C59906-3A3B-47F1-AD36-2497278DE1C4}"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3679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4F34E69-EE45-4A6C-8D2E-770090784652}"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5910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8E5E2E4-91B7-4534-AC30-BEF170E31CF2}"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42637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67A161B-0A7D-431D-B012-F2437CA13C1F}"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8562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CD6C15-4411-4BC9-81BA-7A8077C346EA}"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7814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175CED6-2F13-40FC-9FD8-0D59645E3A4E}"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75245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DED9D23-51D2-4B71-846B-88BABF32818F}"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11362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3DD25D9-FCF0-4AFE-A9DB-114D921F9CAC}"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312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689BA03-B474-4EB0-91AA-CEB2B7C42D30}" type="datetime1">
              <a:rPr lang="tr-TR" smtClean="0"/>
              <a:t>07.05.2026</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1800966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B4C3A-F7FA-1AFD-DA77-03CE8F0B794E}"/>
              </a:ext>
            </a:extLst>
          </p:cNvPr>
          <p:cNvSpPr>
            <a:spLocks noGrp="1"/>
          </p:cNvSpPr>
          <p:nvPr>
            <p:ph type="title" hasCustomPrompt="1"/>
          </p:nvPr>
        </p:nvSpPr>
        <p:spPr>
          <a:xfrm>
            <a:off x="1663700" y="625987"/>
            <a:ext cx="7264400" cy="358156"/>
          </a:xfrm>
        </p:spPr>
        <p:txBody>
          <a:bodyPr>
            <a:normAutofit/>
          </a:bodyPr>
          <a:lstStyle>
            <a:lvl1pPr algn="ctr">
              <a:defRPr sz="2200" b="1"/>
            </a:lvl1pPr>
          </a:lstStyle>
          <a:p>
            <a:r>
              <a:rPr lang="tr-TR" dirty="0"/>
              <a:t>BİRİM YÖNETİMİ</a:t>
            </a:r>
          </a:p>
        </p:txBody>
      </p:sp>
      <p:sp>
        <p:nvSpPr>
          <p:cNvPr id="3" name="Date Placeholder 2">
            <a:extLst>
              <a:ext uri="{FF2B5EF4-FFF2-40B4-BE49-F238E27FC236}">
                <a16:creationId xmlns:a16="http://schemas.microsoft.com/office/drawing/2014/main" id="{E00D2068-4533-54BB-128A-8F3C3786D22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A326A481-76F4-4D93-3375-A7C748233EC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D2A76DFE-4A56-BA20-568A-A7795D1A509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1D3786B-5DA8-BB80-3398-76C68A3F4CAB}"/>
              </a:ext>
            </a:extLst>
          </p:cNvPr>
          <p:cNvSpPr/>
          <p:nvPr/>
        </p:nvSpPr>
        <p:spPr>
          <a:xfrm>
            <a:off x="4189128" y="3111652"/>
            <a:ext cx="2213544" cy="404659"/>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13" name="Rectangle 12">
            <a:extLst>
              <a:ext uri="{FF2B5EF4-FFF2-40B4-BE49-F238E27FC236}">
                <a16:creationId xmlns:a16="http://schemas.microsoft.com/office/drawing/2014/main" id="{41587F53-7D96-22EA-F7F0-03C5BC7B0799}"/>
              </a:ext>
            </a:extLst>
          </p:cNvPr>
          <p:cNvSpPr>
            <a:spLocks noChangeAspect="1"/>
          </p:cNvSpPr>
          <p:nvPr/>
        </p:nvSpPr>
        <p:spPr>
          <a:xfrm>
            <a:off x="4412857" y="1020837"/>
            <a:ext cx="1539319" cy="2082111"/>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a:p>
        </p:txBody>
      </p:sp>
      <p:sp>
        <p:nvSpPr>
          <p:cNvPr id="17" name="Text Placeholder 16">
            <a:extLst>
              <a:ext uri="{FF2B5EF4-FFF2-40B4-BE49-F238E27FC236}">
                <a16:creationId xmlns:a16="http://schemas.microsoft.com/office/drawing/2014/main" id="{DBCDA8D7-10EC-A266-FF4B-726BECBB37C8}"/>
              </a:ext>
            </a:extLst>
          </p:cNvPr>
          <p:cNvSpPr>
            <a:spLocks noGrp="1"/>
          </p:cNvSpPr>
          <p:nvPr>
            <p:ph type="body" sz="quarter" idx="13" hasCustomPrompt="1"/>
          </p:nvPr>
        </p:nvSpPr>
        <p:spPr>
          <a:xfrm>
            <a:off x="4197499" y="3110089"/>
            <a:ext cx="2159748" cy="380103"/>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a:t>
            </a:r>
          </a:p>
        </p:txBody>
      </p:sp>
      <p:sp>
        <p:nvSpPr>
          <p:cNvPr id="19" name="Picture Placeholder 18">
            <a:extLst>
              <a:ext uri="{FF2B5EF4-FFF2-40B4-BE49-F238E27FC236}">
                <a16:creationId xmlns:a16="http://schemas.microsoft.com/office/drawing/2014/main" id="{6632F21A-A4B9-AE03-D0B7-90D9C8127E7E}"/>
              </a:ext>
            </a:extLst>
          </p:cNvPr>
          <p:cNvSpPr>
            <a:spLocks noGrp="1"/>
          </p:cNvSpPr>
          <p:nvPr>
            <p:ph type="pic" sz="quarter" idx="14" hasCustomPrompt="1"/>
          </p:nvPr>
        </p:nvSpPr>
        <p:spPr>
          <a:xfrm>
            <a:off x="4463101" y="1026414"/>
            <a:ext cx="1489075" cy="2057556"/>
          </a:xfrm>
        </p:spPr>
        <p:txBody>
          <a:bodyPr/>
          <a:lstStyle>
            <a:lvl1pPr>
              <a:defRPr/>
            </a:lvl1pPr>
          </a:lstStyle>
          <a:p>
            <a:r>
              <a:rPr lang="tr-TR" dirty="0"/>
              <a:t>Resim ekleyiniz</a:t>
            </a:r>
          </a:p>
        </p:txBody>
      </p:sp>
      <p:grpSp>
        <p:nvGrpSpPr>
          <p:cNvPr id="20" name="Group 19">
            <a:extLst>
              <a:ext uri="{FF2B5EF4-FFF2-40B4-BE49-F238E27FC236}">
                <a16:creationId xmlns:a16="http://schemas.microsoft.com/office/drawing/2014/main" id="{F7601A60-E7AF-2A68-DF40-E7A228F661D9}"/>
              </a:ext>
            </a:extLst>
          </p:cNvPr>
          <p:cNvGrpSpPr/>
          <p:nvPr/>
        </p:nvGrpSpPr>
        <p:grpSpPr>
          <a:xfrm>
            <a:off x="849206" y="3632068"/>
            <a:ext cx="2213544" cy="2418810"/>
            <a:chOff x="4151792" y="1113007"/>
            <a:chExt cx="2329566" cy="2509299"/>
          </a:xfrm>
        </p:grpSpPr>
        <p:sp>
          <p:nvSpPr>
            <p:cNvPr id="21" name="Freeform: Shape 20">
              <a:extLst>
                <a:ext uri="{FF2B5EF4-FFF2-40B4-BE49-F238E27FC236}">
                  <a16:creationId xmlns:a16="http://schemas.microsoft.com/office/drawing/2014/main" id="{0183A604-EAE7-AF05-9667-E769186EFC0B}"/>
                </a:ext>
              </a:extLst>
            </p:cNvPr>
            <p:cNvSpPr/>
            <p:nvPr/>
          </p:nvSpPr>
          <p:spPr>
            <a:xfrm>
              <a:off x="4151792" y="3202509"/>
              <a:ext cx="2329566" cy="419797"/>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2" name="Rectangle 21">
              <a:extLst>
                <a:ext uri="{FF2B5EF4-FFF2-40B4-BE49-F238E27FC236}">
                  <a16:creationId xmlns:a16="http://schemas.microsoft.com/office/drawing/2014/main" id="{83847F1D-B611-C8EE-873C-21588E52E83E}"/>
                </a:ext>
              </a:extLst>
            </p:cNvPr>
            <p:cNvSpPr>
              <a:spLocks noChangeAspect="1"/>
            </p:cNvSpPr>
            <p:nvPr/>
          </p:nvSpPr>
          <p:spPr>
            <a:xfrm>
              <a:off x="4533012" y="1113007"/>
              <a:ext cx="1567124" cy="208950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grpSp>
      <p:sp>
        <p:nvSpPr>
          <p:cNvPr id="23" name="Picture Placeholder 18">
            <a:extLst>
              <a:ext uri="{FF2B5EF4-FFF2-40B4-BE49-F238E27FC236}">
                <a16:creationId xmlns:a16="http://schemas.microsoft.com/office/drawing/2014/main" id="{515CEA9B-69CA-EE24-37E0-227A78822F87}"/>
              </a:ext>
            </a:extLst>
          </p:cNvPr>
          <p:cNvSpPr>
            <a:spLocks noGrp="1"/>
          </p:cNvSpPr>
          <p:nvPr>
            <p:ph type="pic" sz="quarter" idx="15" hasCustomPrompt="1"/>
          </p:nvPr>
        </p:nvSpPr>
        <p:spPr>
          <a:xfrm>
            <a:off x="1227419" y="3650615"/>
            <a:ext cx="1452281" cy="2008460"/>
          </a:xfrm>
        </p:spPr>
        <p:txBody>
          <a:bodyPr/>
          <a:lstStyle>
            <a:lvl1pPr>
              <a:defRPr/>
            </a:lvl1pPr>
          </a:lstStyle>
          <a:p>
            <a:r>
              <a:rPr lang="tr-TR" dirty="0"/>
              <a:t>Resim ekleyiniz</a:t>
            </a:r>
          </a:p>
        </p:txBody>
      </p:sp>
      <p:sp>
        <p:nvSpPr>
          <p:cNvPr id="24" name="Text Placeholder 16">
            <a:extLst>
              <a:ext uri="{FF2B5EF4-FFF2-40B4-BE49-F238E27FC236}">
                <a16:creationId xmlns:a16="http://schemas.microsoft.com/office/drawing/2014/main" id="{CCA753CD-9636-50B5-F337-D84B921DAE40}"/>
              </a:ext>
            </a:extLst>
          </p:cNvPr>
          <p:cNvSpPr>
            <a:spLocks noGrp="1"/>
          </p:cNvSpPr>
          <p:nvPr>
            <p:ph type="body" sz="quarter" idx="16" hasCustomPrompt="1"/>
          </p:nvPr>
        </p:nvSpPr>
        <p:spPr>
          <a:xfrm>
            <a:off x="903002" y="5677622"/>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27" name="Freeform: Shape 26">
            <a:extLst>
              <a:ext uri="{FF2B5EF4-FFF2-40B4-BE49-F238E27FC236}">
                <a16:creationId xmlns:a16="http://schemas.microsoft.com/office/drawing/2014/main" id="{82E1F4A0-7C7C-8899-DCDC-39267D5F630E}"/>
              </a:ext>
            </a:extLst>
          </p:cNvPr>
          <p:cNvSpPr/>
          <p:nvPr userDrawn="1"/>
        </p:nvSpPr>
        <p:spPr>
          <a:xfrm>
            <a:off x="4189592" y="5642257"/>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chemeClr val="accent2">
              <a:lumMod val="60000"/>
              <a:lumOff val="4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28" name="Rectangle 27">
            <a:extLst>
              <a:ext uri="{FF2B5EF4-FFF2-40B4-BE49-F238E27FC236}">
                <a16:creationId xmlns:a16="http://schemas.microsoft.com/office/drawing/2014/main" id="{56FC9082-5B64-D921-4B6C-8EE62C14E132}"/>
              </a:ext>
            </a:extLst>
          </p:cNvPr>
          <p:cNvSpPr>
            <a:spLocks noChangeAspect="1"/>
          </p:cNvSpPr>
          <p:nvPr userDrawn="1"/>
        </p:nvSpPr>
        <p:spPr>
          <a:xfrm>
            <a:off x="4551826" y="3628106"/>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29" name="Freeform: Shape 28">
            <a:extLst>
              <a:ext uri="{FF2B5EF4-FFF2-40B4-BE49-F238E27FC236}">
                <a16:creationId xmlns:a16="http://schemas.microsoft.com/office/drawing/2014/main" id="{79581952-53C9-2848-D9CB-0083DB10890E}"/>
              </a:ext>
            </a:extLst>
          </p:cNvPr>
          <p:cNvSpPr/>
          <p:nvPr userDrawn="1"/>
        </p:nvSpPr>
        <p:spPr>
          <a:xfrm>
            <a:off x="7529978" y="5652066"/>
            <a:ext cx="2213544" cy="404658"/>
          </a:xfrm>
          <a:custGeom>
            <a:avLst/>
            <a:gdLst>
              <a:gd name="connsiteX0" fmla="*/ 0 w 4674474"/>
              <a:gd name="connsiteY0" fmla="*/ 0 h 2372430"/>
              <a:gd name="connsiteX1" fmla="*/ 4674474 w 4674474"/>
              <a:gd name="connsiteY1" fmla="*/ 0 h 2372430"/>
              <a:gd name="connsiteX2" fmla="*/ 4674474 w 4674474"/>
              <a:gd name="connsiteY2" fmla="*/ 2372430 h 2372430"/>
              <a:gd name="connsiteX3" fmla="*/ 0 w 4674474"/>
              <a:gd name="connsiteY3" fmla="*/ 2372430 h 2372430"/>
              <a:gd name="connsiteX4" fmla="*/ 0 w 4674474"/>
              <a:gd name="connsiteY4" fmla="*/ 0 h 2372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4474" h="2372430">
                <a:moveTo>
                  <a:pt x="0" y="0"/>
                </a:moveTo>
                <a:lnTo>
                  <a:pt x="4674474" y="0"/>
                </a:lnTo>
                <a:lnTo>
                  <a:pt x="4674474" y="2372430"/>
                </a:lnTo>
                <a:lnTo>
                  <a:pt x="0" y="2372430"/>
                </a:lnTo>
                <a:lnTo>
                  <a:pt x="0" y="0"/>
                </a:lnTo>
                <a:close/>
              </a:path>
            </a:pathLst>
          </a:custGeom>
          <a:solidFill>
            <a:srgbClr val="7030A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04973" tIns="41275" rIns="41275" bIns="41275" numCol="1" spcCol="1270" anchor="ctr" anchorCtr="0">
            <a:noAutofit/>
          </a:bodyPr>
          <a:lstStyle/>
          <a:p>
            <a:pPr marL="0" lvl="0" indent="0" algn="ctr" defTabSz="2889250">
              <a:lnSpc>
                <a:spcPct val="90000"/>
              </a:lnSpc>
              <a:spcBef>
                <a:spcPct val="0"/>
              </a:spcBef>
              <a:spcAft>
                <a:spcPct val="35000"/>
              </a:spcAft>
              <a:buNone/>
            </a:pPr>
            <a:endParaRPr lang="tr-TR" sz="1200" kern="1200" dirty="0">
              <a:solidFill>
                <a:schemeClr val="tx1"/>
              </a:solidFill>
            </a:endParaRPr>
          </a:p>
        </p:txBody>
      </p:sp>
      <p:sp>
        <p:nvSpPr>
          <p:cNvPr id="30" name="Rectangle 29">
            <a:extLst>
              <a:ext uri="{FF2B5EF4-FFF2-40B4-BE49-F238E27FC236}">
                <a16:creationId xmlns:a16="http://schemas.microsoft.com/office/drawing/2014/main" id="{2455CDC7-E362-78F1-ABC6-8DC057371DCC}"/>
              </a:ext>
            </a:extLst>
          </p:cNvPr>
          <p:cNvSpPr>
            <a:spLocks noChangeAspect="1"/>
          </p:cNvSpPr>
          <p:nvPr userDrawn="1"/>
        </p:nvSpPr>
        <p:spPr>
          <a:xfrm>
            <a:off x="7892212" y="3637915"/>
            <a:ext cx="1489075" cy="2014150"/>
          </a:xfrm>
          <a:prstGeom prst="rect">
            <a:avLst/>
          </a:prstGeom>
          <a:solidFill>
            <a:schemeClr val="accent1">
              <a:tint val="50000"/>
              <a:hueOff val="0"/>
              <a:satOff val="0"/>
              <a:lumOff val="0"/>
            </a:schemeClr>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wrap="none"/>
          <a:lstStyle/>
          <a:p>
            <a:endParaRPr lang="tr-TR" dirty="0"/>
          </a:p>
        </p:txBody>
      </p:sp>
      <p:sp>
        <p:nvSpPr>
          <p:cNvPr id="31" name="Picture Placeholder 18">
            <a:extLst>
              <a:ext uri="{FF2B5EF4-FFF2-40B4-BE49-F238E27FC236}">
                <a16:creationId xmlns:a16="http://schemas.microsoft.com/office/drawing/2014/main" id="{AE3CE188-D0B5-266E-FFE9-8352C510734A}"/>
              </a:ext>
            </a:extLst>
          </p:cNvPr>
          <p:cNvSpPr>
            <a:spLocks noGrp="1"/>
          </p:cNvSpPr>
          <p:nvPr>
            <p:ph type="pic" sz="quarter" idx="19" hasCustomPrompt="1"/>
          </p:nvPr>
        </p:nvSpPr>
        <p:spPr>
          <a:xfrm>
            <a:off x="4551362" y="3643605"/>
            <a:ext cx="1452281" cy="2008460"/>
          </a:xfrm>
        </p:spPr>
        <p:txBody>
          <a:bodyPr/>
          <a:lstStyle>
            <a:lvl1pPr>
              <a:defRPr/>
            </a:lvl1pPr>
          </a:lstStyle>
          <a:p>
            <a:r>
              <a:rPr lang="tr-TR" dirty="0"/>
              <a:t>Resim ekleyiniz</a:t>
            </a:r>
          </a:p>
        </p:txBody>
      </p:sp>
      <p:sp>
        <p:nvSpPr>
          <p:cNvPr id="32" name="Text Placeholder 16">
            <a:extLst>
              <a:ext uri="{FF2B5EF4-FFF2-40B4-BE49-F238E27FC236}">
                <a16:creationId xmlns:a16="http://schemas.microsoft.com/office/drawing/2014/main" id="{2A99479B-C304-B828-C831-1F64997B4592}"/>
              </a:ext>
            </a:extLst>
          </p:cNvPr>
          <p:cNvSpPr>
            <a:spLocks noGrp="1"/>
          </p:cNvSpPr>
          <p:nvPr>
            <p:ph type="body" sz="quarter" idx="20" hasCustomPrompt="1"/>
          </p:nvPr>
        </p:nvSpPr>
        <p:spPr>
          <a:xfrm>
            <a:off x="4242924" y="5652065"/>
            <a:ext cx="2159748" cy="404658"/>
          </a:xfrm>
        </p:spPr>
        <p:txBody>
          <a:bodyPr>
            <a:normAutofit/>
          </a:bodyPr>
          <a:lstStyle>
            <a:lvl1pPr marL="0" indent="0" algn="ctr">
              <a:lnSpc>
                <a:spcPct val="100000"/>
              </a:lnSpc>
              <a:spcBef>
                <a:spcPts val="0"/>
              </a:spcBef>
              <a:buNone/>
              <a:defRPr sz="1200" b="1"/>
            </a:lvl1pPr>
            <a:lvl2pPr>
              <a:defRPr sz="1200"/>
            </a:lvl2pPr>
            <a:lvl3pPr>
              <a:defRPr sz="1200"/>
            </a:lvl3pPr>
            <a:lvl4pPr>
              <a:defRPr sz="1200"/>
            </a:lvl4pPr>
            <a:lvl5pPr>
              <a:defRPr sz="1200"/>
            </a:lvl5pPr>
          </a:lstStyle>
          <a:p>
            <a:pPr lvl="0"/>
            <a:r>
              <a:rPr lang="tr-TR" dirty="0"/>
              <a:t>Ad Soyad (Dekan Yardımcı)</a:t>
            </a:r>
          </a:p>
        </p:txBody>
      </p:sp>
      <p:sp>
        <p:nvSpPr>
          <p:cNvPr id="33" name="Picture Placeholder 18">
            <a:extLst>
              <a:ext uri="{FF2B5EF4-FFF2-40B4-BE49-F238E27FC236}">
                <a16:creationId xmlns:a16="http://schemas.microsoft.com/office/drawing/2014/main" id="{C9377410-F1B0-DA3F-2066-A9FFE09A37D3}"/>
              </a:ext>
            </a:extLst>
          </p:cNvPr>
          <p:cNvSpPr>
            <a:spLocks noGrp="1"/>
          </p:cNvSpPr>
          <p:nvPr>
            <p:ph type="pic" sz="quarter" idx="21" hasCustomPrompt="1"/>
          </p:nvPr>
        </p:nvSpPr>
        <p:spPr>
          <a:xfrm>
            <a:off x="7891284" y="3643040"/>
            <a:ext cx="1452281" cy="2008460"/>
          </a:xfrm>
        </p:spPr>
        <p:txBody>
          <a:bodyPr/>
          <a:lstStyle>
            <a:lvl1pPr>
              <a:defRPr/>
            </a:lvl1pPr>
          </a:lstStyle>
          <a:p>
            <a:r>
              <a:rPr lang="tr-TR" dirty="0"/>
              <a:t>Resim ekleyiniz</a:t>
            </a:r>
          </a:p>
        </p:txBody>
      </p:sp>
      <p:sp>
        <p:nvSpPr>
          <p:cNvPr id="34" name="Text Placeholder 16">
            <a:extLst>
              <a:ext uri="{FF2B5EF4-FFF2-40B4-BE49-F238E27FC236}">
                <a16:creationId xmlns:a16="http://schemas.microsoft.com/office/drawing/2014/main" id="{A2DDAA7F-E187-498D-D0C7-152856664046}"/>
              </a:ext>
            </a:extLst>
          </p:cNvPr>
          <p:cNvSpPr>
            <a:spLocks noGrp="1"/>
          </p:cNvSpPr>
          <p:nvPr>
            <p:ph type="body" sz="quarter" idx="22" hasCustomPrompt="1"/>
          </p:nvPr>
        </p:nvSpPr>
        <p:spPr>
          <a:xfrm>
            <a:off x="7582846" y="5651500"/>
            <a:ext cx="2159748" cy="404658"/>
          </a:xfrm>
        </p:spPr>
        <p:txBody>
          <a:bodyPr>
            <a:normAutofit/>
          </a:bodyPr>
          <a:lstStyle>
            <a:lvl1pPr marL="0" indent="0" algn="ctr">
              <a:lnSpc>
                <a:spcPct val="100000"/>
              </a:lnSpc>
              <a:spcBef>
                <a:spcPts val="0"/>
              </a:spcBef>
              <a:buNone/>
              <a:defRPr sz="1200" b="1">
                <a:solidFill>
                  <a:schemeClr val="bg1"/>
                </a:solidFill>
              </a:defRPr>
            </a:lvl1pPr>
            <a:lvl2pPr>
              <a:defRPr sz="1200"/>
            </a:lvl2pPr>
            <a:lvl3pPr>
              <a:defRPr sz="1200"/>
            </a:lvl3pPr>
            <a:lvl4pPr>
              <a:defRPr sz="1200"/>
            </a:lvl4pPr>
            <a:lvl5pPr>
              <a:defRPr sz="1200"/>
            </a:lvl5pPr>
          </a:lstStyle>
          <a:p>
            <a:pPr lvl="0"/>
            <a:r>
              <a:rPr lang="tr-TR" dirty="0"/>
              <a:t>Ad Soyad (Fakülte Sekreteri)</a:t>
            </a:r>
          </a:p>
        </p:txBody>
      </p:sp>
      <p:cxnSp>
        <p:nvCxnSpPr>
          <p:cNvPr id="36" name="Connector: Elbow 35">
            <a:extLst>
              <a:ext uri="{FF2B5EF4-FFF2-40B4-BE49-F238E27FC236}">
                <a16:creationId xmlns:a16="http://schemas.microsoft.com/office/drawing/2014/main" id="{1EC2A9CE-13AB-A9B1-6BB3-159C1E5606B9}"/>
              </a:ext>
            </a:extLst>
          </p:cNvPr>
          <p:cNvCxnSpPr>
            <a:stCxn id="17" idx="1"/>
            <a:endCxn id="23" idx="0"/>
          </p:cNvCxnSpPr>
          <p:nvPr userDrawn="1"/>
        </p:nvCxnSpPr>
        <p:spPr>
          <a:xfrm rot="10800000" flipV="1">
            <a:off x="1953561" y="3300141"/>
            <a:ext cx="2243939" cy="350474"/>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1CAD0E2E-ABC0-AB7B-78BB-C382DD7BA892}"/>
              </a:ext>
            </a:extLst>
          </p:cNvPr>
          <p:cNvCxnSpPr>
            <a:stCxn id="17" idx="3"/>
            <a:endCxn id="33" idx="0"/>
          </p:cNvCxnSpPr>
          <p:nvPr userDrawn="1"/>
        </p:nvCxnSpPr>
        <p:spPr>
          <a:xfrm>
            <a:off x="6357247" y="3300141"/>
            <a:ext cx="2260178" cy="342899"/>
          </a:xfrm>
          <a:prstGeom prst="bentConnector2">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583D98A2-E5DD-2270-021B-D646862CDA4D}"/>
              </a:ext>
            </a:extLst>
          </p:cNvPr>
          <p:cNvCxnSpPr>
            <a:cxnSpLocks/>
            <a:stCxn id="17" idx="2"/>
            <a:endCxn id="31" idx="0"/>
          </p:cNvCxnSpPr>
          <p:nvPr userDrawn="1"/>
        </p:nvCxnSpPr>
        <p:spPr>
          <a:xfrm>
            <a:off x="5277373" y="3490192"/>
            <a:ext cx="130" cy="153413"/>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7501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EC9E-C025-B5A8-B393-8ECC0C63F61F}"/>
              </a:ext>
            </a:extLst>
          </p:cNvPr>
          <p:cNvSpPr>
            <a:spLocks noGrp="1"/>
          </p:cNvSpPr>
          <p:nvPr>
            <p:ph type="title" hasCustomPrompt="1"/>
          </p:nvPr>
        </p:nvSpPr>
        <p:spPr>
          <a:xfrm>
            <a:off x="1600200" y="520700"/>
            <a:ext cx="9753600" cy="571500"/>
          </a:xfrm>
        </p:spPr>
        <p:txBody>
          <a:bodyPr>
            <a:normAutofit/>
          </a:bodyPr>
          <a:lstStyle>
            <a:lvl1pPr>
              <a:defRPr sz="2200" b="1"/>
            </a:lvl1pPr>
          </a:lstStyle>
          <a:p>
            <a:r>
              <a:rPr lang="tr-TR" dirty="0"/>
              <a:t>Bölüm Adını Giriniz</a:t>
            </a:r>
          </a:p>
        </p:txBody>
      </p:sp>
      <p:sp>
        <p:nvSpPr>
          <p:cNvPr id="3" name="Date Placeholder 2">
            <a:extLst>
              <a:ext uri="{FF2B5EF4-FFF2-40B4-BE49-F238E27FC236}">
                <a16:creationId xmlns:a16="http://schemas.microsoft.com/office/drawing/2014/main" id="{5C1BE0CC-7CCD-4147-530D-0CE4AF4A5B6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a:extLst>
              <a:ext uri="{FF2B5EF4-FFF2-40B4-BE49-F238E27FC236}">
                <a16:creationId xmlns:a16="http://schemas.microsoft.com/office/drawing/2014/main" id="{D33DAF8F-8AD9-FEE2-3609-ECCFC41579D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71564CCE-F816-5827-1BA5-596AB8D1453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Metin Yer Tutucusu 2">
            <a:extLst>
              <a:ext uri="{FF2B5EF4-FFF2-40B4-BE49-F238E27FC236}">
                <a16:creationId xmlns:a16="http://schemas.microsoft.com/office/drawing/2014/main" id="{7FE6A1BB-6F5B-2BD5-F9EB-7CC965E8C2BA}"/>
              </a:ext>
            </a:extLst>
          </p:cNvPr>
          <p:cNvSpPr>
            <a:spLocks noGrp="1"/>
          </p:cNvSpPr>
          <p:nvPr>
            <p:ph idx="1"/>
          </p:nvPr>
        </p:nvSpPr>
        <p:spPr>
          <a:xfrm>
            <a:off x="977080" y="1213945"/>
            <a:ext cx="10376719" cy="4782197"/>
          </a:xfrm>
          <a:prstGeom prst="rect">
            <a:avLst/>
          </a:prstGeom>
        </p:spPr>
        <p:txBody>
          <a:bodyPr vert="horz" lIns="91440" tIns="45720" rIns="91440" bIns="45720" rtlCol="0">
            <a:normAutofit/>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31479783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121765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a:xfrm>
            <a:off x="1527858" y="365126"/>
            <a:ext cx="7384648" cy="931240"/>
          </a:xfrm>
        </p:spPr>
        <p:txBody>
          <a:bodyPr>
            <a:normAutofit/>
          </a:bodyPr>
          <a:lstStyle>
            <a:lvl1pPr>
              <a:defRPr sz="2800" b="1"/>
            </a:lvl1pPr>
          </a:lstStyle>
          <a:p>
            <a:r>
              <a:rPr lang="tr-TR" dirty="0"/>
              <a:t>Asıl başlık stili için tıklatın</a:t>
            </a:r>
          </a:p>
        </p:txBody>
      </p:sp>
      <p:sp>
        <p:nvSpPr>
          <p:cNvPr id="3" name="İçerik Yer Tutucusu 2"/>
          <p:cNvSpPr>
            <a:spLocks noGrp="1"/>
          </p:cNvSpPr>
          <p:nvPr>
            <p:ph idx="1"/>
          </p:nvPr>
        </p:nvSpPr>
        <p:spPr>
          <a:xfrm>
            <a:off x="838200" y="1388963"/>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Picture Placeholder 7">
            <a:extLst>
              <a:ext uri="{FF2B5EF4-FFF2-40B4-BE49-F238E27FC236}">
                <a16:creationId xmlns:a16="http://schemas.microsoft.com/office/drawing/2014/main" id="{374D9B14-7015-ADBC-A90D-AD5DF240DB89}"/>
              </a:ext>
            </a:extLst>
          </p:cNvPr>
          <p:cNvSpPr>
            <a:spLocks noGrp="1"/>
          </p:cNvSpPr>
          <p:nvPr>
            <p:ph type="pic" sz="quarter" idx="13"/>
          </p:nvPr>
        </p:nvSpPr>
        <p:spPr>
          <a:xfrm>
            <a:off x="7500938" y="1389063"/>
            <a:ext cx="4548187" cy="2257425"/>
          </a:xfrm>
        </p:spPr>
        <p:txBody>
          <a:bodyPr/>
          <a:lstStyle/>
          <a:p>
            <a:endParaRPr lang="tr-TR"/>
          </a:p>
        </p:txBody>
      </p:sp>
      <p:sp>
        <p:nvSpPr>
          <p:cNvPr id="9" name="Picture Placeholder 7">
            <a:extLst>
              <a:ext uri="{FF2B5EF4-FFF2-40B4-BE49-F238E27FC236}">
                <a16:creationId xmlns:a16="http://schemas.microsoft.com/office/drawing/2014/main" id="{1C8E58E9-D56D-D03A-35DC-FEC4509EF57B}"/>
              </a:ext>
            </a:extLst>
          </p:cNvPr>
          <p:cNvSpPr>
            <a:spLocks noGrp="1"/>
          </p:cNvSpPr>
          <p:nvPr>
            <p:ph type="pic" sz="quarter" idx="14"/>
          </p:nvPr>
        </p:nvSpPr>
        <p:spPr>
          <a:xfrm>
            <a:off x="7500938" y="3718830"/>
            <a:ext cx="4548187" cy="2257425"/>
          </a:xfrm>
        </p:spPr>
        <p:txBody>
          <a:bodyPr/>
          <a:lstStyle/>
          <a:p>
            <a:endParaRPr lang="tr-TR"/>
          </a:p>
        </p:txBody>
      </p:sp>
      <p:sp>
        <p:nvSpPr>
          <p:cNvPr id="10" name="İçerik Yer Tutucusu 2">
            <a:extLst>
              <a:ext uri="{FF2B5EF4-FFF2-40B4-BE49-F238E27FC236}">
                <a16:creationId xmlns:a16="http://schemas.microsoft.com/office/drawing/2014/main" id="{A5E6595E-2D1F-8D21-E35E-EFBF20D5D668}"/>
              </a:ext>
            </a:extLst>
          </p:cNvPr>
          <p:cNvSpPr>
            <a:spLocks noGrp="1"/>
          </p:cNvSpPr>
          <p:nvPr>
            <p:ph idx="15"/>
          </p:nvPr>
        </p:nvSpPr>
        <p:spPr>
          <a:xfrm>
            <a:off x="838199" y="3718829"/>
            <a:ext cx="6558023" cy="2257426"/>
          </a:xfrm>
        </p:spPr>
        <p:txBody>
          <a:bodyPr/>
          <a:lstStyle/>
          <a:p>
            <a:pPr lvl="0"/>
            <a:r>
              <a:rPr lang="tr-TR" dirty="0"/>
              <a:t>Asıl metin stillerini düzenlemek için tıklatın</a:t>
            </a:r>
          </a:p>
          <a:p>
            <a:pPr lvl="1"/>
            <a:r>
              <a:rPr lang="tr-TR" dirty="0"/>
              <a:t>İkinci düzey</a:t>
            </a:r>
          </a:p>
          <a:p>
            <a:pPr lvl="2"/>
            <a:r>
              <a:rPr lang="tr-TR" dirty="0"/>
              <a:t>Üçüncü düzey</a:t>
            </a:r>
          </a:p>
          <a:p>
            <a:pPr lvl="3"/>
            <a:r>
              <a:rPr lang="tr-TR" dirty="0"/>
              <a:t>Dördüncü düzey</a:t>
            </a:r>
          </a:p>
          <a:p>
            <a:pPr lvl="4"/>
            <a:r>
              <a:rPr lang="tr-TR" dirty="0"/>
              <a:t>Beşinci düzey</a:t>
            </a:r>
          </a:p>
        </p:txBody>
      </p:sp>
    </p:spTree>
    <p:extLst>
      <p:ext uri="{BB962C8B-B14F-4D97-AF65-F5344CB8AC3E}">
        <p14:creationId xmlns:p14="http://schemas.microsoft.com/office/powerpoint/2010/main" val="200136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653748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13213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Altbilgi Yer Tutucusu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ayt Numarası Yer Tutucusu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216481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Altbilgi Yer Tutucusu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ayt Numarası Yer Tutucusu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153233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Altbilgi Yer Tutucusu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08242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806630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Altbilgi Yer Tutucusu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ayt Numarası Yer Tutucusu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038341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876941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19708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1.jpe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59F34EA-13AF-42A5-8175-F36F07C77978}" type="datetime1">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197956"/>
      </p:ext>
    </p:extLst>
  </p:cSld>
  <p:clrMap bg1="lt1" tx1="dk1" bg2="lt2" tx2="dk2" accent1="accent1" accent2="accent2" accent3="accent3" accent4="accent4" accent5="accent5" accent6="accent6" hlink="hlink" folHlink="folHlink"/>
  <p:sldLayoutIdLst>
    <p:sldLayoutId id="2147483686" r:id="rId1"/>
    <p:sldLayoutId id="2147483684"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7"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C6F7165-3F3F-4AEF-90AD-61FBA5020117}" type="datetimeFigureOut">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07.05.2026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17793698"/>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Layout" Target="../diagrams/layout2.xml"/><Relationship Id="rId7" Type="http://schemas.openxmlformats.org/officeDocument/2006/relationships/image" Target="../media/image8.jpeg"/><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comments" Target="../comments/comment1.xml"/><Relationship Id="rId4" Type="http://schemas.openxmlformats.org/officeDocument/2006/relationships/diagramQuickStyle" Target="../diagrams/quickStyle2.xml"/><Relationship Id="rId9"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Layout" Target="../diagrams/layout3.xml"/><Relationship Id="rId7" Type="http://schemas.openxmlformats.org/officeDocument/2006/relationships/image" Target="../media/image15.jpeg"/><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chart" Target="../charts/chart1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chart" Target="../charts/chart21.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9.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chart" Target="../charts/chart27.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chart" Target="../charts/chart28.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chart" Target="../charts/chart30.xml"/><Relationship Id="rId2" Type="http://schemas.openxmlformats.org/officeDocument/2006/relationships/chart" Target="../charts/chart29.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chart" Target="../charts/chart31.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chart" Target="../charts/chart36.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chart" Target="../charts/chart38.xml"/><Relationship Id="rId2" Type="http://schemas.openxmlformats.org/officeDocument/2006/relationships/chart" Target="../charts/chart37.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9.jpeg"/><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1.xml.rels><?xml version="1.0" encoding="UTF-8" standalone="yes"?>
<Relationships xmlns="http://schemas.openxmlformats.org/package/2006/relationships"><Relationship Id="rId2" Type="http://schemas.openxmlformats.org/officeDocument/2006/relationships/chart" Target="../charts/chart39.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chart" Target="../charts/chart40.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chart" Target="../charts/chart41.xml"/><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2" Type="http://schemas.openxmlformats.org/officeDocument/2006/relationships/chart" Target="../charts/chart42.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chart" Target="../charts/chart43.xml"/><Relationship Id="rId1" Type="http://schemas.openxmlformats.org/officeDocument/2006/relationships/slideLayout" Target="../slideLayouts/slideLayout4.xml"/></Relationships>
</file>

<file path=ppt/slides/_rels/slide66.xml.rels><?xml version="1.0" encoding="UTF-8" standalone="yes"?>
<Relationships xmlns="http://schemas.openxmlformats.org/package/2006/relationships"><Relationship Id="rId2" Type="http://schemas.openxmlformats.org/officeDocument/2006/relationships/chart" Target="../charts/chart44.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chart" Target="../charts/chart45.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comments" Target="../comments/comment5.xml"/><Relationship Id="rId2" Type="http://schemas.openxmlformats.org/officeDocument/2006/relationships/chart" Target="../charts/chart48.xml"/><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chart" Target="../charts/chart49.xml"/><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2" Type="http://schemas.openxmlformats.org/officeDocument/2006/relationships/chart" Target="../charts/chart50.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chart" Target="../charts/chart51.xml"/><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chart" Target="../charts/chart52.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chart" Target="../charts/chart53.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chart" Target="../charts/chart54.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8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 Id="rId4" Type="http://schemas.openxmlformats.org/officeDocument/2006/relationships/image" Target="../media/image32.jpe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9.xml"/><Relationship Id="rId4" Type="http://schemas.openxmlformats.org/officeDocument/2006/relationships/image" Target="../media/image35.jpeg"/></Relationships>
</file>

<file path=ppt/slides/_rels/slide9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9.xml"/><Relationship Id="rId4" Type="http://schemas.openxmlformats.org/officeDocument/2006/relationships/image" Target="../media/image38.jpe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9.xml"/><Relationship Id="rId4" Type="http://schemas.openxmlformats.org/officeDocument/2006/relationships/image" Target="../media/image41.jpe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9.xml"/></Relationships>
</file>

<file path=ppt/slides/_rels/slide9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9.xml"/><Relationship Id="rId4" Type="http://schemas.openxmlformats.org/officeDocument/2006/relationships/image" Target="../media/image45.jpe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9.xml"/></Relationships>
</file>

<file path=ppt/slides/_rels/slide10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3522284"/>
            <a:ext cx="121920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3200" b="1" noProof="0" dirty="0">
                <a:solidFill>
                  <a:prstClr val="black">
                    <a:lumMod val="85000"/>
                    <a:lumOff val="15000"/>
                  </a:prstClr>
                </a:solidFill>
                <a:latin typeface="Times New Roman" panose="02020603050405020304" pitchFamily="18" charset="0"/>
                <a:cs typeface="Times New Roman" panose="02020603050405020304" pitchFamily="18" charset="0"/>
              </a:rPr>
              <a:t>         </a:t>
            </a:r>
            <a:r>
              <a:rPr kumimoji="0" lang="tr-TR" sz="4000" b="1" i="0" u="none" strike="noStrike" kern="1200" cap="none" spc="0" normalizeH="0" baseline="0" noProof="0" dirty="0">
                <a:ln>
                  <a:noFill/>
                </a:ln>
                <a:solidFill>
                  <a:prstClr val="black">
                    <a:lumMod val="85000"/>
                    <a:lumOff val="15000"/>
                  </a:prstClr>
                </a:solidFill>
                <a:effectLst/>
                <a:uLnTx/>
                <a:uFillTx/>
                <a:cs typeface="Times New Roman" panose="02020603050405020304" pitchFamily="18" charset="0"/>
              </a:rPr>
              <a:t> KURTALAN MESLEK YÜKSEKOKULU MÜDÜRLÜĞÜ </a:t>
            </a:r>
          </a:p>
        </p:txBody>
      </p:sp>
      <p:sp>
        <p:nvSpPr>
          <p:cNvPr id="7" name="Dikdörtgen 6"/>
          <p:cNvSpPr/>
          <p:nvPr/>
        </p:nvSpPr>
        <p:spPr>
          <a:xfrm>
            <a:off x="3784803" y="4687372"/>
            <a:ext cx="3661708" cy="954107"/>
          </a:xfrm>
          <a:prstGeom prst="rect">
            <a:avLst/>
          </a:prstGeom>
        </p:spPr>
        <p:txBody>
          <a:bodyPr wrap="none">
            <a:spAutoFit/>
          </a:bodyPr>
          <a:lstStyle/>
          <a:p>
            <a:r>
              <a:rPr lang="tr-TR" sz="2800" b="1" dirty="0">
                <a:solidFill>
                  <a:prstClr val="black">
                    <a:lumMod val="85000"/>
                    <a:lumOff val="15000"/>
                  </a:prstClr>
                </a:solidFill>
                <a:cs typeface="Times New Roman" panose="02020603050405020304" pitchFamily="18" charset="0"/>
              </a:rPr>
              <a:t>2025 Yılı Brifing Raporu</a:t>
            </a:r>
          </a:p>
          <a:p>
            <a:pPr algn="ctr"/>
            <a:r>
              <a:rPr lang="tr-TR" sz="2800" b="1">
                <a:solidFill>
                  <a:prstClr val="black">
                    <a:lumMod val="85000"/>
                    <a:lumOff val="15000"/>
                  </a:prstClr>
                </a:solidFill>
                <a:cs typeface="Times New Roman" panose="02020603050405020304" pitchFamily="18" charset="0"/>
              </a:rPr>
              <a:t>07.05.2026</a:t>
            </a:r>
            <a:endParaRPr lang="tr-TR" sz="2800" dirty="0"/>
          </a:p>
        </p:txBody>
      </p:sp>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75607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06898-63E9-644E-C967-2037EE938B17}"/>
              </a:ext>
            </a:extLst>
          </p:cNvPr>
          <p:cNvSpPr>
            <a:spLocks noGrp="1"/>
          </p:cNvSpPr>
          <p:nvPr>
            <p:ph type="title"/>
          </p:nvPr>
        </p:nvSpPr>
        <p:spPr/>
        <p:txBody>
          <a:bodyPr/>
          <a:lstStyle/>
          <a:p>
            <a:r>
              <a:rPr lang="tr-TR" dirty="0"/>
              <a:t>Misyon</a:t>
            </a:r>
          </a:p>
        </p:txBody>
      </p:sp>
      <p:sp>
        <p:nvSpPr>
          <p:cNvPr id="3" name="Content Placeholder 2">
            <a:extLst>
              <a:ext uri="{FF2B5EF4-FFF2-40B4-BE49-F238E27FC236}">
                <a16:creationId xmlns:a16="http://schemas.microsoft.com/office/drawing/2014/main" id="{5B671540-89FF-6CC1-1347-C91D8A92F5B9}"/>
              </a:ext>
            </a:extLst>
          </p:cNvPr>
          <p:cNvSpPr>
            <a:spLocks noGrp="1"/>
          </p:cNvSpPr>
          <p:nvPr>
            <p:ph idx="1"/>
          </p:nvPr>
        </p:nvSpPr>
        <p:spPr>
          <a:xfrm>
            <a:off x="761197" y="1052078"/>
            <a:ext cx="10413733" cy="4511323"/>
          </a:xfrm>
        </p:spPr>
        <p:txBody>
          <a:bodyPr>
            <a:normAutofit lnSpcReduction="10000"/>
          </a:bodyPr>
          <a:lstStyle/>
          <a:p>
            <a:pPr marL="0" indent="0" algn="just">
              <a:lnSpc>
                <a:spcPct val="150000"/>
              </a:lnSpc>
              <a:buNone/>
            </a:pPr>
            <a:r>
              <a:rPr lang="tr-TR" sz="1800" dirty="0">
                <a:effectLst/>
                <a:latin typeface="Times New Roman" panose="02020603050405020304" pitchFamily="18" charset="0"/>
                <a:ea typeface="Tahoma" panose="020B0604030504040204" pitchFamily="34" charset="0"/>
                <a:cs typeface="Arial" panose="020B0604020202020204" pitchFamily="34" charset="0"/>
              </a:rPr>
              <a:t>	Kurtalan Meslek Yüksekokulunun misyonu, evrensel değerler ışığında, ülkemizin geleceği için ilgili sektörlerin ihtiyaç duyduğu, uluslararası standartlarda mesleki ve teknik eğitimin gerektirdiği bilgi ve beceriye sahip, analitik düşünebilen, çağdaş, özgür, dinamik, sorumluluk sahibi, devletin değerlerine bağlı bireyler yetiştirmek, araştırma ve eğitim alanlarında topluma faydalı hizmetlerde bulunmak. Toplumsal yapının değişmesiyle birlikte ortaya çıkan yeni toplumsal koşullara ve sorunlara yönelik, sosyal adalet, bireyin değeri ve iyilik hali gözetilerek, refah alanlarına yönelik bilgi ve modelleri üretip bunların hayata geçirilmesini sağlamaktır. Yüksekokulumuzda bu çalışmalar yürütülürken ülkemizin öznel koşulları ve gereksinimleri dikkate alınarak, meslek alanındaki en yeni bilgilerin, en yetkin öğretim elamanları tarafından, en son teknik olanaklarından yararlanarak öğrencilerimize aktarılması, mezunlarımıza sektörde azami istihdam olanaklarının sağlanması için tüm paydaşlar ile sürekli etkileşim içinde bulunması ve mevcut iş birliği imkânlarının geliştirilmesi gibi görevlerin ifası hedeflenmektedir.  </a:t>
            </a:r>
            <a:endParaRPr lang="tr-TR" sz="1800" dirty="0">
              <a:effectLst/>
              <a:latin typeface="Tahoma" panose="020B0604030504040204" pitchFamily="34" charset="0"/>
              <a:ea typeface="Tahoma" panose="020B0604030504040204" pitchFamily="34" charset="0"/>
              <a:cs typeface="Arial" panose="020B0604020202020204" pitchFamily="34" charset="0"/>
            </a:endParaRPr>
          </a:p>
          <a:p>
            <a:pPr marL="0" indent="0" algn="just">
              <a:buNone/>
            </a:pPr>
            <a:endParaRPr lang="tr-TR" dirty="0"/>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80216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91D34E-C33F-70F4-E89F-3504E8DC531C}"/>
              </a:ext>
            </a:extLst>
          </p:cNvPr>
          <p:cNvSpPr>
            <a:spLocks noGrp="1"/>
          </p:cNvSpPr>
          <p:nvPr>
            <p:ph type="title"/>
          </p:nvPr>
        </p:nvSpPr>
        <p:spPr/>
        <p:txBody>
          <a:bodyPr/>
          <a:lstStyle/>
          <a:p>
            <a:r>
              <a:rPr lang="tr-TR" dirty="0"/>
              <a:t>Vizyon</a:t>
            </a:r>
          </a:p>
        </p:txBody>
      </p:sp>
      <p:sp>
        <p:nvSpPr>
          <p:cNvPr id="3" name="Content Placeholder 2">
            <a:extLst>
              <a:ext uri="{FF2B5EF4-FFF2-40B4-BE49-F238E27FC236}">
                <a16:creationId xmlns:a16="http://schemas.microsoft.com/office/drawing/2014/main" id="{325F51EA-936F-91BB-5FF0-44A7E249EB87}"/>
              </a:ext>
            </a:extLst>
          </p:cNvPr>
          <p:cNvSpPr>
            <a:spLocks noGrp="1"/>
          </p:cNvSpPr>
          <p:nvPr>
            <p:ph idx="1"/>
          </p:nvPr>
        </p:nvSpPr>
        <p:spPr>
          <a:xfrm>
            <a:off x="758790" y="1057836"/>
            <a:ext cx="10462661" cy="4492073"/>
          </a:xfrm>
        </p:spPr>
        <p:txBody>
          <a:bodyPr>
            <a:normAutofit lnSpcReduction="10000"/>
          </a:bodyPr>
          <a:lstStyle/>
          <a:p>
            <a:pPr marL="0" indent="0" algn="just">
              <a:lnSpc>
                <a:spcPct val="150000"/>
              </a:lnSpc>
              <a:buNone/>
            </a:pPr>
            <a:r>
              <a:rPr lang="tr-TR" sz="1800" dirty="0">
                <a:effectLst/>
                <a:latin typeface="Times New Roman" panose="02020603050405020304" pitchFamily="18" charset="0"/>
                <a:ea typeface="Tahoma" panose="020B0604030504040204" pitchFamily="34" charset="0"/>
                <a:cs typeface="Arial" panose="020B0604020202020204" pitchFamily="34" charset="0"/>
              </a:rPr>
              <a:t>	Mensubu olmaktan gurur duyulan, çağdaş mesleki ve teknik eğitimin gerektirdiği bilgi, beceri ve teknolojik açıdan yüksek standartlara sahip, üstün nitelikli ve aranılan teknik ara eleman yetiştiren, yenilikçi ve paylaşımcı, sektörler ile sürekli iş birliği içinde bulunan, sağlayacağı eğitim, bilgi ve araştırma olanaklarıyla bölgemizin ve ülkemizin gelişmesine katkıda bulunacak bir birim olmaktır. Vizyonumuz, çağdaş eğitim çerçevesinde evrensel standartları gözeterek, değişen toplumsal yapı içinde meslek elemanları yetiştirebilmeye yönelik, ulusal ve uluslararası düzeyde kişi, kurum ve kuruluşlarla işbirlikçi bir tutum ile evrensel düzeyde eğitim-öğretim vererek, araştırma ve bilimsel yayınlar yapan aktif bir bilim kurumu olmaktır. Yüksekokulumuzda açılan programlar ile kaliteli bir mesleki eğitim sunmaya devam edip, bu durumun sürdürülüp geliştirilmesi suretiyle Türkiye’nin en iyi Meslek Yüksekokulu haline gelmesi ulaşılmak istenilen idealimizdir. Bu vizyonumuzun gerçeklik kazanması için yüksekokulumuz bünyesinde çeşitli stratejiler geliştirilecek ve politikalar izlenecektir.</a:t>
            </a:r>
            <a:endParaRPr lang="tr-TR" sz="1800" dirty="0">
              <a:effectLst/>
              <a:latin typeface="Tahoma" panose="020B0604030504040204" pitchFamily="34" charset="0"/>
              <a:ea typeface="Tahoma" panose="020B0604030504040204" pitchFamily="34" charset="0"/>
              <a:cs typeface="Arial" panose="020B0604020202020204" pitchFamily="34" charset="0"/>
            </a:endParaRPr>
          </a:p>
          <a:p>
            <a:pPr marL="0" indent="0" algn="just">
              <a:lnSpc>
                <a:spcPct val="150000"/>
              </a:lnSpc>
              <a:buNone/>
            </a:pPr>
            <a:endParaRPr lang="tr-TR" dirty="0"/>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09752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D8DEF-7666-A08E-C11F-5BCDAF8F347D}"/>
              </a:ext>
            </a:extLst>
          </p:cNvPr>
          <p:cNvSpPr>
            <a:spLocks noGrp="1"/>
          </p:cNvSpPr>
          <p:nvPr>
            <p:ph type="title"/>
          </p:nvPr>
        </p:nvSpPr>
        <p:spPr/>
        <p:txBody>
          <a:bodyPr>
            <a:normAutofit fontScale="90000"/>
          </a:bodyPr>
          <a:lstStyle/>
          <a:p>
            <a:endParaRPr lang="tr-TR" dirty="0"/>
          </a:p>
        </p:txBody>
      </p:sp>
      <p:sp>
        <p:nvSpPr>
          <p:cNvPr id="3" name="Text Placeholder 2">
            <a:extLst>
              <a:ext uri="{FF2B5EF4-FFF2-40B4-BE49-F238E27FC236}">
                <a16:creationId xmlns:a16="http://schemas.microsoft.com/office/drawing/2014/main" id="{2D338A51-BCA6-F98A-E85C-D57166EECA57}"/>
              </a:ext>
            </a:extLst>
          </p:cNvPr>
          <p:cNvSpPr>
            <a:spLocks noGrp="1"/>
          </p:cNvSpPr>
          <p:nvPr>
            <p:ph type="body" sz="quarter" idx="13"/>
          </p:nvPr>
        </p:nvSpPr>
        <p:spPr/>
        <p:txBody>
          <a:bodyPr>
            <a:normAutofit fontScale="92500" lnSpcReduction="20000"/>
          </a:bodyPr>
          <a:lstStyle/>
          <a:p>
            <a:r>
              <a:rPr lang="tr-TR" dirty="0"/>
              <a:t>Prof. Dr. Fatih ÇIĞ</a:t>
            </a:r>
          </a:p>
          <a:p>
            <a:r>
              <a:rPr lang="tr-TR" dirty="0"/>
              <a:t>(Müdür)</a:t>
            </a:r>
          </a:p>
        </p:txBody>
      </p:sp>
      <p:pic>
        <p:nvPicPr>
          <p:cNvPr id="12" name="Resim Yer Tutucusu 11">
            <a:extLst>
              <a:ext uri="{FF2B5EF4-FFF2-40B4-BE49-F238E27FC236}">
                <a16:creationId xmlns:a16="http://schemas.microsoft.com/office/drawing/2014/main" id="{6B68B15C-0490-4AE1-B942-2A5733496998}"/>
              </a:ext>
            </a:extLst>
          </p:cNvPr>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4551" b="4551"/>
          <a:stretch>
            <a:fillRect/>
          </a:stretch>
        </p:blipFill>
        <p:spPr/>
      </p:pic>
      <p:pic>
        <p:nvPicPr>
          <p:cNvPr id="14" name="Resim Yer Tutucusu 13">
            <a:extLst>
              <a:ext uri="{FF2B5EF4-FFF2-40B4-BE49-F238E27FC236}">
                <a16:creationId xmlns:a16="http://schemas.microsoft.com/office/drawing/2014/main" id="{F695855E-C191-4D6E-8093-075EF0B7E4E0}"/>
              </a:ext>
            </a:extLst>
          </p:cNvPr>
          <p:cNvPicPr>
            <a:picLocks noGrp="1" noChangeAspect="1"/>
          </p:cNvPicPr>
          <p:nvPr>
            <p:ph type="pic" sz="quarter" idx="15"/>
          </p:nvPr>
        </p:nvPicPr>
        <p:blipFill>
          <a:blip r:embed="rId3" cstate="print">
            <a:extLst>
              <a:ext uri="{28A0092B-C50C-407E-A947-70E740481C1C}">
                <a14:useLocalDpi xmlns:a14="http://schemas.microsoft.com/office/drawing/2010/main" val="0"/>
              </a:ext>
            </a:extLst>
          </a:blip>
          <a:srcRect t="3839" b="3839"/>
          <a:stretch>
            <a:fillRect/>
          </a:stretch>
        </p:blipFill>
        <p:spPr/>
      </p:pic>
      <p:sp>
        <p:nvSpPr>
          <p:cNvPr id="6" name="Text Placeholder 5">
            <a:extLst>
              <a:ext uri="{FF2B5EF4-FFF2-40B4-BE49-F238E27FC236}">
                <a16:creationId xmlns:a16="http://schemas.microsoft.com/office/drawing/2014/main" id="{957D2BD2-34F2-5E6B-FE13-8ECF76DB80AF}"/>
              </a:ext>
            </a:extLst>
          </p:cNvPr>
          <p:cNvSpPr>
            <a:spLocks noGrp="1"/>
          </p:cNvSpPr>
          <p:nvPr>
            <p:ph type="body" sz="quarter" idx="16"/>
          </p:nvPr>
        </p:nvSpPr>
        <p:spPr/>
        <p:txBody>
          <a:bodyPr>
            <a:normAutofit fontScale="92500" lnSpcReduction="10000"/>
          </a:bodyPr>
          <a:lstStyle/>
          <a:p>
            <a:r>
              <a:rPr lang="tr-TR" dirty="0"/>
              <a:t>Dr. </a:t>
            </a:r>
            <a:r>
              <a:rPr lang="tr-TR" dirty="0" err="1"/>
              <a:t>Öğr</a:t>
            </a:r>
            <a:r>
              <a:rPr lang="tr-TR" dirty="0"/>
              <a:t>. Üyesi Oğuzhan ÇAM</a:t>
            </a:r>
          </a:p>
          <a:p>
            <a:r>
              <a:rPr lang="tr-TR" dirty="0"/>
              <a:t>Müdür Yardımcısı</a:t>
            </a:r>
          </a:p>
        </p:txBody>
      </p:sp>
      <p:pic>
        <p:nvPicPr>
          <p:cNvPr id="16" name="Resim Yer Tutucusu 15">
            <a:extLst>
              <a:ext uri="{FF2B5EF4-FFF2-40B4-BE49-F238E27FC236}">
                <a16:creationId xmlns:a16="http://schemas.microsoft.com/office/drawing/2014/main" id="{4A925A2F-D891-494E-91D5-6DA4F422E7B7}"/>
              </a:ext>
            </a:extLst>
          </p:cNvPr>
          <p:cNvPicPr>
            <a:picLocks noGrp="1" noChangeAspect="1"/>
          </p:cNvPicPr>
          <p:nvPr>
            <p:ph type="pic" sz="quarter" idx="19"/>
          </p:nvPr>
        </p:nvPicPr>
        <p:blipFill>
          <a:blip r:embed="rId4" cstate="print">
            <a:extLst>
              <a:ext uri="{28A0092B-C50C-407E-A947-70E740481C1C}">
                <a14:useLocalDpi xmlns:a14="http://schemas.microsoft.com/office/drawing/2010/main" val="0"/>
              </a:ext>
            </a:extLst>
          </a:blip>
          <a:srcRect t="2896" b="2896"/>
          <a:stretch>
            <a:fillRect/>
          </a:stretch>
        </p:blipFill>
        <p:spPr/>
      </p:pic>
      <p:sp>
        <p:nvSpPr>
          <p:cNvPr id="8" name="Text Placeholder 7">
            <a:extLst>
              <a:ext uri="{FF2B5EF4-FFF2-40B4-BE49-F238E27FC236}">
                <a16:creationId xmlns:a16="http://schemas.microsoft.com/office/drawing/2014/main" id="{53A7A8B4-DB11-00FF-DEB5-E0A17EE306D6}"/>
              </a:ext>
            </a:extLst>
          </p:cNvPr>
          <p:cNvSpPr>
            <a:spLocks noGrp="1"/>
          </p:cNvSpPr>
          <p:nvPr>
            <p:ph type="body" sz="quarter" idx="20"/>
          </p:nvPr>
        </p:nvSpPr>
        <p:spPr/>
        <p:txBody>
          <a:bodyPr>
            <a:normAutofit fontScale="92500" lnSpcReduction="10000"/>
          </a:bodyPr>
          <a:lstStyle/>
          <a:p>
            <a:r>
              <a:rPr lang="tr-TR" dirty="0" err="1"/>
              <a:t>Doç.Dr</a:t>
            </a:r>
            <a:r>
              <a:rPr lang="tr-TR" dirty="0"/>
              <a:t>. Şahin AY</a:t>
            </a:r>
          </a:p>
          <a:p>
            <a:r>
              <a:rPr lang="tr-TR" dirty="0"/>
              <a:t>Müdür Yardımcısı</a:t>
            </a:r>
          </a:p>
          <a:p>
            <a:endParaRPr lang="tr-TR" dirty="0"/>
          </a:p>
        </p:txBody>
      </p:sp>
      <p:pic>
        <p:nvPicPr>
          <p:cNvPr id="18" name="Resim Yer Tutucusu 17">
            <a:extLst>
              <a:ext uri="{FF2B5EF4-FFF2-40B4-BE49-F238E27FC236}">
                <a16:creationId xmlns:a16="http://schemas.microsoft.com/office/drawing/2014/main" id="{37507C09-3253-4063-AE12-42C5700A3388}"/>
              </a:ext>
            </a:extLst>
          </p:cNvPr>
          <p:cNvPicPr>
            <a:picLocks noGrp="1" noChangeAspect="1"/>
          </p:cNvPicPr>
          <p:nvPr>
            <p:ph type="pic" sz="quarter" idx="21"/>
          </p:nvPr>
        </p:nvPicPr>
        <p:blipFill>
          <a:blip r:embed="rId5" cstate="print">
            <a:extLst>
              <a:ext uri="{28A0092B-C50C-407E-A947-70E740481C1C}">
                <a14:useLocalDpi xmlns:a14="http://schemas.microsoft.com/office/drawing/2010/main" val="0"/>
              </a:ext>
            </a:extLst>
          </a:blip>
          <a:srcRect l="14731" r="14731"/>
          <a:stretch>
            <a:fillRect/>
          </a:stretch>
        </p:blipFill>
        <p:spPr/>
      </p:pic>
      <p:sp>
        <p:nvSpPr>
          <p:cNvPr id="10" name="Text Placeholder 9">
            <a:extLst>
              <a:ext uri="{FF2B5EF4-FFF2-40B4-BE49-F238E27FC236}">
                <a16:creationId xmlns:a16="http://schemas.microsoft.com/office/drawing/2014/main" id="{EA0178EE-30DE-4FA0-018D-29D3C3F223C2}"/>
              </a:ext>
            </a:extLst>
          </p:cNvPr>
          <p:cNvSpPr>
            <a:spLocks noGrp="1"/>
          </p:cNvSpPr>
          <p:nvPr>
            <p:ph type="body" sz="quarter" idx="22"/>
          </p:nvPr>
        </p:nvSpPr>
        <p:spPr/>
        <p:txBody>
          <a:bodyPr>
            <a:normAutofit fontScale="92500" lnSpcReduction="10000"/>
          </a:bodyPr>
          <a:lstStyle/>
          <a:p>
            <a:r>
              <a:rPr lang="tr-TR" dirty="0"/>
              <a:t>M. </a:t>
            </a:r>
            <a:r>
              <a:rPr lang="tr-TR" dirty="0" err="1"/>
              <a:t>Abdulvahhap</a:t>
            </a:r>
            <a:r>
              <a:rPr lang="tr-TR" dirty="0"/>
              <a:t> SANCAR</a:t>
            </a:r>
          </a:p>
          <a:p>
            <a:r>
              <a:rPr lang="tr-TR" dirty="0"/>
              <a:t>(Yüksekokul Sekreteri)</a:t>
            </a: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68308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3594361124"/>
              </p:ext>
            </p:extLst>
          </p:nvPr>
        </p:nvGraphicFramePr>
        <p:xfrm>
          <a:off x="1159479" y="1296366"/>
          <a:ext cx="8398407" cy="4372920"/>
        </p:xfrm>
        <a:graphic>
          <a:graphicData uri="http://schemas.openxmlformats.org/drawingml/2006/table">
            <a:tbl>
              <a:tblPr firstRow="1" bandRow="1">
                <a:tableStyleId>{74C1A8A3-306A-4EB7-A6B1-4F7E0EB9C5D6}</a:tableStyleId>
              </a:tblPr>
              <a:tblGrid>
                <a:gridCol w="3988753">
                  <a:extLst>
                    <a:ext uri="{9D8B030D-6E8A-4147-A177-3AD203B41FA5}">
                      <a16:colId xmlns:a16="http://schemas.microsoft.com/office/drawing/2014/main" val="3834614422"/>
                    </a:ext>
                  </a:extLst>
                </a:gridCol>
                <a:gridCol w="4409654">
                  <a:extLst>
                    <a:ext uri="{9D8B030D-6E8A-4147-A177-3AD203B41FA5}">
                      <a16:colId xmlns:a16="http://schemas.microsoft.com/office/drawing/2014/main" val="200479393"/>
                    </a:ext>
                  </a:extLst>
                </a:gridCol>
              </a:tblGrid>
              <a:tr h="437292">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437292">
                <a:tc>
                  <a:txBody>
                    <a:bodyPr/>
                    <a:lstStyle/>
                    <a:p>
                      <a:r>
                        <a:rPr lang="tr-TR" dirty="0"/>
                        <a:t>Muhammed </a:t>
                      </a:r>
                      <a:r>
                        <a:rPr lang="tr-TR" dirty="0" err="1"/>
                        <a:t>Abdulvahhap</a:t>
                      </a:r>
                      <a:r>
                        <a:rPr lang="tr-TR" dirty="0"/>
                        <a:t> SANCAR</a:t>
                      </a:r>
                    </a:p>
                  </a:txBody>
                  <a:tcPr/>
                </a:tc>
                <a:tc>
                  <a:txBody>
                    <a:bodyPr/>
                    <a:lstStyle/>
                    <a:p>
                      <a:r>
                        <a:rPr lang="tr-TR" dirty="0"/>
                        <a:t>Yüksekokul Sekreteri</a:t>
                      </a:r>
                    </a:p>
                  </a:txBody>
                  <a:tcPr/>
                </a:tc>
                <a:extLst>
                  <a:ext uri="{0D108BD9-81ED-4DB2-BD59-A6C34878D82A}">
                    <a16:rowId xmlns:a16="http://schemas.microsoft.com/office/drawing/2014/main" val="1880042307"/>
                  </a:ext>
                </a:extLst>
              </a:tr>
              <a:tr h="437292">
                <a:tc>
                  <a:txBody>
                    <a:bodyPr/>
                    <a:lstStyle/>
                    <a:p>
                      <a:r>
                        <a:rPr lang="tr-TR" dirty="0"/>
                        <a:t>Hasan BİL</a:t>
                      </a:r>
                    </a:p>
                  </a:txBody>
                  <a:tcPr/>
                </a:tc>
                <a:tc>
                  <a:txBody>
                    <a:bodyPr/>
                    <a:lstStyle/>
                    <a:p>
                      <a:r>
                        <a:rPr lang="tr-TR" dirty="0"/>
                        <a:t>Bilgisayar İşletmeni (SKS/Yazı İşleri)</a:t>
                      </a:r>
                    </a:p>
                  </a:txBody>
                  <a:tcPr/>
                </a:tc>
                <a:extLst>
                  <a:ext uri="{0D108BD9-81ED-4DB2-BD59-A6C34878D82A}">
                    <a16:rowId xmlns:a16="http://schemas.microsoft.com/office/drawing/2014/main" val="2070324419"/>
                  </a:ext>
                </a:extLst>
              </a:tr>
              <a:tr h="437292">
                <a:tc>
                  <a:txBody>
                    <a:bodyPr/>
                    <a:lstStyle/>
                    <a:p>
                      <a:r>
                        <a:rPr lang="tr-TR" dirty="0"/>
                        <a:t>Gıyasettin ULUŞIK</a:t>
                      </a:r>
                    </a:p>
                  </a:txBody>
                  <a:tcPr/>
                </a:tc>
                <a:tc>
                  <a:txBody>
                    <a:bodyPr/>
                    <a:lstStyle/>
                    <a:p>
                      <a:r>
                        <a:rPr lang="tr-TR" dirty="0"/>
                        <a:t>Bilgisayar İşletmeni (Tahakkuk)</a:t>
                      </a:r>
                    </a:p>
                  </a:txBody>
                  <a:tcPr/>
                </a:tc>
                <a:extLst>
                  <a:ext uri="{0D108BD9-81ED-4DB2-BD59-A6C34878D82A}">
                    <a16:rowId xmlns:a16="http://schemas.microsoft.com/office/drawing/2014/main" val="800317930"/>
                  </a:ext>
                </a:extLst>
              </a:tr>
              <a:tr h="437292">
                <a:tc>
                  <a:txBody>
                    <a:bodyPr/>
                    <a:lstStyle/>
                    <a:p>
                      <a:r>
                        <a:rPr lang="tr-TR" dirty="0"/>
                        <a:t>Halit ALPNAR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a:t>Bilgisayar İşletmeni (Kütüphane)</a:t>
                      </a:r>
                    </a:p>
                  </a:txBody>
                  <a:tcPr/>
                </a:tc>
                <a:extLst>
                  <a:ext uri="{0D108BD9-81ED-4DB2-BD59-A6C34878D82A}">
                    <a16:rowId xmlns:a16="http://schemas.microsoft.com/office/drawing/2014/main" val="2864621757"/>
                  </a:ext>
                </a:extLst>
              </a:tr>
              <a:tr h="437292">
                <a:tc>
                  <a:txBody>
                    <a:bodyPr/>
                    <a:lstStyle/>
                    <a:p>
                      <a:r>
                        <a:rPr lang="tr-TR" dirty="0"/>
                        <a:t>Nihat AYDIN</a:t>
                      </a:r>
                    </a:p>
                  </a:txBody>
                  <a:tcPr/>
                </a:tc>
                <a:tc>
                  <a:txBody>
                    <a:bodyPr/>
                    <a:lstStyle/>
                    <a:p>
                      <a:r>
                        <a:rPr lang="tr-TR" dirty="0"/>
                        <a:t>Tekniker (Öğrenci İşleri)</a:t>
                      </a:r>
                    </a:p>
                  </a:txBody>
                  <a:tcPr/>
                </a:tc>
                <a:extLst>
                  <a:ext uri="{0D108BD9-81ED-4DB2-BD59-A6C34878D82A}">
                    <a16:rowId xmlns:a16="http://schemas.microsoft.com/office/drawing/2014/main" val="153854937"/>
                  </a:ext>
                </a:extLst>
              </a:tr>
              <a:tr h="437292">
                <a:tc>
                  <a:txBody>
                    <a:bodyPr/>
                    <a:lstStyle/>
                    <a:p>
                      <a:r>
                        <a:rPr lang="tr-TR" dirty="0"/>
                        <a:t>M. Salih DİLEK</a:t>
                      </a:r>
                    </a:p>
                  </a:txBody>
                  <a:tcPr/>
                </a:tc>
                <a:tc>
                  <a:txBody>
                    <a:bodyPr/>
                    <a:lstStyle/>
                    <a:p>
                      <a:r>
                        <a:rPr lang="tr-TR" dirty="0"/>
                        <a:t>Teknisyen (Taşınır/Öğrenci İşleri)</a:t>
                      </a:r>
                    </a:p>
                  </a:txBody>
                  <a:tcPr/>
                </a:tc>
                <a:extLst>
                  <a:ext uri="{0D108BD9-81ED-4DB2-BD59-A6C34878D82A}">
                    <a16:rowId xmlns:a16="http://schemas.microsoft.com/office/drawing/2014/main" val="3201206601"/>
                  </a:ext>
                </a:extLst>
              </a:tr>
              <a:tr h="437292">
                <a:tc>
                  <a:txBody>
                    <a:bodyPr/>
                    <a:lstStyle/>
                    <a:p>
                      <a:r>
                        <a:rPr lang="tr-TR" dirty="0"/>
                        <a:t>Osman KIZILARSLAN</a:t>
                      </a:r>
                    </a:p>
                  </a:txBody>
                  <a:tcPr/>
                </a:tc>
                <a:tc>
                  <a:txBody>
                    <a:bodyPr/>
                    <a:lstStyle/>
                    <a:p>
                      <a:r>
                        <a:rPr lang="tr-TR" dirty="0"/>
                        <a:t>Teknisyen (Kütüphane)</a:t>
                      </a:r>
                    </a:p>
                  </a:txBody>
                  <a:tcPr/>
                </a:tc>
                <a:extLst>
                  <a:ext uri="{0D108BD9-81ED-4DB2-BD59-A6C34878D82A}">
                    <a16:rowId xmlns:a16="http://schemas.microsoft.com/office/drawing/2014/main" val="2173640868"/>
                  </a:ext>
                </a:extLst>
              </a:tr>
              <a:tr h="437292">
                <a:tc>
                  <a:txBody>
                    <a:bodyPr/>
                    <a:lstStyle/>
                    <a:p>
                      <a:r>
                        <a:rPr lang="tr-TR" dirty="0"/>
                        <a:t>Refik POLAT</a:t>
                      </a:r>
                    </a:p>
                  </a:txBody>
                  <a:tcPr/>
                </a:tc>
                <a:tc>
                  <a:txBody>
                    <a:bodyPr/>
                    <a:lstStyle/>
                    <a:p>
                      <a:r>
                        <a:rPr lang="tr-TR" dirty="0"/>
                        <a:t>Hizmetli</a:t>
                      </a:r>
                    </a:p>
                  </a:txBody>
                  <a:tcPr/>
                </a:tc>
                <a:extLst>
                  <a:ext uri="{0D108BD9-81ED-4DB2-BD59-A6C34878D82A}">
                    <a16:rowId xmlns:a16="http://schemas.microsoft.com/office/drawing/2014/main" val="2839981222"/>
                  </a:ext>
                </a:extLst>
              </a:tr>
              <a:tr h="437292">
                <a:tc>
                  <a:txBody>
                    <a:bodyPr/>
                    <a:lstStyle/>
                    <a:p>
                      <a:endParaRPr lang="tr-TR" dirty="0"/>
                    </a:p>
                  </a:txBody>
                  <a:tcPr/>
                </a:tc>
                <a:tc>
                  <a:txBody>
                    <a:bodyPr/>
                    <a:lstStyle/>
                    <a:p>
                      <a:endParaRPr lang="tr-TR" dirty="0"/>
                    </a:p>
                  </a:txBody>
                  <a:tcPr/>
                </a:tc>
                <a:extLst>
                  <a:ext uri="{0D108BD9-81ED-4DB2-BD59-A6C34878D82A}">
                    <a16:rowId xmlns:a16="http://schemas.microsoft.com/office/drawing/2014/main" val="1505033595"/>
                  </a:ext>
                </a:extLst>
              </a:tr>
            </a:tbl>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01953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ABA83-BCA4-E7C7-7A1F-F18503F04A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4F95B1-7819-69A5-F2DC-513B5E3ADE3C}"/>
              </a:ext>
            </a:extLst>
          </p:cNvPr>
          <p:cNvSpPr>
            <a:spLocks noGrp="1"/>
          </p:cNvSpPr>
          <p:nvPr>
            <p:ph type="title"/>
          </p:nvPr>
        </p:nvSpPr>
        <p:spPr/>
        <p:txBody>
          <a:bodyPr/>
          <a:lstStyle/>
          <a:p>
            <a:r>
              <a:rPr lang="tr-TR" dirty="0"/>
              <a:t>İDARİ PERSONELİMİZ</a:t>
            </a:r>
          </a:p>
        </p:txBody>
      </p:sp>
      <p:graphicFrame>
        <p:nvGraphicFramePr>
          <p:cNvPr id="6" name="Content Placeholder 5">
            <a:extLst>
              <a:ext uri="{FF2B5EF4-FFF2-40B4-BE49-F238E27FC236}">
                <a16:creationId xmlns:a16="http://schemas.microsoft.com/office/drawing/2014/main" id="{96F330B6-CAD6-E91A-C709-F4D0324464FB}"/>
              </a:ext>
            </a:extLst>
          </p:cNvPr>
          <p:cNvGraphicFramePr>
            <a:graphicFrameLocks noGrp="1"/>
          </p:cNvGraphicFramePr>
          <p:nvPr>
            <p:ph idx="1"/>
            <p:extLst>
              <p:ext uri="{D42A27DB-BD31-4B8C-83A1-F6EECF244321}">
                <p14:modId xmlns:p14="http://schemas.microsoft.com/office/powerpoint/2010/main" val="2057449369"/>
              </p:ext>
            </p:extLst>
          </p:nvPr>
        </p:nvGraphicFramePr>
        <p:xfrm>
          <a:off x="1110824" y="1132735"/>
          <a:ext cx="8610691" cy="4603920"/>
        </p:xfrm>
        <a:graphic>
          <a:graphicData uri="http://schemas.openxmlformats.org/drawingml/2006/table">
            <a:tbl>
              <a:tblPr firstRow="1" bandRow="1">
                <a:tableStyleId>{74C1A8A3-306A-4EB7-A6B1-4F7E0EB9C5D6}</a:tableStyleId>
              </a:tblPr>
              <a:tblGrid>
                <a:gridCol w="4089575">
                  <a:extLst>
                    <a:ext uri="{9D8B030D-6E8A-4147-A177-3AD203B41FA5}">
                      <a16:colId xmlns:a16="http://schemas.microsoft.com/office/drawing/2014/main" val="3834614422"/>
                    </a:ext>
                  </a:extLst>
                </a:gridCol>
                <a:gridCol w="4521116">
                  <a:extLst>
                    <a:ext uri="{9D8B030D-6E8A-4147-A177-3AD203B41FA5}">
                      <a16:colId xmlns:a16="http://schemas.microsoft.com/office/drawing/2014/main" val="200479393"/>
                    </a:ext>
                  </a:extLst>
                </a:gridCol>
              </a:tblGrid>
              <a:tr h="383660">
                <a:tc>
                  <a:txBody>
                    <a:bodyPr/>
                    <a:lstStyle/>
                    <a:p>
                      <a:r>
                        <a:rPr lang="tr-TR" dirty="0"/>
                        <a:t>Adı SOYADI</a:t>
                      </a:r>
                    </a:p>
                  </a:txBody>
                  <a:tcPr/>
                </a:tc>
                <a:tc>
                  <a:txBody>
                    <a:bodyPr/>
                    <a:lstStyle/>
                    <a:p>
                      <a:r>
                        <a:rPr lang="tr-TR" dirty="0"/>
                        <a:t>GÖREVİ</a:t>
                      </a:r>
                    </a:p>
                  </a:txBody>
                  <a:tcPr/>
                </a:tc>
                <a:extLst>
                  <a:ext uri="{0D108BD9-81ED-4DB2-BD59-A6C34878D82A}">
                    <a16:rowId xmlns:a16="http://schemas.microsoft.com/office/drawing/2014/main" val="1015075536"/>
                  </a:ext>
                </a:extLst>
              </a:tr>
              <a:tr h="383660">
                <a:tc>
                  <a:txBody>
                    <a:bodyPr/>
                    <a:lstStyle/>
                    <a:p>
                      <a:r>
                        <a:rPr lang="tr-TR" dirty="0"/>
                        <a:t>İsmet EROL</a:t>
                      </a:r>
                    </a:p>
                  </a:txBody>
                  <a:tcPr/>
                </a:tc>
                <a:tc>
                  <a:txBody>
                    <a:bodyPr/>
                    <a:lstStyle/>
                    <a:p>
                      <a:r>
                        <a:rPr lang="tr-TR" dirty="0"/>
                        <a:t>İşçi (Temizlik/Kalorifer)</a:t>
                      </a:r>
                    </a:p>
                  </a:txBody>
                  <a:tcPr/>
                </a:tc>
                <a:extLst>
                  <a:ext uri="{0D108BD9-81ED-4DB2-BD59-A6C34878D82A}">
                    <a16:rowId xmlns:a16="http://schemas.microsoft.com/office/drawing/2014/main" val="1880042307"/>
                  </a:ext>
                </a:extLst>
              </a:tr>
              <a:tr h="383660">
                <a:tc>
                  <a:txBody>
                    <a:bodyPr/>
                    <a:lstStyle/>
                    <a:p>
                      <a:r>
                        <a:rPr lang="tr-TR" dirty="0"/>
                        <a:t>Cemal DİLMEN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t>
                      </a:r>
                      <a:r>
                        <a:rPr lang="tr-TR" dirty="0"/>
                        <a:t>(Temizlik)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070324419"/>
                  </a:ext>
                </a:extLst>
              </a:tr>
              <a:tr h="383660">
                <a:tc>
                  <a:txBody>
                    <a:bodyPr/>
                    <a:lstStyle/>
                    <a:p>
                      <a:r>
                        <a:rPr lang="tr-TR" dirty="0"/>
                        <a:t>Sabri DAĞDELEN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t>
                      </a:r>
                      <a:r>
                        <a:rPr lang="tr-TR" dirty="0"/>
                        <a:t>(Temizlik)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800317930"/>
                  </a:ext>
                </a:extLst>
              </a:tr>
              <a:tr h="383660">
                <a:tc>
                  <a:txBody>
                    <a:bodyPr/>
                    <a:lstStyle/>
                    <a:p>
                      <a:r>
                        <a:rPr lang="tr-TR" dirty="0"/>
                        <a:t>Yusuf SAK</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(Aşçı)</a:t>
                      </a:r>
                    </a:p>
                  </a:txBody>
                  <a:tcPr/>
                </a:tc>
                <a:extLst>
                  <a:ext uri="{0D108BD9-81ED-4DB2-BD59-A6C34878D82A}">
                    <a16:rowId xmlns:a16="http://schemas.microsoft.com/office/drawing/2014/main" val="2864621757"/>
                  </a:ext>
                </a:extLst>
              </a:tr>
              <a:tr h="383660">
                <a:tc>
                  <a:txBody>
                    <a:bodyPr/>
                    <a:lstStyle/>
                    <a:p>
                      <a:r>
                        <a:rPr lang="tr-TR" dirty="0"/>
                        <a:t>Sezai DEMİR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(Aşçı)</a:t>
                      </a:r>
                    </a:p>
                  </a:txBody>
                  <a:tcPr/>
                </a:tc>
                <a:extLst>
                  <a:ext uri="{0D108BD9-81ED-4DB2-BD59-A6C34878D82A}">
                    <a16:rowId xmlns:a16="http://schemas.microsoft.com/office/drawing/2014/main" val="153854937"/>
                  </a:ext>
                </a:extLst>
              </a:tr>
              <a:tr h="383660">
                <a:tc>
                  <a:txBody>
                    <a:bodyPr/>
                    <a:lstStyle/>
                    <a:p>
                      <a:r>
                        <a:rPr lang="tr-TR" dirty="0"/>
                        <a:t>Kadri MİNAZ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3201206601"/>
                  </a:ext>
                </a:extLst>
              </a:tr>
              <a:tr h="383660">
                <a:tc>
                  <a:txBody>
                    <a:bodyPr/>
                    <a:lstStyle/>
                    <a:p>
                      <a:r>
                        <a:rPr lang="tr-TR" sz="1800" kern="1200" dirty="0">
                          <a:solidFill>
                            <a:schemeClr val="dk1"/>
                          </a:solidFill>
                          <a:effectLst/>
                          <a:latin typeface="+mn-lt"/>
                          <a:ea typeface="+mn-ea"/>
                          <a:cs typeface="+mn-cs"/>
                        </a:rPr>
                        <a:t>Rafet GÜRHAN </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173640868"/>
                  </a:ext>
                </a:extLst>
              </a:tr>
              <a:tr h="383660">
                <a:tc>
                  <a:txBody>
                    <a:bodyPr/>
                    <a:lstStyle/>
                    <a:p>
                      <a:r>
                        <a:rPr lang="tr-TR" sz="1800" kern="1200" dirty="0">
                          <a:solidFill>
                            <a:schemeClr val="dk1"/>
                          </a:solidFill>
                          <a:effectLst/>
                          <a:latin typeface="+mn-lt"/>
                          <a:ea typeface="+mn-ea"/>
                          <a:cs typeface="+mn-cs"/>
                        </a:rPr>
                        <a:t>Süleyman EKİNCİ </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2839981222"/>
                  </a:ext>
                </a:extLst>
              </a:tr>
              <a:tr h="383660">
                <a:tc>
                  <a:txBody>
                    <a:bodyPr/>
                    <a:lstStyle/>
                    <a:p>
                      <a:r>
                        <a:rPr lang="tr-TR" sz="1800" kern="1200" dirty="0">
                          <a:solidFill>
                            <a:schemeClr val="dk1"/>
                          </a:solidFill>
                          <a:effectLst/>
                          <a:latin typeface="+mn-lt"/>
                          <a:ea typeface="+mn-ea"/>
                          <a:cs typeface="+mn-cs"/>
                        </a:rPr>
                        <a:t>Adem ÇELİK</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3153591477"/>
                  </a:ext>
                </a:extLst>
              </a:tr>
              <a:tr h="383660">
                <a:tc>
                  <a:txBody>
                    <a:bodyPr/>
                    <a:lstStyle/>
                    <a:p>
                      <a:r>
                        <a:rPr lang="tr-TR" sz="1800" kern="1200" dirty="0">
                          <a:solidFill>
                            <a:schemeClr val="dk1"/>
                          </a:solidFill>
                          <a:effectLst/>
                          <a:latin typeface="+mn-lt"/>
                          <a:ea typeface="+mn-ea"/>
                          <a:cs typeface="+mn-cs"/>
                        </a:rPr>
                        <a:t>Ferhat PETEK</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a:ln>
                            <a:noFill/>
                          </a:ln>
                          <a:solidFill>
                            <a:prstClr val="black"/>
                          </a:solidFill>
                          <a:effectLst/>
                          <a:uLnTx/>
                          <a:uFillTx/>
                          <a:latin typeface="Calibri"/>
                          <a:ea typeface="+mn-ea"/>
                          <a:cs typeface="+mn-cs"/>
                        </a:rPr>
                        <a:t>İşçi (Güvenlik)</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a:txBody>
                  <a:tcPr/>
                </a:tc>
                <a:extLst>
                  <a:ext uri="{0D108BD9-81ED-4DB2-BD59-A6C34878D82A}">
                    <a16:rowId xmlns:a16="http://schemas.microsoft.com/office/drawing/2014/main" val="466162895"/>
                  </a:ext>
                </a:extLst>
              </a:tr>
              <a:tr h="383660">
                <a:tc>
                  <a:txBody>
                    <a:bodyPr/>
                    <a:lstStyle/>
                    <a:p>
                      <a:r>
                        <a:rPr lang="tr-TR" sz="1800" kern="1200" dirty="0">
                          <a:solidFill>
                            <a:schemeClr val="dk1"/>
                          </a:solidFill>
                          <a:effectLst/>
                          <a:latin typeface="+mn-lt"/>
                          <a:ea typeface="+mn-ea"/>
                          <a:cs typeface="+mn-cs"/>
                        </a:rPr>
                        <a:t>Zekeriya NAS</a:t>
                      </a:r>
                      <a:endParaRPr lang="tr-TR"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0" i="0" u="none" strike="noStrike" kern="1200" cap="none" spc="0" normalizeH="0" baseline="0" noProof="0" dirty="0">
                          <a:ln>
                            <a:noFill/>
                          </a:ln>
                          <a:solidFill>
                            <a:prstClr val="black"/>
                          </a:solidFill>
                          <a:effectLst/>
                          <a:uLnTx/>
                          <a:uFillTx/>
                          <a:latin typeface="Calibri"/>
                          <a:ea typeface="+mn-ea"/>
                          <a:cs typeface="+mn-cs"/>
                        </a:rPr>
                        <a:t>İşçi (Güvenlik)</a:t>
                      </a:r>
                    </a:p>
                  </a:txBody>
                  <a:tcPr/>
                </a:tc>
                <a:extLst>
                  <a:ext uri="{0D108BD9-81ED-4DB2-BD59-A6C34878D82A}">
                    <a16:rowId xmlns:a16="http://schemas.microsoft.com/office/drawing/2014/main" val="2089004956"/>
                  </a:ext>
                </a:extLst>
              </a:tr>
            </a:tbl>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54175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D6E77-EEA9-8099-D368-A0024A7063CF}"/>
              </a:ext>
            </a:extLst>
          </p:cNvPr>
          <p:cNvSpPr>
            <a:spLocks noGrp="1"/>
          </p:cNvSpPr>
          <p:nvPr>
            <p:ph type="title"/>
          </p:nvPr>
        </p:nvSpPr>
        <p:spPr/>
        <p:txBody>
          <a:bodyPr/>
          <a:lstStyle/>
          <a:p>
            <a:r>
              <a:rPr lang="tr-TR" dirty="0"/>
              <a:t>PROGRAMLARIMIZ</a:t>
            </a:r>
          </a:p>
        </p:txBody>
      </p:sp>
      <p:graphicFrame>
        <p:nvGraphicFramePr>
          <p:cNvPr id="4" name="Content Placeholder 3">
            <a:extLst>
              <a:ext uri="{FF2B5EF4-FFF2-40B4-BE49-F238E27FC236}">
                <a16:creationId xmlns:a16="http://schemas.microsoft.com/office/drawing/2014/main" id="{EB68DAFF-05D4-83F0-BC2D-AF57B941CEEC}"/>
              </a:ext>
            </a:extLst>
          </p:cNvPr>
          <p:cNvGraphicFramePr>
            <a:graphicFrameLocks noGrp="1"/>
          </p:cNvGraphicFramePr>
          <p:nvPr>
            <p:ph idx="1"/>
            <p:extLst>
              <p:ext uri="{D42A27DB-BD31-4B8C-83A1-F6EECF244321}">
                <p14:modId xmlns:p14="http://schemas.microsoft.com/office/powerpoint/2010/main" val="1450871154"/>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717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B899DC4-6C6D-4F62-8361-C81B63696B9F}"/>
                                            </p:graphicEl>
                                          </p:spTgt>
                                        </p:tgtEl>
                                        <p:attrNameLst>
                                          <p:attrName>style.visibility</p:attrName>
                                        </p:attrNameLst>
                                      </p:cBhvr>
                                      <p:to>
                                        <p:strVal val="visible"/>
                                      </p:to>
                                    </p:set>
                                    <p:animEffect transition="in" filter="fade">
                                      <p:cBhvr>
                                        <p:cTn id="7" dur="500"/>
                                        <p:tgtEl>
                                          <p:spTgt spid="4">
                                            <p:graphicEl>
                                              <a:dgm id="{5B899DC4-6C6D-4F62-8361-C81B63696B9F}"/>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766A867A-7466-4AB6-8519-972390FF5887}"/>
                                            </p:graphicEl>
                                          </p:spTgt>
                                        </p:tgtEl>
                                        <p:attrNameLst>
                                          <p:attrName>style.visibility</p:attrName>
                                        </p:attrNameLst>
                                      </p:cBhvr>
                                      <p:to>
                                        <p:strVal val="visible"/>
                                      </p:to>
                                    </p:set>
                                    <p:animEffect transition="in" filter="fade">
                                      <p:cBhvr>
                                        <p:cTn id="11" dur="500"/>
                                        <p:tgtEl>
                                          <p:spTgt spid="4">
                                            <p:graphicEl>
                                              <a:dgm id="{766A867A-7466-4AB6-8519-972390FF5887}"/>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88770953-0D09-4C4C-A4C8-FE540DCAC999}"/>
                                            </p:graphicEl>
                                          </p:spTgt>
                                        </p:tgtEl>
                                        <p:attrNameLst>
                                          <p:attrName>style.visibility</p:attrName>
                                        </p:attrNameLst>
                                      </p:cBhvr>
                                      <p:to>
                                        <p:strVal val="visible"/>
                                      </p:to>
                                    </p:set>
                                    <p:animEffect transition="in" filter="fade">
                                      <p:cBhvr>
                                        <p:cTn id="15" dur="500"/>
                                        <p:tgtEl>
                                          <p:spTgt spid="4">
                                            <p:graphicEl>
                                              <a:dgm id="{88770953-0D09-4C4C-A4C8-FE540DCAC999}"/>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11B6E6A6-6A89-411E-A453-83E718BCC102}"/>
                                            </p:graphicEl>
                                          </p:spTgt>
                                        </p:tgtEl>
                                        <p:attrNameLst>
                                          <p:attrName>style.visibility</p:attrName>
                                        </p:attrNameLst>
                                      </p:cBhvr>
                                      <p:to>
                                        <p:strVal val="visible"/>
                                      </p:to>
                                    </p:set>
                                    <p:animEffect transition="in" filter="fade">
                                      <p:cBhvr>
                                        <p:cTn id="19" dur="500"/>
                                        <p:tgtEl>
                                          <p:spTgt spid="4">
                                            <p:graphicEl>
                                              <a:dgm id="{11B6E6A6-6A89-411E-A453-83E718BCC1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4271279023"/>
              </p:ext>
            </p:extLst>
          </p:nvPr>
        </p:nvGraphicFramePr>
        <p:xfrm>
          <a:off x="838200" y="1389062"/>
          <a:ext cx="4771029" cy="419287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345171928"/>
              </p:ext>
            </p:extLst>
          </p:nvPr>
        </p:nvGraphicFramePr>
        <p:xfrm>
          <a:off x="6350282" y="1492304"/>
          <a:ext cx="4390506" cy="4185165"/>
        </p:xfrm>
        <a:graphic>
          <a:graphicData uri="http://schemas.openxmlformats.org/drawingml/2006/chart">
            <c:chart xmlns:c="http://schemas.openxmlformats.org/drawingml/2006/chart" xmlns:r="http://schemas.openxmlformats.org/officeDocument/2006/relationships" r:id="rId3"/>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1291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2" dur="500"/>
                                        <p:tgtEl>
                                          <p:spTgt spid="15">
                                            <p:graphicEl>
                                              <a:chart seriesIdx="0" categoryIdx="0" bldStep="ptIn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7" dur="500"/>
                                        <p:tgtEl>
                                          <p:spTgt spid="15">
                                            <p:graphicEl>
                                              <a:chart seriesIdx="1" categoryIdx="0" bldStep="ptIn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22" dur="500"/>
                                        <p:tgtEl>
                                          <p:spTgt spid="15">
                                            <p:graphicEl>
                                              <a:chart seriesIdx="2" categoryIdx="0" bldStep="ptInCategory"/>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7" dur="500"/>
                                        <p:tgtEl>
                                          <p:spTgt spid="15">
                                            <p:graphicEl>
                                              <a:chart seriesIdx="3" categoryIdx="0" bldStep="ptIn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32" dur="500"/>
                                        <p:tgtEl>
                                          <p:spTgt spid="15">
                                            <p:graphicEl>
                                              <a:chart seriesIdx="4" categoryIdx="0" bldStep="ptInCategory"/>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7" dur="500"/>
                                        <p:tgtEl>
                                          <p:spTgt spid="15">
                                            <p:graphicEl>
                                              <a:chart seriesIdx="5" categoryIdx="0" bldStep="ptInCategory"/>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42" dur="500"/>
                                        <p:tgtEl>
                                          <p:spTgt spid="15">
                                            <p:graphicEl>
                                              <a:chart seriesIdx="0" categoryIdx="1" bldStep="ptInCategory"/>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47" dur="500"/>
                                        <p:tgtEl>
                                          <p:spTgt spid="15">
                                            <p:graphicEl>
                                              <a:chart seriesIdx="1" categoryIdx="1" bldStep="ptInCategory"/>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52" dur="500"/>
                                        <p:tgtEl>
                                          <p:spTgt spid="15">
                                            <p:graphicEl>
                                              <a:chart seriesIdx="2" categoryIdx="1" bldStep="ptInCategory"/>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57" dur="500"/>
                                        <p:tgtEl>
                                          <p:spTgt spid="15">
                                            <p:graphicEl>
                                              <a:chart seriesIdx="3" categoryIdx="1" bldStep="ptInCategory"/>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62" dur="500"/>
                                        <p:tgtEl>
                                          <p:spTgt spid="15">
                                            <p:graphicEl>
                                              <a:chart seriesIdx="4" categoryIdx="1" bldStep="ptInCategory"/>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67" dur="500"/>
                                        <p:tgtEl>
                                          <p:spTgt spid="15">
                                            <p:graphicEl>
                                              <a:chart seriesIdx="5" categoryIdx="1" bldStep="ptInCategory"/>
                                            </p:graphic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72" dur="500"/>
                                        <p:tgtEl>
                                          <p:spTgt spid="15">
                                            <p:graphicEl>
                                              <a:chart seriesIdx="0" categoryIdx="2" bldStep="ptInCategory"/>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77" dur="500"/>
                                        <p:tgtEl>
                                          <p:spTgt spid="15">
                                            <p:graphicEl>
                                              <a:chart seriesIdx="1" categoryIdx="2" bldStep="ptInCategory"/>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82" dur="500"/>
                                        <p:tgtEl>
                                          <p:spTgt spid="15">
                                            <p:graphicEl>
                                              <a:chart seriesIdx="2" categoryIdx="2" bldStep="ptInCategory"/>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87" dur="500"/>
                                        <p:tgtEl>
                                          <p:spTgt spid="15">
                                            <p:graphicEl>
                                              <a:chart seriesIdx="3" categoryIdx="2" bldStep="ptInCategory"/>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92" dur="500"/>
                                        <p:tgtEl>
                                          <p:spTgt spid="15">
                                            <p:graphicEl>
                                              <a:chart seriesIdx="4" categoryIdx="2" bldStep="ptInCategory"/>
                                            </p:graphic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97" dur="500"/>
                                        <p:tgtEl>
                                          <p:spTgt spid="15">
                                            <p:graphicEl>
                                              <a:chart seriesIdx="5" categoryIdx="2" bldStep="ptInCategory"/>
                                            </p:graphic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102" dur="500"/>
                                        <p:tgtEl>
                                          <p:spTgt spid="7">
                                            <p:graphicEl>
                                              <a:chart seriesIdx="-3" categoryIdx="-3" bldStep="gridLegend"/>
                                            </p:graphic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107" dur="500"/>
                                        <p:tgtEl>
                                          <p:spTgt spid="7">
                                            <p:graphicEl>
                                              <a:chart seriesIdx="-4" categoryIdx="0" bldStep="category"/>
                                            </p:graphic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112" dur="500"/>
                                        <p:tgtEl>
                                          <p:spTgt spid="7">
                                            <p:graphicEl>
                                              <a:chart seriesIdx="-4" categoryIdx="1" bldStep="category"/>
                                            </p:graphicEl>
                                          </p:spTgt>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117" dur="500"/>
                                        <p:tgtEl>
                                          <p:spTgt spid="7">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7" grpId="0">
        <p:bldSub>
          <a:bldChart bld="category"/>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3E16B9C-E43F-45D4-89BB-D9C3F133FEDA}"/>
              </a:ext>
            </a:extLst>
          </p:cNvPr>
          <p:cNvSpPr>
            <a:spLocks noGrp="1"/>
          </p:cNvSpPr>
          <p:nvPr>
            <p:ph type="ctrTitle"/>
          </p:nvPr>
        </p:nvSpPr>
        <p:spPr>
          <a:xfrm>
            <a:off x="859857" y="1141613"/>
            <a:ext cx="9144000" cy="1928845"/>
          </a:xfrm>
        </p:spPr>
        <p:txBody>
          <a:bodyPr>
            <a:normAutofit fontScale="90000"/>
          </a:bodyPr>
          <a:lstStyle/>
          <a:p>
            <a:pPr algn="ctr"/>
            <a:r>
              <a:rPr lang="tr-TR" b="1" dirty="0">
                <a:latin typeface="Times New Roman" panose="02020603050405020304" pitchFamily="18" charset="0"/>
                <a:cs typeface="Times New Roman" panose="02020603050405020304" pitchFamily="18" charset="0"/>
              </a:rPr>
              <a:t>FİNANS-BANKACILIK VE SİGORTACILIK BÖLÜMÜ</a:t>
            </a:r>
          </a:p>
        </p:txBody>
      </p:sp>
      <p:sp>
        <p:nvSpPr>
          <p:cNvPr id="10" name="Alt Başlık 9">
            <a:extLst>
              <a:ext uri="{FF2B5EF4-FFF2-40B4-BE49-F238E27FC236}">
                <a16:creationId xmlns:a16="http://schemas.microsoft.com/office/drawing/2014/main" id="{B503B50B-D270-473E-BA60-43FEBA682C0D}"/>
              </a:ext>
            </a:extLst>
          </p:cNvPr>
          <p:cNvSpPr>
            <a:spLocks noGrp="1"/>
          </p:cNvSpPr>
          <p:nvPr>
            <p:ph type="subTitle" idx="1"/>
          </p:nvPr>
        </p:nvSpPr>
        <p:spPr/>
        <p:txBody>
          <a:bodyPr/>
          <a:lstStyle/>
          <a:p>
            <a:pPr marL="342900" indent="-342900" algn="l">
              <a:buFont typeface="Wingdings" panose="05000000000000000000" pitchFamily="2" charset="2"/>
              <a:buChar char="Ø"/>
            </a:pPr>
            <a:r>
              <a:rPr lang="tr-TR" b="1" dirty="0"/>
              <a:t>Maliye Programı</a:t>
            </a:r>
          </a:p>
          <a:p>
            <a:pPr marL="342900" indent="-342900" algn="l">
              <a:buFont typeface="Wingdings" panose="05000000000000000000" pitchFamily="2" charset="2"/>
              <a:buChar char="Ø"/>
            </a:pPr>
            <a:r>
              <a:rPr lang="tr-TR" b="1" dirty="0"/>
              <a:t>Bankacılık ve Sigortacılık Programı</a:t>
            </a:r>
          </a:p>
          <a:p>
            <a:pPr marL="342900" indent="-342900" algn="l">
              <a:buFont typeface="Wingdings" panose="05000000000000000000" pitchFamily="2" charset="2"/>
              <a:buChar char="Ø"/>
            </a:pPr>
            <a:endParaRPr lang="tr-TR" dirty="0"/>
          </a:p>
        </p:txBody>
      </p:sp>
      <p:sp>
        <p:nvSpPr>
          <p:cNvPr id="4" name="Slayt Numarası Yer Tutucusu 3">
            <a:extLst>
              <a:ext uri="{FF2B5EF4-FFF2-40B4-BE49-F238E27FC236}">
                <a16:creationId xmlns:a16="http://schemas.microsoft.com/office/drawing/2014/main" id="{6013AECF-3C6A-4BB5-B350-9CC30F2CCC8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82028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4273335014"/>
              </p:ext>
            </p:extLst>
          </p:nvPr>
        </p:nvGraphicFramePr>
        <p:xfrm>
          <a:off x="838200" y="1389062"/>
          <a:ext cx="4771029" cy="419287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14">
            <a:extLst>
              <a:ext uri="{FF2B5EF4-FFF2-40B4-BE49-F238E27FC236}">
                <a16:creationId xmlns:a16="http://schemas.microsoft.com/office/drawing/2014/main" id="{6A7E325E-AEF9-32EF-2062-1FDBBFAE1F4E}"/>
              </a:ext>
            </a:extLst>
          </p:cNvPr>
          <p:cNvGraphicFramePr>
            <a:graphicFrameLocks/>
          </p:cNvGraphicFramePr>
          <p:nvPr/>
        </p:nvGraphicFramePr>
        <p:xfrm>
          <a:off x="6350282" y="1492304"/>
          <a:ext cx="4390506" cy="4185165"/>
        </p:xfrm>
        <a:graphic>
          <a:graphicData uri="http://schemas.openxmlformats.org/drawingml/2006/chart">
            <c:chart xmlns:c="http://schemas.openxmlformats.org/drawingml/2006/chart" xmlns:r="http://schemas.openxmlformats.org/officeDocument/2006/relationships" r:id="rId3"/>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8188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2" dur="500"/>
                                        <p:tgtEl>
                                          <p:spTgt spid="15">
                                            <p:graphicEl>
                                              <a:chart seriesIdx="0" categoryIdx="0" bldStep="ptIn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7" dur="500"/>
                                        <p:tgtEl>
                                          <p:spTgt spid="15">
                                            <p:graphicEl>
                                              <a:chart seriesIdx="1" categoryIdx="0" bldStep="ptIn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22" dur="500"/>
                                        <p:tgtEl>
                                          <p:spTgt spid="15">
                                            <p:graphicEl>
                                              <a:chart seriesIdx="2" categoryIdx="0" bldStep="ptInCategory"/>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7" dur="500"/>
                                        <p:tgtEl>
                                          <p:spTgt spid="15">
                                            <p:graphicEl>
                                              <a:chart seriesIdx="3" categoryIdx="0" bldStep="ptIn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32" dur="500"/>
                                        <p:tgtEl>
                                          <p:spTgt spid="15">
                                            <p:graphicEl>
                                              <a:chart seriesIdx="4" categoryIdx="0" bldStep="ptInCategory"/>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7" dur="500"/>
                                        <p:tgtEl>
                                          <p:spTgt spid="15">
                                            <p:graphicEl>
                                              <a:chart seriesIdx="5" categoryIdx="0" bldStep="ptInCategory"/>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42" dur="500"/>
                                        <p:tgtEl>
                                          <p:spTgt spid="15">
                                            <p:graphicEl>
                                              <a:chart seriesIdx="0" categoryIdx="1" bldStep="ptInCategory"/>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47" dur="500"/>
                                        <p:tgtEl>
                                          <p:spTgt spid="15">
                                            <p:graphicEl>
                                              <a:chart seriesIdx="1" categoryIdx="1" bldStep="ptInCategory"/>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52" dur="500"/>
                                        <p:tgtEl>
                                          <p:spTgt spid="15">
                                            <p:graphicEl>
                                              <a:chart seriesIdx="2" categoryIdx="1" bldStep="ptInCategory"/>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57" dur="500"/>
                                        <p:tgtEl>
                                          <p:spTgt spid="15">
                                            <p:graphicEl>
                                              <a:chart seriesIdx="3" categoryIdx="1" bldStep="ptInCategory"/>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62" dur="500"/>
                                        <p:tgtEl>
                                          <p:spTgt spid="15">
                                            <p:graphicEl>
                                              <a:chart seriesIdx="4" categoryIdx="1" bldStep="ptInCategory"/>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67" dur="500"/>
                                        <p:tgtEl>
                                          <p:spTgt spid="15">
                                            <p:graphicEl>
                                              <a:chart seriesIdx="5" categoryIdx="1" bldStep="ptInCategory"/>
                                            </p:graphic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72" dur="500"/>
                                        <p:tgtEl>
                                          <p:spTgt spid="15">
                                            <p:graphicEl>
                                              <a:chart seriesIdx="0" categoryIdx="2" bldStep="ptInCategory"/>
                                            </p:graphic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77" dur="500"/>
                                        <p:tgtEl>
                                          <p:spTgt spid="15">
                                            <p:graphicEl>
                                              <a:chart seriesIdx="1" categoryIdx="2" bldStep="ptInCategory"/>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82" dur="500"/>
                                        <p:tgtEl>
                                          <p:spTgt spid="15">
                                            <p:graphicEl>
                                              <a:chart seriesIdx="2" categoryIdx="2" bldStep="ptInCategory"/>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87" dur="500"/>
                                        <p:tgtEl>
                                          <p:spTgt spid="15">
                                            <p:graphicEl>
                                              <a:chart seriesIdx="3" categoryIdx="2" bldStep="ptInCategory"/>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92" dur="500"/>
                                        <p:tgtEl>
                                          <p:spTgt spid="15">
                                            <p:graphicEl>
                                              <a:chart seriesIdx="4" categoryIdx="2" bldStep="ptInCategory"/>
                                            </p:graphic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97" dur="500"/>
                                        <p:tgtEl>
                                          <p:spTgt spid="15">
                                            <p:graphicEl>
                                              <a:chart seriesIdx="5" categoryIdx="2" bldStep="ptInCategory"/>
                                            </p:graphic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102" dur="500"/>
                                        <p:tgtEl>
                                          <p:spTgt spid="7">
                                            <p:graphicEl>
                                              <a:chart seriesIdx="-3" categoryIdx="-3" bldStep="gridLegend"/>
                                            </p:graphic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107" dur="500"/>
                                        <p:tgtEl>
                                          <p:spTgt spid="7">
                                            <p:graphicEl>
                                              <a:chart seriesIdx="-4" categoryIdx="0" bldStep="category"/>
                                            </p:graphicEl>
                                          </p:spTgt>
                                        </p:tgtEl>
                                      </p:cBhvr>
                                    </p:animEffect>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112" dur="500"/>
                                        <p:tgtEl>
                                          <p:spTgt spid="7">
                                            <p:graphicEl>
                                              <a:chart seriesIdx="-4" categoryIdx="1" bldStep="category"/>
                                            </p:graphicEl>
                                          </p:spTgt>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117" dur="500"/>
                                        <p:tgtEl>
                                          <p:spTgt spid="7">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7" grpId="0">
        <p:bldSub>
          <a:bldChart bld="category"/>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265516468"/>
              </p:ext>
            </p:extLst>
          </p:nvPr>
        </p:nvGraphicFramePr>
        <p:xfrm>
          <a:off x="838199" y="1389063"/>
          <a:ext cx="9932719" cy="44931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Resim 4">
            <a:extLst>
              <a:ext uri="{FF2B5EF4-FFF2-40B4-BE49-F238E27FC236}">
                <a16:creationId xmlns:a16="http://schemas.microsoft.com/office/drawing/2014/main" id="{3FF51FA6-AF6E-4574-8DFC-D09F5DA220A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04900" y="1520649"/>
            <a:ext cx="2489200" cy="1387651"/>
          </a:xfrm>
          <a:prstGeom prst="rect">
            <a:avLst/>
          </a:prstGeom>
        </p:spPr>
      </p:pic>
      <p:pic>
        <p:nvPicPr>
          <p:cNvPr id="13" name="Resim 12">
            <a:extLst>
              <a:ext uri="{FF2B5EF4-FFF2-40B4-BE49-F238E27FC236}">
                <a16:creationId xmlns:a16="http://schemas.microsoft.com/office/drawing/2014/main" id="{3D1EB975-7D56-4E21-82F4-A5C5358793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29767" y="1274187"/>
            <a:ext cx="2489200" cy="1728270"/>
          </a:xfrm>
          <a:prstGeom prst="rect">
            <a:avLst/>
          </a:prstGeom>
        </p:spPr>
      </p:pic>
      <p:pic>
        <p:nvPicPr>
          <p:cNvPr id="15" name="Resim 14">
            <a:extLst>
              <a:ext uri="{FF2B5EF4-FFF2-40B4-BE49-F238E27FC236}">
                <a16:creationId xmlns:a16="http://schemas.microsoft.com/office/drawing/2014/main" id="{7606DD39-30D4-47E7-BF65-5BDB77F9304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07300" y="1520649"/>
            <a:ext cx="2832100" cy="1283878"/>
          </a:xfrm>
          <a:prstGeom prst="rect">
            <a:avLst/>
          </a:prstGeo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5356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D2CCF633-32A6-42EF-9984-30696FA37FA1}"/>
                                            </p:graphicEl>
                                          </p:spTgt>
                                        </p:tgtEl>
                                        <p:attrNameLst>
                                          <p:attrName>style.visibility</p:attrName>
                                        </p:attrNameLst>
                                      </p:cBhvr>
                                      <p:to>
                                        <p:strVal val="visible"/>
                                      </p:to>
                                    </p:set>
                                    <p:animEffect transition="in" filter="fade">
                                      <p:cBhvr>
                                        <p:cTn id="7" dur="500"/>
                                        <p:tgtEl>
                                          <p:spTgt spid="4">
                                            <p:graphicEl>
                                              <a:dgm id="{D2CCF633-32A6-42EF-9984-30696FA37FA1}"/>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graphicEl>
                                              <a:dgm id="{B7F1FD56-4778-421B-8151-7A6B68172AC3}"/>
                                            </p:graphicEl>
                                          </p:spTgt>
                                        </p:tgtEl>
                                        <p:attrNameLst>
                                          <p:attrName>style.visibility</p:attrName>
                                        </p:attrNameLst>
                                      </p:cBhvr>
                                      <p:to>
                                        <p:strVal val="visible"/>
                                      </p:to>
                                    </p:set>
                                    <p:animEffect transition="in" filter="fade">
                                      <p:cBhvr>
                                        <p:cTn id="11" dur="500"/>
                                        <p:tgtEl>
                                          <p:spTgt spid="4">
                                            <p:graphicEl>
                                              <a:dgm id="{B7F1FD56-4778-421B-8151-7A6B68172AC3}"/>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graphicEl>
                                              <a:dgm id="{B1FB18D2-249D-47F6-9721-42A693E9B7A7}"/>
                                            </p:graphicEl>
                                          </p:spTgt>
                                        </p:tgtEl>
                                        <p:attrNameLst>
                                          <p:attrName>style.visibility</p:attrName>
                                        </p:attrNameLst>
                                      </p:cBhvr>
                                      <p:to>
                                        <p:strVal val="visible"/>
                                      </p:to>
                                    </p:set>
                                    <p:animEffect transition="in" filter="fade">
                                      <p:cBhvr>
                                        <p:cTn id="15" dur="500"/>
                                        <p:tgtEl>
                                          <p:spTgt spid="4">
                                            <p:graphicEl>
                                              <a:dgm id="{B1FB18D2-249D-47F6-9721-42A693E9B7A7}"/>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graphicEl>
                                              <a:dgm id="{8B30AB03-7B0A-4E1A-B87B-C621A6EF5C9A}"/>
                                            </p:graphicEl>
                                          </p:spTgt>
                                        </p:tgtEl>
                                        <p:attrNameLst>
                                          <p:attrName>style.visibility</p:attrName>
                                        </p:attrNameLst>
                                      </p:cBhvr>
                                      <p:to>
                                        <p:strVal val="visible"/>
                                      </p:to>
                                    </p:set>
                                    <p:animEffect transition="in" filter="fade">
                                      <p:cBhvr>
                                        <p:cTn id="19" dur="500"/>
                                        <p:tgtEl>
                                          <p:spTgt spid="4">
                                            <p:graphicEl>
                                              <a:dgm id="{8B30AB03-7B0A-4E1A-B87B-C621A6EF5C9A}"/>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
                                            <p:graphicEl>
                                              <a:dgm id="{35D30CA4-8585-4B5F-A3EF-53915DA1AB3F}"/>
                                            </p:graphicEl>
                                          </p:spTgt>
                                        </p:tgtEl>
                                        <p:attrNameLst>
                                          <p:attrName>style.visibility</p:attrName>
                                        </p:attrNameLst>
                                      </p:cBhvr>
                                      <p:to>
                                        <p:strVal val="visible"/>
                                      </p:to>
                                    </p:set>
                                    <p:animEffect transition="in" filter="fade">
                                      <p:cBhvr>
                                        <p:cTn id="23" dur="500"/>
                                        <p:tgtEl>
                                          <p:spTgt spid="4">
                                            <p:graphicEl>
                                              <a:dgm id="{35D30CA4-8585-4B5F-A3EF-53915DA1AB3F}"/>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
                                            <p:graphicEl>
                                              <a:dgm id="{5C329994-F5A2-4C6C-8AE3-1011DA030050}"/>
                                            </p:graphicEl>
                                          </p:spTgt>
                                        </p:tgtEl>
                                        <p:attrNameLst>
                                          <p:attrName>style.visibility</p:attrName>
                                        </p:attrNameLst>
                                      </p:cBhvr>
                                      <p:to>
                                        <p:strVal val="visible"/>
                                      </p:to>
                                    </p:set>
                                    <p:animEffect transition="in" filter="fade">
                                      <p:cBhvr>
                                        <p:cTn id="27" dur="500"/>
                                        <p:tgtEl>
                                          <p:spTgt spid="4">
                                            <p:graphicEl>
                                              <a:dgm id="{5C329994-F5A2-4C6C-8AE3-1011DA03005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187299233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328174796"/>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108881176"/>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7644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305971068"/>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a:xfrm>
            <a:off x="1527858" y="324246"/>
            <a:ext cx="7384648" cy="931240"/>
          </a:xfrm>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45431171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51875465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88914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165562582"/>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8905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3" name="İçerik Yer Tutucusu 2"/>
          <p:cNvSpPr>
            <a:spLocks noGrp="1"/>
          </p:cNvSpPr>
          <p:nvPr>
            <p:ph idx="1"/>
          </p:nvPr>
        </p:nvSpPr>
        <p:spPr>
          <a:xfrm>
            <a:off x="838200" y="1388963"/>
            <a:ext cx="10858500" cy="617637"/>
          </a:xfrm>
        </p:spPr>
        <p:txBody>
          <a:bodyPr>
            <a:normAutofit/>
          </a:bodyPr>
          <a:lstStyle/>
          <a:p>
            <a:pPr marL="0" indent="0">
              <a:buNone/>
            </a:pPr>
            <a:r>
              <a:rPr lang="tr-TR" sz="2400" dirty="0"/>
              <a:t>Bölüm akademik personellerimizin editörü olduğu dergiler</a:t>
            </a:r>
          </a:p>
        </p:txBody>
      </p:sp>
      <p:pic>
        <p:nvPicPr>
          <p:cNvPr id="15" name="Resim 14"/>
          <p:cNvPicPr>
            <a:picLocks noChangeAspect="1"/>
          </p:cNvPicPr>
          <p:nvPr/>
        </p:nvPicPr>
        <p:blipFill>
          <a:blip r:embed="rId2" cstate="print"/>
          <a:stretch>
            <a:fillRect/>
          </a:stretch>
        </p:blipFill>
        <p:spPr>
          <a:xfrm>
            <a:off x="1816100" y="2099197"/>
            <a:ext cx="8001000" cy="3768203"/>
          </a:xfrm>
          <a:prstGeom prst="rect">
            <a:avLst/>
          </a:prstGeom>
        </p:spPr>
      </p:pic>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666601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3" name="İçerik Yer Tutucusu 2"/>
          <p:cNvSpPr>
            <a:spLocks noGrp="1"/>
          </p:cNvSpPr>
          <p:nvPr>
            <p:ph idx="1"/>
          </p:nvPr>
        </p:nvSpPr>
        <p:spPr>
          <a:xfrm>
            <a:off x="838200" y="1388963"/>
            <a:ext cx="10744200" cy="643037"/>
          </a:xfrm>
        </p:spPr>
        <p:txBody>
          <a:bodyPr>
            <a:normAutofit/>
          </a:bodyPr>
          <a:lstStyle/>
          <a:p>
            <a:pPr marL="0" indent="0">
              <a:buNone/>
            </a:pPr>
            <a:r>
              <a:rPr lang="tr-TR" sz="2400" dirty="0"/>
              <a:t>Bölüm akademik personellerimizin editörü olduğu dergiler</a:t>
            </a:r>
          </a:p>
        </p:txBody>
      </p:sp>
      <p:pic>
        <p:nvPicPr>
          <p:cNvPr id="10" name="İçerik Yer Tutucusu 9"/>
          <p:cNvPicPr preferRelativeResize="0">
            <a:picLocks noGrp="1"/>
          </p:cNvPicPr>
          <p:nvPr>
            <p:ph idx="15"/>
          </p:nvPr>
        </p:nvPicPr>
        <p:blipFill>
          <a:blip r:embed="rId2" cstate="print"/>
          <a:stretch>
            <a:fillRect/>
          </a:stretch>
        </p:blipFill>
        <p:spPr>
          <a:xfrm>
            <a:off x="1092200" y="2032000"/>
            <a:ext cx="3975099" cy="3754438"/>
          </a:xfrm>
          <a:prstGeom prst="rect">
            <a:avLst/>
          </a:prstGeom>
        </p:spPr>
      </p:pic>
      <p:pic>
        <p:nvPicPr>
          <p:cNvPr id="11" name="Resim 10"/>
          <p:cNvPicPr>
            <a:picLocks/>
          </p:cNvPicPr>
          <p:nvPr/>
        </p:nvPicPr>
        <p:blipFill>
          <a:blip r:embed="rId3" cstate="print"/>
          <a:stretch>
            <a:fillRect/>
          </a:stretch>
        </p:blipFill>
        <p:spPr>
          <a:xfrm>
            <a:off x="5854699" y="2124596"/>
            <a:ext cx="5960911" cy="3361803"/>
          </a:xfrm>
          <a:prstGeom prst="rect">
            <a:avLst/>
          </a:prstGeom>
        </p:spPr>
      </p:pic>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43017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3" name="İçerik Yer Tutucusu 2"/>
          <p:cNvSpPr>
            <a:spLocks noGrp="1"/>
          </p:cNvSpPr>
          <p:nvPr>
            <p:ph idx="1"/>
          </p:nvPr>
        </p:nvSpPr>
        <p:spPr>
          <a:xfrm>
            <a:off x="838200" y="1388963"/>
            <a:ext cx="10925432" cy="643037"/>
          </a:xfrm>
        </p:spPr>
        <p:txBody>
          <a:bodyPr>
            <a:normAutofit/>
          </a:bodyPr>
          <a:lstStyle/>
          <a:p>
            <a:pPr marL="0" indent="0">
              <a:buNone/>
            </a:pPr>
            <a:r>
              <a:rPr lang="tr-TR" sz="2400" dirty="0"/>
              <a:t>Bölüm akademik personelimiz başkanlığını yaptığı kongreler</a:t>
            </a:r>
          </a:p>
        </p:txBody>
      </p:sp>
      <p:pic>
        <p:nvPicPr>
          <p:cNvPr id="2050" name="Picture 2" descr="ispec Sosyal ve Beşeri Bilimler Kongresi"/>
          <p:cNvPicPr>
            <a:picLocks noGrp="1" noChangeAspect="1" noChangeArrowheads="1"/>
          </p:cNvPicPr>
          <p:nvPr>
            <p:ph idx="15"/>
          </p:nvPr>
        </p:nvPicPr>
        <p:blipFill>
          <a:blip r:embed="rId2" cstate="print">
            <a:extLst>
              <a:ext uri="{28A0092B-C50C-407E-A947-70E740481C1C}">
                <a14:useLocalDpi xmlns:a14="http://schemas.microsoft.com/office/drawing/2010/main" val="0"/>
              </a:ext>
            </a:extLst>
          </a:blip>
          <a:srcRect/>
          <a:stretch>
            <a:fillRect/>
          </a:stretch>
        </p:blipFill>
        <p:spPr bwMode="auto">
          <a:xfrm>
            <a:off x="6578353" y="2097964"/>
            <a:ext cx="5004047" cy="3833279"/>
          </a:xfrm>
          <a:prstGeom prst="rect">
            <a:avLst/>
          </a:prstGeom>
          <a:noFill/>
          <a:extLst>
            <a:ext uri="{909E8E84-426E-40DD-AFC4-6F175D3DCCD1}">
              <a14:hiddenFill xmlns:a14="http://schemas.microsoft.com/office/drawing/2010/main">
                <a:solidFill>
                  <a:srgbClr val="FFFFFF"/>
                </a:solidFill>
              </a14:hiddenFill>
            </a:ext>
          </a:extLst>
        </p:spPr>
      </p:pic>
      <p:pic>
        <p:nvPicPr>
          <p:cNvPr id="5" name="Resim 4"/>
          <p:cNvPicPr>
            <a:picLocks noChangeAspect="1"/>
          </p:cNvPicPr>
          <p:nvPr/>
        </p:nvPicPr>
        <p:blipFill>
          <a:blip r:embed="rId3" cstate="print"/>
          <a:stretch>
            <a:fillRect/>
          </a:stretch>
        </p:blipFill>
        <p:spPr>
          <a:xfrm>
            <a:off x="1091954" y="2124597"/>
            <a:ext cx="5566298" cy="3806646"/>
          </a:xfrm>
          <a:prstGeom prst="rect">
            <a:avLst/>
          </a:prstGeom>
        </p:spPr>
      </p:pic>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00306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FİNANS-BANKACILIK VE SİGORTACILIK BÖLÜMÜ</a:t>
            </a:r>
          </a:p>
        </p:txBody>
      </p:sp>
      <p:sp>
        <p:nvSpPr>
          <p:cNvPr id="29" name="Rectangle 28">
            <a:extLst>
              <a:ext uri="{FF2B5EF4-FFF2-40B4-BE49-F238E27FC236}">
                <a16:creationId xmlns:a16="http://schemas.microsoft.com/office/drawing/2014/main" id="{8D184856-1872-5212-2D21-1236DD3E050D}"/>
              </a:ext>
            </a:extLst>
          </p:cNvPr>
          <p:cNvSpPr/>
          <p:nvPr/>
        </p:nvSpPr>
        <p:spPr>
          <a:xfrm>
            <a:off x="592541" y="1121759"/>
            <a:ext cx="10237838" cy="596682"/>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2002221"/>
            <a:ext cx="10515600" cy="4030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t>Bölümün öğretim elemanı kadrosunun nitelikli olması</a:t>
            </a:r>
          </a:p>
          <a:p>
            <a:r>
              <a:rPr lang="tr-TR" sz="2000" dirty="0"/>
              <a:t>AR-GE alanında yüksek üretim kapasitesi</a:t>
            </a:r>
          </a:p>
          <a:p>
            <a:r>
              <a:rPr lang="tr-TR" sz="2000" dirty="0"/>
              <a:t>Öğrencilerin teorik bilgilerini pratik uygulamalar ile pekiştirme fırsatı bulması</a:t>
            </a:r>
          </a:p>
          <a:p>
            <a:r>
              <a:rPr lang="tr-TR" sz="2000" dirty="0"/>
              <a:t>Müfredatın sektör odaklı güncellenmiş olması</a:t>
            </a:r>
          </a:p>
          <a:p>
            <a:r>
              <a:rPr lang="tr-TR" sz="2000" dirty="0"/>
              <a:t>Kariyer olanaklarının güçlü olması</a:t>
            </a:r>
          </a:p>
        </p:txBody>
      </p:sp>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499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457200" lvl="1" indent="0">
              <a:buNone/>
            </a:pPr>
            <a:r>
              <a:rPr lang="tr-TR" dirty="0">
                <a:latin typeface="Times New Roman" panose="02020603050405020304" pitchFamily="18" charset="0"/>
                <a:cs typeface="Times New Roman" panose="02020603050405020304" pitchFamily="18" charset="0"/>
              </a:rPr>
              <a:t>1. Hedef: Bölümümüzde mevcut 2 programa ‘’İşletme Yönetimi’’ programının eklenmesi.</a:t>
            </a:r>
          </a:p>
          <a:p>
            <a:pPr lvl="1"/>
            <a:r>
              <a:rPr lang="tr-TR" dirty="0">
                <a:latin typeface="Times New Roman" panose="02020603050405020304" pitchFamily="18" charset="0"/>
                <a:cs typeface="Times New Roman" panose="02020603050405020304" pitchFamily="18" charset="0"/>
              </a:rPr>
              <a:t>(Bu Yıl) 2027’de bu hedefe yönelik olarak gerekli hazırlıklar yapılacaktır.</a:t>
            </a:r>
          </a:p>
          <a:p>
            <a:pPr lvl="1"/>
            <a:r>
              <a:rPr lang="tr-TR" dirty="0">
                <a:latin typeface="Times New Roman" panose="02020603050405020304" pitchFamily="18" charset="0"/>
                <a:cs typeface="Times New Roman" panose="02020603050405020304" pitchFamily="18" charset="0"/>
              </a:rPr>
              <a:t>(Gelecek Yıl) 2028’de programın açılması için YÖK’e başvuru yapılacaktır. </a:t>
            </a:r>
          </a:p>
          <a:p>
            <a:pPr lvl="1"/>
            <a:r>
              <a:rPr lang="tr-TR" dirty="0">
                <a:latin typeface="Times New Roman" panose="02020603050405020304" pitchFamily="18" charset="0"/>
                <a:cs typeface="Times New Roman" panose="02020603050405020304" pitchFamily="18" charset="0"/>
              </a:rPr>
              <a:t>(İki Yıl sonra) 2029’da programın açılması durumunda öğrenci alımı için başvuru yapılacaktır. </a:t>
            </a:r>
          </a:p>
          <a:p>
            <a:pPr marL="457200" lvl="1" indent="0">
              <a:buNone/>
            </a:pPr>
            <a:r>
              <a:rPr lang="tr-TR" dirty="0">
                <a:latin typeface="Times New Roman" panose="02020603050405020304" pitchFamily="18" charset="0"/>
                <a:cs typeface="Times New Roman" panose="02020603050405020304" pitchFamily="18" charset="0"/>
              </a:rPr>
              <a:t>2. Hedef: ilk hedefin gerçekleşmesi durumunda açılan programa yönelik olarak kadro planlaması yapılacaktır.</a:t>
            </a:r>
          </a:p>
          <a:p>
            <a:pPr marL="457200" lvl="1" indent="0">
              <a:buNone/>
            </a:pPr>
            <a:r>
              <a:rPr lang="tr-TR" dirty="0">
                <a:latin typeface="Times New Roman" panose="02020603050405020304" pitchFamily="18" charset="0"/>
                <a:cs typeface="Times New Roman" panose="02020603050405020304" pitchFamily="18" charset="0"/>
              </a:rPr>
              <a:t>3. Hedef: Mevcut öğretim elemanlarının akademik yükselişlerinin devam etmesi.</a:t>
            </a:r>
          </a:p>
          <a:p>
            <a:pPr marL="457200" lvl="1" indent="0">
              <a:buNone/>
            </a:pPr>
            <a:r>
              <a:rPr lang="tr-TR" dirty="0">
                <a:latin typeface="Times New Roman" panose="02020603050405020304" pitchFamily="18" charset="0"/>
                <a:cs typeface="Times New Roman" panose="02020603050405020304" pitchFamily="18" charset="0"/>
              </a:rPr>
              <a:t>4. Hedef: Bölümde yer alan programların akreditasyonu için gerekli hazırlıklar ve başvurular yapılacaktır.</a:t>
            </a:r>
          </a:p>
          <a:p>
            <a:pPr marL="457200" lvl="1" indent="0">
              <a:buNone/>
            </a:pPr>
            <a:endParaRPr lang="tr-TR"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6543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3E16B9C-E43F-45D4-89BB-D9C3F133FEDA}"/>
              </a:ext>
            </a:extLst>
          </p:cNvPr>
          <p:cNvSpPr>
            <a:spLocks noGrp="1"/>
          </p:cNvSpPr>
          <p:nvPr>
            <p:ph type="ctrTitle"/>
          </p:nvPr>
        </p:nvSpPr>
        <p:spPr>
          <a:xfrm>
            <a:off x="859857" y="1141614"/>
            <a:ext cx="10276572" cy="1765216"/>
          </a:xfrm>
        </p:spPr>
        <p:txBody>
          <a:bodyPr>
            <a:noAutofit/>
          </a:bodyPr>
          <a:lstStyle/>
          <a:p>
            <a:pPr algn="ctr"/>
            <a:br>
              <a:rPr lang="tr-TR" sz="4800" b="1" dirty="0">
                <a:latin typeface="Times New Roman" panose="02020603050405020304" pitchFamily="18" charset="0"/>
                <a:cs typeface="Times New Roman" panose="02020603050405020304" pitchFamily="18" charset="0"/>
              </a:rPr>
            </a:br>
            <a:r>
              <a:rPr lang="tr-TR" sz="4800" b="1" dirty="0">
                <a:latin typeface="Times New Roman" panose="02020603050405020304" pitchFamily="18" charset="0"/>
                <a:cs typeface="Times New Roman" panose="02020603050405020304" pitchFamily="18" charset="0"/>
              </a:rPr>
              <a:t>SEYAHAT TURİZM VE EĞLENCE HİZMETLERİ BÖLÜMÜ</a:t>
            </a:r>
          </a:p>
        </p:txBody>
      </p:sp>
      <p:sp>
        <p:nvSpPr>
          <p:cNvPr id="10" name="Alt Başlık 9">
            <a:extLst>
              <a:ext uri="{FF2B5EF4-FFF2-40B4-BE49-F238E27FC236}">
                <a16:creationId xmlns:a16="http://schemas.microsoft.com/office/drawing/2014/main" id="{B503B50B-D270-473E-BA60-43FEBA682C0D}"/>
              </a:ext>
            </a:extLst>
          </p:cNvPr>
          <p:cNvSpPr>
            <a:spLocks noGrp="1"/>
          </p:cNvSpPr>
          <p:nvPr>
            <p:ph type="subTitle" idx="1"/>
          </p:nvPr>
        </p:nvSpPr>
        <p:spPr/>
        <p:txBody>
          <a:bodyPr/>
          <a:lstStyle/>
          <a:p>
            <a:pPr marL="342900" indent="-342900" algn="l">
              <a:buFont typeface="Wingdings" panose="05000000000000000000" pitchFamily="2" charset="2"/>
              <a:buChar char="Ø"/>
            </a:pPr>
            <a:r>
              <a:rPr lang="tr-TR" b="1" dirty="0">
                <a:latin typeface="Times New Roman" panose="02020603050405020304" pitchFamily="18" charset="0"/>
                <a:cs typeface="Times New Roman" panose="02020603050405020304" pitchFamily="18" charset="0"/>
              </a:rPr>
              <a:t>Turizm ve Seyahat Hizmetleri Programı (Öğrenci alımına kapalı)</a:t>
            </a:r>
            <a:endParaRPr lang="tr-TR" dirty="0"/>
          </a:p>
        </p:txBody>
      </p:sp>
      <p:sp>
        <p:nvSpPr>
          <p:cNvPr id="4" name="Slayt Numarası Yer Tutucusu 3">
            <a:extLst>
              <a:ext uri="{FF2B5EF4-FFF2-40B4-BE49-F238E27FC236}">
                <a16:creationId xmlns:a16="http://schemas.microsoft.com/office/drawing/2014/main" id="{6013AECF-3C6A-4BB5-B350-9CC30F2CCC8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9073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TURİZM VE SEYAHAT HİZMETLERİ BÖLÜMÜ</a:t>
            </a:r>
          </a:p>
        </p:txBody>
      </p:sp>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2182814853"/>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4225104544"/>
              </p:ext>
            </p:extLst>
          </p:nvPr>
        </p:nvGraphicFramePr>
        <p:xfrm>
          <a:off x="838201" y="1389063"/>
          <a:ext cx="4149436" cy="3376901"/>
        </p:xfrm>
        <a:graphic>
          <a:graphicData uri="http://schemas.openxmlformats.org/drawingml/2006/chart">
            <c:chart xmlns:c="http://schemas.openxmlformats.org/drawingml/2006/chart" xmlns:r="http://schemas.openxmlformats.org/officeDocument/2006/relationships" r:id="rId3"/>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7" dur="500"/>
                                        <p:tgtEl>
                                          <p:spTgt spid="26">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12" dur="500"/>
                                        <p:tgtEl>
                                          <p:spTgt spid="26">
                                            <p:graphicEl>
                                              <a:chart seriesIdx="-4" categoryIdx="0" bldStep="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17" dur="500"/>
                                        <p:tgtEl>
                                          <p:spTgt spid="26">
                                            <p:graphicEl>
                                              <a:chart seriesIdx="-4" categoryIdx="1" bldStep="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22" dur="500"/>
                                        <p:tgtEl>
                                          <p:spTgt spid="26">
                                            <p:graphicEl>
                                              <a:chart seriesIdx="-4" categoryIdx="2" bldStep="category"/>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7" dur="500"/>
                                        <p:tgtEl>
                                          <p:spTgt spid="7">
                                            <p:graphicEl>
                                              <a:chart seriesIdx="-3" categoryIdx="-3" bldStep="gridLegend"/>
                                            </p:graphicEl>
                                          </p:spTgt>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7">
                                            <p:graphicEl>
                                              <a:chart seriesIdx="0" categoryIdx="0" bldStep="ptInCategory"/>
                                            </p:graphicEl>
                                          </p:spTgt>
                                        </p:tgtEl>
                                        <p:attrNameLst>
                                          <p:attrName>style.visibility</p:attrName>
                                        </p:attrNameLst>
                                      </p:cBhvr>
                                      <p:to>
                                        <p:strVal val="visible"/>
                                      </p:to>
                                    </p:set>
                                    <p:animEffect transition="in" filter="fade">
                                      <p:cBhvr>
                                        <p:cTn id="31" dur="500"/>
                                        <p:tgtEl>
                                          <p:spTgt spid="7">
                                            <p:graphicEl>
                                              <a:chart seriesIdx="0" categoryIdx="0" bldStep="ptInCategory"/>
                                            </p:graphicEl>
                                          </p:spTgt>
                                        </p:tgtEl>
                                      </p:cBhvr>
                                    </p:animEffect>
                                  </p:childTnLst>
                                </p:cTn>
                              </p:par>
                            </p:childTnLst>
                          </p:cTn>
                        </p:par>
                        <p:par>
                          <p:cTn id="32" fill="hold">
                            <p:stCondLst>
                              <p:cond delay="1000"/>
                            </p:stCondLst>
                            <p:childTnLst>
                              <p:par>
                                <p:cTn id="33" presetID="10" presetClass="entr" presetSubtype="0" fill="hold" grpId="0" nodeType="afterEffect">
                                  <p:stCondLst>
                                    <p:cond delay="0"/>
                                  </p:stCondLst>
                                  <p:childTnLst>
                                    <p:set>
                                      <p:cBhvr>
                                        <p:cTn id="34" dur="1" fill="hold">
                                          <p:stCondLst>
                                            <p:cond delay="0"/>
                                          </p:stCondLst>
                                        </p:cTn>
                                        <p:tgtEl>
                                          <p:spTgt spid="7">
                                            <p:graphicEl>
                                              <a:chart seriesIdx="1" categoryIdx="0" bldStep="ptInCategory"/>
                                            </p:graphicEl>
                                          </p:spTgt>
                                        </p:tgtEl>
                                        <p:attrNameLst>
                                          <p:attrName>style.visibility</p:attrName>
                                        </p:attrNameLst>
                                      </p:cBhvr>
                                      <p:to>
                                        <p:strVal val="visible"/>
                                      </p:to>
                                    </p:set>
                                    <p:animEffect transition="in" filter="fade">
                                      <p:cBhvr>
                                        <p:cTn id="35" dur="500"/>
                                        <p:tgtEl>
                                          <p:spTgt spid="7">
                                            <p:graphicEl>
                                              <a:chart seriesIdx="1" categoryIdx="0" bldStep="ptInCategory"/>
                                            </p:graphicEl>
                                          </p:spTgt>
                                        </p:tgtEl>
                                      </p:cBhvr>
                                    </p:animEffect>
                                  </p:childTnLst>
                                </p:cTn>
                              </p:par>
                            </p:childTnLst>
                          </p:cTn>
                        </p:par>
                        <p:par>
                          <p:cTn id="36" fill="hold">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7">
                                            <p:graphicEl>
                                              <a:chart seriesIdx="2" categoryIdx="0" bldStep="ptInCategory"/>
                                            </p:graphicEl>
                                          </p:spTgt>
                                        </p:tgtEl>
                                        <p:attrNameLst>
                                          <p:attrName>style.visibility</p:attrName>
                                        </p:attrNameLst>
                                      </p:cBhvr>
                                      <p:to>
                                        <p:strVal val="visible"/>
                                      </p:to>
                                    </p:set>
                                    <p:animEffect transition="in" filter="fade">
                                      <p:cBhvr>
                                        <p:cTn id="39" dur="500"/>
                                        <p:tgtEl>
                                          <p:spTgt spid="7">
                                            <p:graphicEl>
                                              <a:chart seriesIdx="2" categoryIdx="0" bldStep="ptInCategory"/>
                                            </p:graphicEl>
                                          </p:spTgt>
                                        </p:tgtEl>
                                      </p:cBhvr>
                                    </p:animEffect>
                                  </p:childTnLst>
                                </p:cTn>
                              </p:par>
                            </p:childTnLst>
                          </p:cTn>
                        </p:par>
                        <p:par>
                          <p:cTn id="40" fill="hold">
                            <p:stCondLst>
                              <p:cond delay="2000"/>
                            </p:stCondLst>
                            <p:childTnLst>
                              <p:par>
                                <p:cTn id="41" presetID="10" presetClass="entr" presetSubtype="0" fill="hold" grpId="0" nodeType="afterEffect">
                                  <p:stCondLst>
                                    <p:cond delay="0"/>
                                  </p:stCondLst>
                                  <p:childTnLst>
                                    <p:set>
                                      <p:cBhvr>
                                        <p:cTn id="42" dur="1" fill="hold">
                                          <p:stCondLst>
                                            <p:cond delay="0"/>
                                          </p:stCondLst>
                                        </p:cTn>
                                        <p:tgtEl>
                                          <p:spTgt spid="7">
                                            <p:graphicEl>
                                              <a:chart seriesIdx="3" categoryIdx="0" bldStep="ptInCategory"/>
                                            </p:graphicEl>
                                          </p:spTgt>
                                        </p:tgtEl>
                                        <p:attrNameLst>
                                          <p:attrName>style.visibility</p:attrName>
                                        </p:attrNameLst>
                                      </p:cBhvr>
                                      <p:to>
                                        <p:strVal val="visible"/>
                                      </p:to>
                                    </p:set>
                                    <p:animEffect transition="in" filter="fade">
                                      <p:cBhvr>
                                        <p:cTn id="43" dur="500"/>
                                        <p:tgtEl>
                                          <p:spTgt spid="7">
                                            <p:graphicEl>
                                              <a:chart seriesIdx="3" categoryIdx="0" bldStep="ptInCategory"/>
                                            </p:graphicEl>
                                          </p:spTgt>
                                        </p:tgtEl>
                                      </p:cBhvr>
                                    </p:animEffect>
                                  </p:childTnLst>
                                </p:cTn>
                              </p:par>
                            </p:childTnLst>
                          </p:cTn>
                        </p:par>
                        <p:par>
                          <p:cTn id="44" fill="hold">
                            <p:stCondLst>
                              <p:cond delay="2500"/>
                            </p:stCondLst>
                            <p:childTnLst>
                              <p:par>
                                <p:cTn id="45" presetID="10" presetClass="entr" presetSubtype="0" fill="hold" grpId="0" nodeType="afterEffect">
                                  <p:stCondLst>
                                    <p:cond delay="0"/>
                                  </p:stCondLst>
                                  <p:childTnLst>
                                    <p:set>
                                      <p:cBhvr>
                                        <p:cTn id="46" dur="1" fill="hold">
                                          <p:stCondLst>
                                            <p:cond delay="0"/>
                                          </p:stCondLst>
                                        </p:cTn>
                                        <p:tgtEl>
                                          <p:spTgt spid="7">
                                            <p:graphicEl>
                                              <a:chart seriesIdx="4" categoryIdx="0" bldStep="ptInCategory"/>
                                            </p:graphicEl>
                                          </p:spTgt>
                                        </p:tgtEl>
                                        <p:attrNameLst>
                                          <p:attrName>style.visibility</p:attrName>
                                        </p:attrNameLst>
                                      </p:cBhvr>
                                      <p:to>
                                        <p:strVal val="visible"/>
                                      </p:to>
                                    </p:set>
                                    <p:animEffect transition="in" filter="fade">
                                      <p:cBhvr>
                                        <p:cTn id="47" dur="500"/>
                                        <p:tgtEl>
                                          <p:spTgt spid="7">
                                            <p:graphicEl>
                                              <a:chart seriesIdx="4" categoryIdx="0" bldStep="ptInCategory"/>
                                            </p:graphicEl>
                                          </p:spTgt>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7">
                                            <p:graphicEl>
                                              <a:chart seriesIdx="5" categoryIdx="0" bldStep="ptInCategory"/>
                                            </p:graphicEl>
                                          </p:spTgt>
                                        </p:tgtEl>
                                        <p:attrNameLst>
                                          <p:attrName>style.visibility</p:attrName>
                                        </p:attrNameLst>
                                      </p:cBhvr>
                                      <p:to>
                                        <p:strVal val="visible"/>
                                      </p:to>
                                    </p:set>
                                    <p:animEffect transition="in" filter="fade">
                                      <p:cBhvr>
                                        <p:cTn id="51" dur="500"/>
                                        <p:tgtEl>
                                          <p:spTgt spid="7">
                                            <p:graphicEl>
                                              <a:chart seriesIdx="5" categoryIdx="0" bldStep="ptInCategory"/>
                                            </p:graphicEl>
                                          </p:spTgt>
                                        </p:tgtEl>
                                      </p:cBhvr>
                                    </p:animEffect>
                                  </p:childTnLst>
                                </p:cTn>
                              </p:par>
                            </p:childTnLst>
                          </p:cTn>
                        </p:par>
                        <p:par>
                          <p:cTn id="52" fill="hold">
                            <p:stCondLst>
                              <p:cond delay="3500"/>
                            </p:stCondLst>
                            <p:childTnLst>
                              <p:par>
                                <p:cTn id="53" presetID="10" presetClass="entr" presetSubtype="0" fill="hold" grpId="0" nodeType="afterEffect">
                                  <p:stCondLst>
                                    <p:cond delay="0"/>
                                  </p:stCondLst>
                                  <p:childTnLst>
                                    <p:set>
                                      <p:cBhvr>
                                        <p:cTn id="54" dur="1" fill="hold">
                                          <p:stCondLst>
                                            <p:cond delay="0"/>
                                          </p:stCondLst>
                                        </p:cTn>
                                        <p:tgtEl>
                                          <p:spTgt spid="7">
                                            <p:graphicEl>
                                              <a:chart seriesIdx="0" categoryIdx="1" bldStep="ptInCategory"/>
                                            </p:graphicEl>
                                          </p:spTgt>
                                        </p:tgtEl>
                                        <p:attrNameLst>
                                          <p:attrName>style.visibility</p:attrName>
                                        </p:attrNameLst>
                                      </p:cBhvr>
                                      <p:to>
                                        <p:strVal val="visible"/>
                                      </p:to>
                                    </p:set>
                                    <p:animEffect transition="in" filter="fade">
                                      <p:cBhvr>
                                        <p:cTn id="55" dur="500"/>
                                        <p:tgtEl>
                                          <p:spTgt spid="7">
                                            <p:graphicEl>
                                              <a:chart seriesIdx="0" categoryIdx="1" bldStep="ptInCategory"/>
                                            </p:graphicEl>
                                          </p:spTgt>
                                        </p:tgtEl>
                                      </p:cBhvr>
                                    </p:animEffect>
                                  </p:childTnLst>
                                </p:cTn>
                              </p:par>
                            </p:childTnLst>
                          </p:cTn>
                        </p:par>
                        <p:par>
                          <p:cTn id="56" fill="hold">
                            <p:stCondLst>
                              <p:cond delay="4000"/>
                            </p:stCondLst>
                            <p:childTnLst>
                              <p:par>
                                <p:cTn id="57" presetID="10" presetClass="entr" presetSubtype="0" fill="hold" grpId="0" nodeType="afterEffect">
                                  <p:stCondLst>
                                    <p:cond delay="0"/>
                                  </p:stCondLst>
                                  <p:childTnLst>
                                    <p:set>
                                      <p:cBhvr>
                                        <p:cTn id="58" dur="1" fill="hold">
                                          <p:stCondLst>
                                            <p:cond delay="0"/>
                                          </p:stCondLst>
                                        </p:cTn>
                                        <p:tgtEl>
                                          <p:spTgt spid="7">
                                            <p:graphicEl>
                                              <a:chart seriesIdx="1" categoryIdx="1" bldStep="ptInCategory"/>
                                            </p:graphicEl>
                                          </p:spTgt>
                                        </p:tgtEl>
                                        <p:attrNameLst>
                                          <p:attrName>style.visibility</p:attrName>
                                        </p:attrNameLst>
                                      </p:cBhvr>
                                      <p:to>
                                        <p:strVal val="visible"/>
                                      </p:to>
                                    </p:set>
                                    <p:animEffect transition="in" filter="fade">
                                      <p:cBhvr>
                                        <p:cTn id="59" dur="500"/>
                                        <p:tgtEl>
                                          <p:spTgt spid="7">
                                            <p:graphicEl>
                                              <a:chart seriesIdx="1" categoryIdx="1" bldStep="ptInCategory"/>
                                            </p:graphicEl>
                                          </p:spTgt>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7">
                                            <p:graphicEl>
                                              <a:chart seriesIdx="2" categoryIdx="1" bldStep="ptInCategory"/>
                                            </p:graphicEl>
                                          </p:spTgt>
                                        </p:tgtEl>
                                        <p:attrNameLst>
                                          <p:attrName>style.visibility</p:attrName>
                                        </p:attrNameLst>
                                      </p:cBhvr>
                                      <p:to>
                                        <p:strVal val="visible"/>
                                      </p:to>
                                    </p:set>
                                    <p:animEffect transition="in" filter="fade">
                                      <p:cBhvr>
                                        <p:cTn id="63" dur="500"/>
                                        <p:tgtEl>
                                          <p:spTgt spid="7">
                                            <p:graphicEl>
                                              <a:chart seriesIdx="2" categoryIdx="1" bldStep="ptInCategory"/>
                                            </p:graphicEl>
                                          </p:spTgt>
                                        </p:tgtEl>
                                      </p:cBhvr>
                                    </p:animEffect>
                                  </p:childTnLst>
                                </p:cTn>
                              </p:par>
                            </p:childTnLst>
                          </p:cTn>
                        </p:par>
                        <p:par>
                          <p:cTn id="64" fill="hold">
                            <p:stCondLst>
                              <p:cond delay="5000"/>
                            </p:stCondLst>
                            <p:childTnLst>
                              <p:par>
                                <p:cTn id="65" presetID="10" presetClass="entr" presetSubtype="0" fill="hold" grpId="0" nodeType="afterEffect">
                                  <p:stCondLst>
                                    <p:cond delay="0"/>
                                  </p:stCondLst>
                                  <p:childTnLst>
                                    <p:set>
                                      <p:cBhvr>
                                        <p:cTn id="66" dur="1" fill="hold">
                                          <p:stCondLst>
                                            <p:cond delay="0"/>
                                          </p:stCondLst>
                                        </p:cTn>
                                        <p:tgtEl>
                                          <p:spTgt spid="7">
                                            <p:graphicEl>
                                              <a:chart seriesIdx="3" categoryIdx="1" bldStep="ptInCategory"/>
                                            </p:graphicEl>
                                          </p:spTgt>
                                        </p:tgtEl>
                                        <p:attrNameLst>
                                          <p:attrName>style.visibility</p:attrName>
                                        </p:attrNameLst>
                                      </p:cBhvr>
                                      <p:to>
                                        <p:strVal val="visible"/>
                                      </p:to>
                                    </p:set>
                                    <p:animEffect transition="in" filter="fade">
                                      <p:cBhvr>
                                        <p:cTn id="67" dur="500"/>
                                        <p:tgtEl>
                                          <p:spTgt spid="7">
                                            <p:graphicEl>
                                              <a:chart seriesIdx="3" categoryIdx="1" bldStep="ptInCategory"/>
                                            </p:graphicEl>
                                          </p:spTgt>
                                        </p:tgtEl>
                                      </p:cBhvr>
                                    </p:animEffect>
                                  </p:childTnLst>
                                </p:cTn>
                              </p:par>
                            </p:childTnLst>
                          </p:cTn>
                        </p:par>
                        <p:par>
                          <p:cTn id="68" fill="hold">
                            <p:stCondLst>
                              <p:cond delay="5500"/>
                            </p:stCondLst>
                            <p:childTnLst>
                              <p:par>
                                <p:cTn id="69" presetID="10" presetClass="entr" presetSubtype="0" fill="hold" grpId="0" nodeType="afterEffect">
                                  <p:stCondLst>
                                    <p:cond delay="0"/>
                                  </p:stCondLst>
                                  <p:childTnLst>
                                    <p:set>
                                      <p:cBhvr>
                                        <p:cTn id="70" dur="1" fill="hold">
                                          <p:stCondLst>
                                            <p:cond delay="0"/>
                                          </p:stCondLst>
                                        </p:cTn>
                                        <p:tgtEl>
                                          <p:spTgt spid="7">
                                            <p:graphicEl>
                                              <a:chart seriesIdx="4" categoryIdx="1" bldStep="ptInCategory"/>
                                            </p:graphicEl>
                                          </p:spTgt>
                                        </p:tgtEl>
                                        <p:attrNameLst>
                                          <p:attrName>style.visibility</p:attrName>
                                        </p:attrNameLst>
                                      </p:cBhvr>
                                      <p:to>
                                        <p:strVal val="visible"/>
                                      </p:to>
                                    </p:set>
                                    <p:animEffect transition="in" filter="fade">
                                      <p:cBhvr>
                                        <p:cTn id="71" dur="500"/>
                                        <p:tgtEl>
                                          <p:spTgt spid="7">
                                            <p:graphicEl>
                                              <a:chart seriesIdx="4" categoryIdx="1" bldStep="ptInCategory"/>
                                            </p:graphicEl>
                                          </p:spTgt>
                                        </p:tgtEl>
                                      </p:cBhvr>
                                    </p:animEffect>
                                  </p:childTnLst>
                                </p:cTn>
                              </p:par>
                            </p:childTnLst>
                          </p:cTn>
                        </p:par>
                        <p:par>
                          <p:cTn id="72" fill="hold">
                            <p:stCondLst>
                              <p:cond delay="6000"/>
                            </p:stCondLst>
                            <p:childTnLst>
                              <p:par>
                                <p:cTn id="73" presetID="10" presetClass="entr" presetSubtype="0" fill="hold" grpId="0" nodeType="afterEffect">
                                  <p:stCondLst>
                                    <p:cond delay="0"/>
                                  </p:stCondLst>
                                  <p:childTnLst>
                                    <p:set>
                                      <p:cBhvr>
                                        <p:cTn id="74" dur="1" fill="hold">
                                          <p:stCondLst>
                                            <p:cond delay="0"/>
                                          </p:stCondLst>
                                        </p:cTn>
                                        <p:tgtEl>
                                          <p:spTgt spid="7">
                                            <p:graphicEl>
                                              <a:chart seriesIdx="5" categoryIdx="1" bldStep="ptInCategory"/>
                                            </p:graphicEl>
                                          </p:spTgt>
                                        </p:tgtEl>
                                        <p:attrNameLst>
                                          <p:attrName>style.visibility</p:attrName>
                                        </p:attrNameLst>
                                      </p:cBhvr>
                                      <p:to>
                                        <p:strVal val="visible"/>
                                      </p:to>
                                    </p:set>
                                    <p:animEffect transition="in" filter="fade">
                                      <p:cBhvr>
                                        <p:cTn id="75" dur="500"/>
                                        <p:tgtEl>
                                          <p:spTgt spid="7">
                                            <p:graphicEl>
                                              <a:chart seriesIdx="5" categoryIdx="1" bldStep="ptInCategory"/>
                                            </p:graphicEl>
                                          </p:spTgt>
                                        </p:tgtEl>
                                      </p:cBhvr>
                                    </p:animEffect>
                                  </p:childTnLst>
                                </p:cTn>
                              </p:par>
                            </p:childTnLst>
                          </p:cTn>
                        </p:par>
                        <p:par>
                          <p:cTn id="76" fill="hold">
                            <p:stCondLst>
                              <p:cond delay="6500"/>
                            </p:stCondLst>
                            <p:childTnLst>
                              <p:par>
                                <p:cTn id="77" presetID="10" presetClass="entr" presetSubtype="0" fill="hold" grpId="0" nodeType="afterEffect">
                                  <p:stCondLst>
                                    <p:cond delay="0"/>
                                  </p:stCondLst>
                                  <p:childTnLst>
                                    <p:set>
                                      <p:cBhvr>
                                        <p:cTn id="78" dur="1" fill="hold">
                                          <p:stCondLst>
                                            <p:cond delay="0"/>
                                          </p:stCondLst>
                                        </p:cTn>
                                        <p:tgtEl>
                                          <p:spTgt spid="7">
                                            <p:graphicEl>
                                              <a:chart seriesIdx="0" categoryIdx="2" bldStep="ptInCategory"/>
                                            </p:graphicEl>
                                          </p:spTgt>
                                        </p:tgtEl>
                                        <p:attrNameLst>
                                          <p:attrName>style.visibility</p:attrName>
                                        </p:attrNameLst>
                                      </p:cBhvr>
                                      <p:to>
                                        <p:strVal val="visible"/>
                                      </p:to>
                                    </p:set>
                                    <p:animEffect transition="in" filter="fade">
                                      <p:cBhvr>
                                        <p:cTn id="79" dur="500"/>
                                        <p:tgtEl>
                                          <p:spTgt spid="7">
                                            <p:graphicEl>
                                              <a:chart seriesIdx="0" categoryIdx="2" bldStep="ptInCategory"/>
                                            </p:graphicEl>
                                          </p:spTgt>
                                        </p:tgtEl>
                                      </p:cBhvr>
                                    </p:animEffect>
                                  </p:childTnLst>
                                </p:cTn>
                              </p:par>
                            </p:childTnLst>
                          </p:cTn>
                        </p:par>
                        <p:par>
                          <p:cTn id="80" fill="hold">
                            <p:stCondLst>
                              <p:cond delay="7000"/>
                            </p:stCondLst>
                            <p:childTnLst>
                              <p:par>
                                <p:cTn id="81" presetID="10" presetClass="entr" presetSubtype="0" fill="hold" grpId="0" nodeType="afterEffect">
                                  <p:stCondLst>
                                    <p:cond delay="0"/>
                                  </p:stCondLst>
                                  <p:childTnLst>
                                    <p:set>
                                      <p:cBhvr>
                                        <p:cTn id="82" dur="1" fill="hold">
                                          <p:stCondLst>
                                            <p:cond delay="0"/>
                                          </p:stCondLst>
                                        </p:cTn>
                                        <p:tgtEl>
                                          <p:spTgt spid="7">
                                            <p:graphicEl>
                                              <a:chart seriesIdx="1" categoryIdx="2" bldStep="ptInCategory"/>
                                            </p:graphicEl>
                                          </p:spTgt>
                                        </p:tgtEl>
                                        <p:attrNameLst>
                                          <p:attrName>style.visibility</p:attrName>
                                        </p:attrNameLst>
                                      </p:cBhvr>
                                      <p:to>
                                        <p:strVal val="visible"/>
                                      </p:to>
                                    </p:set>
                                    <p:animEffect transition="in" filter="fade">
                                      <p:cBhvr>
                                        <p:cTn id="83" dur="500"/>
                                        <p:tgtEl>
                                          <p:spTgt spid="7">
                                            <p:graphicEl>
                                              <a:chart seriesIdx="1" categoryIdx="2" bldStep="ptInCategory"/>
                                            </p:graphicEl>
                                          </p:spTgt>
                                        </p:tgtEl>
                                      </p:cBhvr>
                                    </p:animEffect>
                                  </p:childTnLst>
                                </p:cTn>
                              </p:par>
                            </p:childTnLst>
                          </p:cTn>
                        </p:par>
                        <p:par>
                          <p:cTn id="84" fill="hold">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7">
                                            <p:graphicEl>
                                              <a:chart seriesIdx="2" categoryIdx="2" bldStep="ptInCategory"/>
                                            </p:graphicEl>
                                          </p:spTgt>
                                        </p:tgtEl>
                                        <p:attrNameLst>
                                          <p:attrName>style.visibility</p:attrName>
                                        </p:attrNameLst>
                                      </p:cBhvr>
                                      <p:to>
                                        <p:strVal val="visible"/>
                                      </p:to>
                                    </p:set>
                                    <p:animEffect transition="in" filter="fade">
                                      <p:cBhvr>
                                        <p:cTn id="87" dur="500"/>
                                        <p:tgtEl>
                                          <p:spTgt spid="7">
                                            <p:graphicEl>
                                              <a:chart seriesIdx="2" categoryIdx="2" bldStep="ptInCategory"/>
                                            </p:graphicEl>
                                          </p:spTgt>
                                        </p:tgtEl>
                                      </p:cBhvr>
                                    </p:animEffect>
                                  </p:childTnLst>
                                </p:cTn>
                              </p:par>
                            </p:childTnLst>
                          </p:cTn>
                        </p:par>
                        <p:par>
                          <p:cTn id="88" fill="hold">
                            <p:stCondLst>
                              <p:cond delay="8000"/>
                            </p:stCondLst>
                            <p:childTnLst>
                              <p:par>
                                <p:cTn id="89" presetID="10" presetClass="entr" presetSubtype="0" fill="hold" grpId="0" nodeType="afterEffect">
                                  <p:stCondLst>
                                    <p:cond delay="0"/>
                                  </p:stCondLst>
                                  <p:childTnLst>
                                    <p:set>
                                      <p:cBhvr>
                                        <p:cTn id="90" dur="1" fill="hold">
                                          <p:stCondLst>
                                            <p:cond delay="0"/>
                                          </p:stCondLst>
                                        </p:cTn>
                                        <p:tgtEl>
                                          <p:spTgt spid="7">
                                            <p:graphicEl>
                                              <a:chart seriesIdx="3" categoryIdx="2" bldStep="ptInCategory"/>
                                            </p:graphicEl>
                                          </p:spTgt>
                                        </p:tgtEl>
                                        <p:attrNameLst>
                                          <p:attrName>style.visibility</p:attrName>
                                        </p:attrNameLst>
                                      </p:cBhvr>
                                      <p:to>
                                        <p:strVal val="visible"/>
                                      </p:to>
                                    </p:set>
                                    <p:animEffect transition="in" filter="fade">
                                      <p:cBhvr>
                                        <p:cTn id="91" dur="500"/>
                                        <p:tgtEl>
                                          <p:spTgt spid="7">
                                            <p:graphicEl>
                                              <a:chart seriesIdx="3" categoryIdx="2" bldStep="ptInCategory"/>
                                            </p:graphicEl>
                                          </p:spTgt>
                                        </p:tgtEl>
                                      </p:cBhvr>
                                    </p:animEffect>
                                  </p:childTnLst>
                                </p:cTn>
                              </p:par>
                            </p:childTnLst>
                          </p:cTn>
                        </p:par>
                        <p:par>
                          <p:cTn id="92" fill="hold">
                            <p:stCondLst>
                              <p:cond delay="8500"/>
                            </p:stCondLst>
                            <p:childTnLst>
                              <p:par>
                                <p:cTn id="93" presetID="10" presetClass="entr" presetSubtype="0" fill="hold" grpId="0" nodeType="afterEffect">
                                  <p:stCondLst>
                                    <p:cond delay="0"/>
                                  </p:stCondLst>
                                  <p:childTnLst>
                                    <p:set>
                                      <p:cBhvr>
                                        <p:cTn id="94" dur="1" fill="hold">
                                          <p:stCondLst>
                                            <p:cond delay="0"/>
                                          </p:stCondLst>
                                        </p:cTn>
                                        <p:tgtEl>
                                          <p:spTgt spid="7">
                                            <p:graphicEl>
                                              <a:chart seriesIdx="4" categoryIdx="2" bldStep="ptInCategory"/>
                                            </p:graphicEl>
                                          </p:spTgt>
                                        </p:tgtEl>
                                        <p:attrNameLst>
                                          <p:attrName>style.visibility</p:attrName>
                                        </p:attrNameLst>
                                      </p:cBhvr>
                                      <p:to>
                                        <p:strVal val="visible"/>
                                      </p:to>
                                    </p:set>
                                    <p:animEffect transition="in" filter="fade">
                                      <p:cBhvr>
                                        <p:cTn id="95" dur="500"/>
                                        <p:tgtEl>
                                          <p:spTgt spid="7">
                                            <p:graphicEl>
                                              <a:chart seriesIdx="4" categoryIdx="2" bldStep="ptInCategory"/>
                                            </p:graphicEl>
                                          </p:spTgt>
                                        </p:tgtEl>
                                      </p:cBhvr>
                                    </p:animEffect>
                                  </p:childTnLst>
                                </p:cTn>
                              </p:par>
                            </p:childTnLst>
                          </p:cTn>
                        </p:par>
                        <p:par>
                          <p:cTn id="96" fill="hold">
                            <p:stCondLst>
                              <p:cond delay="9000"/>
                            </p:stCondLst>
                            <p:childTnLst>
                              <p:par>
                                <p:cTn id="97" presetID="10" presetClass="entr" presetSubtype="0" fill="hold" grpId="0" nodeType="afterEffect">
                                  <p:stCondLst>
                                    <p:cond delay="0"/>
                                  </p:stCondLst>
                                  <p:childTnLst>
                                    <p:set>
                                      <p:cBhvr>
                                        <p:cTn id="98" dur="1" fill="hold">
                                          <p:stCondLst>
                                            <p:cond delay="0"/>
                                          </p:stCondLst>
                                        </p:cTn>
                                        <p:tgtEl>
                                          <p:spTgt spid="7">
                                            <p:graphicEl>
                                              <a:chart seriesIdx="5" categoryIdx="2" bldStep="ptInCategory"/>
                                            </p:graphicEl>
                                          </p:spTgt>
                                        </p:tgtEl>
                                        <p:attrNameLst>
                                          <p:attrName>style.visibility</p:attrName>
                                        </p:attrNameLst>
                                      </p:cBhvr>
                                      <p:to>
                                        <p:strVal val="visible"/>
                                      </p:to>
                                    </p:set>
                                    <p:animEffect transition="in" filter="fade">
                                      <p:cBhvr>
                                        <p:cTn id="99" dur="500"/>
                                        <p:tgtEl>
                                          <p:spTgt spid="7">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6" grpId="0" uiExpand="1">
        <p:bldSub>
          <a:bldChart bld="category"/>
        </p:bldSub>
      </p:bldGraphic>
      <p:bldGraphic spid="7" grpId="0">
        <p:bldSub>
          <a:bldChart bld="categoryEl"/>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6"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1246442208"/>
              </p:ext>
            </p:extLst>
          </p:nvPr>
        </p:nvGraphicFramePr>
        <p:xfrm>
          <a:off x="838200" y="1389063"/>
          <a:ext cx="10356273" cy="3944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Resim 3">
            <a:extLst>
              <a:ext uri="{FF2B5EF4-FFF2-40B4-BE49-F238E27FC236}">
                <a16:creationId xmlns:a16="http://schemas.microsoft.com/office/drawing/2014/main" id="{F11707FC-D06B-44D5-A6A3-AE6FFEEEA5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97527" y="1296366"/>
            <a:ext cx="3018323" cy="1600838"/>
          </a:xfrm>
          <a:prstGeom prst="rect">
            <a:avLst/>
          </a:prstGeom>
        </p:spPr>
      </p:pic>
      <p:pic>
        <p:nvPicPr>
          <p:cNvPr id="7" name="Resim 6">
            <a:extLst>
              <a:ext uri="{FF2B5EF4-FFF2-40B4-BE49-F238E27FC236}">
                <a16:creationId xmlns:a16="http://schemas.microsoft.com/office/drawing/2014/main" id="{48F51C11-256A-450D-82CE-1BA65026541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50902" y="1389063"/>
            <a:ext cx="3102799" cy="1700646"/>
          </a:xfrm>
          <a:prstGeom prst="rect">
            <a:avLst/>
          </a:prstGeom>
        </p:spPr>
      </p:pic>
      <p:pic>
        <p:nvPicPr>
          <p:cNvPr id="9" name="Resim 8">
            <a:extLst>
              <a:ext uri="{FF2B5EF4-FFF2-40B4-BE49-F238E27FC236}">
                <a16:creationId xmlns:a16="http://schemas.microsoft.com/office/drawing/2014/main" id="{A5EA417D-D73E-4C83-8680-2354B1B1A9E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825339" y="1389062"/>
            <a:ext cx="3262964" cy="1537183"/>
          </a:xfrm>
          <a:prstGeom prst="rect">
            <a:avLst/>
          </a:prstGeo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1067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D2CCF633-32A6-42EF-9984-30696FA37FA1}"/>
                                            </p:graphicEl>
                                          </p:spTgt>
                                        </p:tgtEl>
                                        <p:attrNameLst>
                                          <p:attrName>style.visibility</p:attrName>
                                        </p:attrNameLst>
                                      </p:cBhvr>
                                      <p:to>
                                        <p:strVal val="visible"/>
                                      </p:to>
                                    </p:set>
                                    <p:animEffect transition="in" filter="fade">
                                      <p:cBhvr>
                                        <p:cTn id="7" dur="500"/>
                                        <p:tgtEl>
                                          <p:spTgt spid="6">
                                            <p:graphicEl>
                                              <a:dgm id="{D2CCF633-32A6-42EF-9984-30696FA37FA1}"/>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graphicEl>
                                              <a:dgm id="{B7F1FD56-4778-421B-8151-7A6B68172AC3}"/>
                                            </p:graphicEl>
                                          </p:spTgt>
                                        </p:tgtEl>
                                        <p:attrNameLst>
                                          <p:attrName>style.visibility</p:attrName>
                                        </p:attrNameLst>
                                      </p:cBhvr>
                                      <p:to>
                                        <p:strVal val="visible"/>
                                      </p:to>
                                    </p:set>
                                    <p:animEffect transition="in" filter="fade">
                                      <p:cBhvr>
                                        <p:cTn id="11" dur="500"/>
                                        <p:tgtEl>
                                          <p:spTgt spid="6">
                                            <p:graphicEl>
                                              <a:dgm id="{B7F1FD56-4778-421B-8151-7A6B68172AC3}"/>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graphicEl>
                                              <a:dgm id="{B1FB18D2-249D-47F6-9721-42A693E9B7A7}"/>
                                            </p:graphicEl>
                                          </p:spTgt>
                                        </p:tgtEl>
                                        <p:attrNameLst>
                                          <p:attrName>style.visibility</p:attrName>
                                        </p:attrNameLst>
                                      </p:cBhvr>
                                      <p:to>
                                        <p:strVal val="visible"/>
                                      </p:to>
                                    </p:set>
                                    <p:animEffect transition="in" filter="fade">
                                      <p:cBhvr>
                                        <p:cTn id="15" dur="500"/>
                                        <p:tgtEl>
                                          <p:spTgt spid="6">
                                            <p:graphicEl>
                                              <a:dgm id="{B1FB18D2-249D-47F6-9721-42A693E9B7A7}"/>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graphicEl>
                                              <a:dgm id="{8B30AB03-7B0A-4E1A-B87B-C621A6EF5C9A}"/>
                                            </p:graphicEl>
                                          </p:spTgt>
                                        </p:tgtEl>
                                        <p:attrNameLst>
                                          <p:attrName>style.visibility</p:attrName>
                                        </p:attrNameLst>
                                      </p:cBhvr>
                                      <p:to>
                                        <p:strVal val="visible"/>
                                      </p:to>
                                    </p:set>
                                    <p:animEffect transition="in" filter="fade">
                                      <p:cBhvr>
                                        <p:cTn id="19" dur="500"/>
                                        <p:tgtEl>
                                          <p:spTgt spid="6">
                                            <p:graphicEl>
                                              <a:dgm id="{8B30AB03-7B0A-4E1A-B87B-C621A6EF5C9A}"/>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graphicEl>
                                              <a:dgm id="{35D30CA4-8585-4B5F-A3EF-53915DA1AB3F}"/>
                                            </p:graphicEl>
                                          </p:spTgt>
                                        </p:tgtEl>
                                        <p:attrNameLst>
                                          <p:attrName>style.visibility</p:attrName>
                                        </p:attrNameLst>
                                      </p:cBhvr>
                                      <p:to>
                                        <p:strVal val="visible"/>
                                      </p:to>
                                    </p:set>
                                    <p:animEffect transition="in" filter="fade">
                                      <p:cBhvr>
                                        <p:cTn id="23" dur="500"/>
                                        <p:tgtEl>
                                          <p:spTgt spid="6">
                                            <p:graphicEl>
                                              <a:dgm id="{35D30CA4-8585-4B5F-A3EF-53915DA1AB3F}"/>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6">
                                            <p:graphicEl>
                                              <a:dgm id="{5C329994-F5A2-4C6C-8AE3-1011DA030050}"/>
                                            </p:graphicEl>
                                          </p:spTgt>
                                        </p:tgtEl>
                                        <p:attrNameLst>
                                          <p:attrName>style.visibility</p:attrName>
                                        </p:attrNameLst>
                                      </p:cBhvr>
                                      <p:to>
                                        <p:strVal val="visible"/>
                                      </p:to>
                                    </p:set>
                                    <p:animEffect transition="in" filter="fade">
                                      <p:cBhvr>
                                        <p:cTn id="27" dur="500"/>
                                        <p:tgtEl>
                                          <p:spTgt spid="6">
                                            <p:graphicEl>
                                              <a:dgm id="{5C329994-F5A2-4C6C-8AE3-1011DA03005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623814190"/>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90595473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361488845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7372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2428269433"/>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0048779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141068965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0216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431970683"/>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082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a:xfrm>
            <a:off x="1527857" y="365126"/>
            <a:ext cx="7802409" cy="931240"/>
          </a:xfrm>
        </p:spPr>
        <p:txBody>
          <a:bodyPr/>
          <a:lstStyle/>
          <a:p>
            <a:r>
              <a:rPr lang="tr-TR" dirty="0"/>
              <a:t>SEYAHAT TURİZM VE EĞLENCE HİZMETLERİ BÖLÜMÜ</a:t>
            </a:r>
          </a:p>
        </p:txBody>
      </p:sp>
      <p:sp>
        <p:nvSpPr>
          <p:cNvPr id="29" name="Rectangle 28">
            <a:extLst>
              <a:ext uri="{FF2B5EF4-FFF2-40B4-BE49-F238E27FC236}">
                <a16:creationId xmlns:a16="http://schemas.microsoft.com/office/drawing/2014/main" id="{8D184856-1872-5212-2D21-1236DD3E050D}"/>
              </a:ext>
            </a:extLst>
          </p:cNvPr>
          <p:cNvSpPr/>
          <p:nvPr/>
        </p:nvSpPr>
        <p:spPr>
          <a:xfrm>
            <a:off x="592541" y="1121759"/>
            <a:ext cx="10237838" cy="596682"/>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1718441"/>
            <a:ext cx="10739488" cy="43138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latin typeface="Times New Roman" panose="02020603050405020304" pitchFamily="18" charset="0"/>
                <a:cs typeface="Times New Roman" panose="02020603050405020304" pitchFamily="18" charset="0"/>
              </a:rPr>
              <a:t>Genç ve dinamik öğretim elemanı kadrosunun mevcut olması,</a:t>
            </a:r>
          </a:p>
          <a:p>
            <a:r>
              <a:rPr lang="tr-TR" sz="2000" dirty="0">
                <a:latin typeface="Times New Roman" panose="02020603050405020304" pitchFamily="18" charset="0"/>
                <a:cs typeface="Times New Roman" panose="02020603050405020304" pitchFamily="18" charset="0"/>
              </a:rPr>
              <a:t>Öğretim elemanlarımızın değişik görevlerde bulunmasına bağlı olarak donanımlı ve deneyimli olması</a:t>
            </a:r>
          </a:p>
          <a:p>
            <a:r>
              <a:rPr lang="tr-TR" sz="2000" dirty="0">
                <a:latin typeface="Times New Roman" panose="02020603050405020304" pitchFamily="18" charset="0"/>
                <a:cs typeface="Times New Roman" panose="02020603050405020304" pitchFamily="18" charset="0"/>
              </a:rPr>
              <a:t>Bölgenin alternatif turizm olanaklarının olması (akarsu turizmi, su sporları, av turizmi, kampçılık, yamaç paraşütü, kültür turizmi, inanç turizmi, eko turizm, gastronomi turizmi vb.)</a:t>
            </a:r>
          </a:p>
          <a:p>
            <a:r>
              <a:rPr lang="tr-TR" sz="2000" dirty="0">
                <a:latin typeface="Times New Roman" panose="02020603050405020304" pitchFamily="18" charset="0"/>
                <a:cs typeface="Times New Roman" panose="02020603050405020304" pitchFamily="18" charset="0"/>
              </a:rPr>
              <a:t>Turizm Bölümünün istihdam alanının çok geniş olması,</a:t>
            </a:r>
          </a:p>
          <a:p>
            <a:r>
              <a:rPr lang="tr-TR" sz="2000" dirty="0">
                <a:latin typeface="Times New Roman" panose="02020603050405020304" pitchFamily="18" charset="0"/>
                <a:cs typeface="Times New Roman" panose="02020603050405020304" pitchFamily="18" charset="0"/>
              </a:rPr>
              <a:t>Kırılgan noktalar dışında (salgın hastalık, terör, doğal afet, ekonomik kriz, siyasi kriz) rakamsal olarak her geçen gün turizme katılan insan sayısının artması ve sektörün büyüyüp gelişmesi</a:t>
            </a:r>
          </a:p>
          <a:p>
            <a:r>
              <a:rPr lang="tr-TR" sz="2000" dirty="0">
                <a:latin typeface="Times New Roman" panose="02020603050405020304" pitchFamily="18" charset="0"/>
                <a:cs typeface="Times New Roman" panose="02020603050405020304" pitchFamily="18" charset="0"/>
              </a:rPr>
              <a:t>Üniversite bünyesinde 4 yıllık hizmet veren turizm yüksek okulunun bulunması</a:t>
            </a:r>
          </a:p>
          <a:p>
            <a:r>
              <a:rPr lang="tr-TR" sz="2000" dirty="0">
                <a:latin typeface="Times New Roman" panose="02020603050405020304" pitchFamily="18" charset="0"/>
                <a:cs typeface="Times New Roman" panose="02020603050405020304" pitchFamily="18" charset="0"/>
              </a:rPr>
              <a:t>Sektörün ihtiyacına yönelik uygulamalı derslerin verilmesi.</a:t>
            </a:r>
          </a:p>
          <a:p>
            <a:endParaRPr lang="tr-TR" sz="2000" dirty="0">
              <a:latin typeface="Times New Roman" panose="02020603050405020304" pitchFamily="18" charset="0"/>
              <a:cs typeface="Times New Roman" panose="02020603050405020304" pitchFamily="18" charset="0"/>
            </a:endParaRPr>
          </a:p>
        </p:txBody>
      </p:sp>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4993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457200" lvl="1" indent="0" algn="just">
              <a:buNone/>
            </a:pPr>
            <a:r>
              <a:rPr lang="tr-TR" dirty="0">
                <a:latin typeface="Times New Roman" panose="02020603050405020304" pitchFamily="18" charset="0"/>
                <a:cs typeface="Times New Roman" panose="02020603050405020304" pitchFamily="18" charset="0"/>
              </a:rPr>
              <a:t>1. Hedef: Bölümümüzde öğrenci alımı durdurulan «Turizm ve Seyahat Hizmetleri» programına öğrenci alımı için başvuru yapılacaktır. Mevcut  programa ek olarak ’’İkram hizmetleri’’ programının eklenmesi.</a:t>
            </a:r>
          </a:p>
          <a:p>
            <a:pPr lvl="1" algn="just"/>
            <a:r>
              <a:rPr lang="tr-TR" dirty="0">
                <a:latin typeface="Times New Roman" panose="02020603050405020304" pitchFamily="18" charset="0"/>
                <a:cs typeface="Times New Roman" panose="02020603050405020304" pitchFamily="18" charset="0"/>
              </a:rPr>
              <a:t>2027’de bu hedefe yönelik olarak gerekli hazırlıklar yapılacaktır.</a:t>
            </a:r>
          </a:p>
          <a:p>
            <a:pPr lvl="1" algn="just"/>
            <a:r>
              <a:rPr lang="tr-TR" dirty="0">
                <a:latin typeface="Times New Roman" panose="02020603050405020304" pitchFamily="18" charset="0"/>
                <a:cs typeface="Times New Roman" panose="02020603050405020304" pitchFamily="18" charset="0"/>
              </a:rPr>
              <a:t>2028’de programın açılması ile birlikte eğitim-öğretim faaliyetleri yürütülecektir.</a:t>
            </a:r>
          </a:p>
          <a:p>
            <a:pPr marL="457200" lvl="1" indent="0" algn="just">
              <a:buNone/>
            </a:pPr>
            <a:r>
              <a:rPr lang="tr-TR" dirty="0">
                <a:latin typeface="Times New Roman" panose="02020603050405020304" pitchFamily="18" charset="0"/>
                <a:cs typeface="Times New Roman" panose="02020603050405020304" pitchFamily="18" charset="0"/>
              </a:rPr>
              <a:t>2. Hedef: Mevcut öğretim elemanlarının akademik yükselişlerinin devam etmesi.</a:t>
            </a:r>
          </a:p>
          <a:p>
            <a:pPr marL="457200" lvl="1" indent="0" algn="just">
              <a:buNone/>
            </a:pPr>
            <a:r>
              <a:rPr lang="tr-TR" dirty="0">
                <a:latin typeface="Times New Roman" panose="02020603050405020304" pitchFamily="18" charset="0"/>
                <a:cs typeface="Times New Roman" panose="02020603050405020304" pitchFamily="18" charset="0"/>
              </a:rPr>
              <a:t>3. Hedef: Bölümde yer alan programların akreditasyonu için gerekli hazırlıklar ve başvurular yapılacaktır.</a:t>
            </a:r>
          </a:p>
          <a:p>
            <a:pPr marL="457200" lvl="1" indent="0" algn="just">
              <a:buNone/>
            </a:pPr>
            <a:endParaRPr lang="tr-TR"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6543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3E16B9C-E43F-45D4-89BB-D9C3F133FEDA}"/>
              </a:ext>
            </a:extLst>
          </p:cNvPr>
          <p:cNvSpPr>
            <a:spLocks noGrp="1"/>
          </p:cNvSpPr>
          <p:nvPr>
            <p:ph type="ctrTitle"/>
          </p:nvPr>
        </p:nvSpPr>
        <p:spPr>
          <a:xfrm>
            <a:off x="859857" y="1141614"/>
            <a:ext cx="10276572" cy="1765216"/>
          </a:xfrm>
        </p:spPr>
        <p:txBody>
          <a:bodyPr>
            <a:noAutofit/>
          </a:bodyPr>
          <a:lstStyle/>
          <a:p>
            <a:br>
              <a:rPr lang="tr-TR" sz="4800" b="1" dirty="0">
                <a:latin typeface="Times New Roman" panose="02020603050405020304" pitchFamily="18" charset="0"/>
                <a:cs typeface="Times New Roman" panose="02020603050405020304" pitchFamily="18" charset="0"/>
              </a:rPr>
            </a:br>
            <a:r>
              <a:rPr lang="tr-TR" sz="4800" b="1" dirty="0">
                <a:latin typeface="Times New Roman" panose="02020603050405020304" pitchFamily="18" charset="0"/>
                <a:cs typeface="Times New Roman" panose="02020603050405020304" pitchFamily="18" charset="0"/>
              </a:rPr>
              <a:t>SOSYAL HİZMETLER VE DANIŞMA BÖLÜMÜ</a:t>
            </a:r>
          </a:p>
        </p:txBody>
      </p:sp>
      <p:sp>
        <p:nvSpPr>
          <p:cNvPr id="10" name="Alt Başlık 9">
            <a:extLst>
              <a:ext uri="{FF2B5EF4-FFF2-40B4-BE49-F238E27FC236}">
                <a16:creationId xmlns:a16="http://schemas.microsoft.com/office/drawing/2014/main" id="{B503B50B-D270-473E-BA60-43FEBA682C0D}"/>
              </a:ext>
            </a:extLst>
          </p:cNvPr>
          <p:cNvSpPr>
            <a:spLocks noGrp="1"/>
          </p:cNvSpPr>
          <p:nvPr>
            <p:ph type="subTitle" idx="1"/>
          </p:nvPr>
        </p:nvSpPr>
        <p:spPr/>
        <p:txBody>
          <a:bodyPr/>
          <a:lstStyle/>
          <a:p>
            <a:pPr marL="342900" indent="-342900" algn="l">
              <a:buFont typeface="Wingdings" panose="05000000000000000000" pitchFamily="2" charset="2"/>
              <a:buChar char="Ø"/>
            </a:pPr>
            <a:r>
              <a:rPr lang="tr-TR" b="1" dirty="0">
                <a:latin typeface="Times New Roman" panose="02020603050405020304" pitchFamily="18" charset="0"/>
                <a:cs typeface="Times New Roman" panose="02020603050405020304" pitchFamily="18" charset="0"/>
              </a:rPr>
              <a:t>Sosyal Hizmetler Programı</a:t>
            </a:r>
            <a:endParaRPr lang="tr-TR" dirty="0"/>
          </a:p>
        </p:txBody>
      </p:sp>
      <p:sp>
        <p:nvSpPr>
          <p:cNvPr id="4" name="Slayt Numarası Yer Tutucusu 3">
            <a:extLst>
              <a:ext uri="{FF2B5EF4-FFF2-40B4-BE49-F238E27FC236}">
                <a16:creationId xmlns:a16="http://schemas.microsoft.com/office/drawing/2014/main" id="{6013AECF-3C6A-4BB5-B350-9CC30F2CCC8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501780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SOSYAL HİZMETLER BÖLÜMÜ</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2827734759"/>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1148947455"/>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2" dur="500"/>
                                        <p:tgtEl>
                                          <p:spTgt spid="15">
                                            <p:graphicEl>
                                              <a:chart seriesIdx="5" categoryIdx="0" bldStep="ptInCategory"/>
                                            </p:graphicEl>
                                          </p:spTgt>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6" dur="500"/>
                                        <p:tgtEl>
                                          <p:spTgt spid="15">
                                            <p:graphicEl>
                                              <a:chart seriesIdx="0" categoryIdx="1" bldStep="ptInCategory"/>
                                            </p:graphicEl>
                                          </p:spTgt>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40" dur="500"/>
                                        <p:tgtEl>
                                          <p:spTgt spid="15">
                                            <p:graphicEl>
                                              <a:chart seriesIdx="1" categoryIdx="1" bldStep="ptInCategory"/>
                                            </p:graphicEl>
                                          </p:spTgt>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4" dur="500"/>
                                        <p:tgtEl>
                                          <p:spTgt spid="15">
                                            <p:graphicEl>
                                              <a:chart seriesIdx="2" categoryIdx="1" bldStep="ptInCategory"/>
                                            </p:graphicEl>
                                          </p:spTgt>
                                        </p:tgtEl>
                                      </p:cBhvr>
                                    </p:animEffect>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8" dur="500"/>
                                        <p:tgtEl>
                                          <p:spTgt spid="15">
                                            <p:graphicEl>
                                              <a:chart seriesIdx="3" categoryIdx="1" bldStep="ptInCategory"/>
                                            </p:graphicEl>
                                          </p:spTgt>
                                        </p:tgtEl>
                                      </p:cBhvr>
                                    </p:animEffect>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2" dur="500"/>
                                        <p:tgtEl>
                                          <p:spTgt spid="15">
                                            <p:graphicEl>
                                              <a:chart seriesIdx="4" categoryIdx="1" bldStep="ptInCategory"/>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7" dur="500"/>
                                        <p:tgtEl>
                                          <p:spTgt spid="15">
                                            <p:graphicEl>
                                              <a:chart seriesIdx="5" categoryIdx="1" bldStep="ptInCategory"/>
                                            </p:graphicEl>
                                          </p:spTgt>
                                        </p:tgtEl>
                                      </p:cBhvr>
                                    </p:animEffec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61" dur="500"/>
                                        <p:tgtEl>
                                          <p:spTgt spid="15">
                                            <p:graphicEl>
                                              <a:chart seriesIdx="0" categoryIdx="2" bldStep="ptInCategory"/>
                                            </p:graphicEl>
                                          </p:spTgt>
                                        </p:tgtEl>
                                      </p:cBhvr>
                                    </p:animEffect>
                                  </p:childTnLst>
                                </p:cTn>
                              </p:par>
                            </p:childTnLst>
                          </p:cTn>
                        </p:par>
                        <p:par>
                          <p:cTn id="62" fill="hold">
                            <p:stCondLst>
                              <p:cond delay="1000"/>
                            </p:stCondLst>
                            <p:childTnLst>
                              <p:par>
                                <p:cTn id="63" presetID="10" presetClass="entr" presetSubtype="0" fill="hold" grpId="0" nodeType="afterEffect">
                                  <p:stCondLst>
                                    <p:cond delay="0"/>
                                  </p:stCondLst>
                                  <p:childTnLst>
                                    <p:set>
                                      <p:cBhvr>
                                        <p:cTn id="64"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5" dur="500"/>
                                        <p:tgtEl>
                                          <p:spTgt spid="15">
                                            <p:graphicEl>
                                              <a:chart seriesIdx="1" categoryIdx="2" bldStep="ptInCategory"/>
                                            </p:graphicEl>
                                          </p:spTgt>
                                        </p:tgtEl>
                                      </p:cBhvr>
                                    </p:animEffect>
                                  </p:childTnLst>
                                </p:cTn>
                              </p:par>
                            </p:childTnLst>
                          </p:cTn>
                        </p:par>
                        <p:par>
                          <p:cTn id="66" fill="hold">
                            <p:stCondLst>
                              <p:cond delay="1500"/>
                            </p:stCondLst>
                            <p:childTnLst>
                              <p:par>
                                <p:cTn id="67" presetID="10" presetClass="entr" presetSubtype="0" fill="hold" grpId="0" nodeType="afterEffect">
                                  <p:stCondLst>
                                    <p:cond delay="0"/>
                                  </p:stCondLst>
                                  <p:childTnLst>
                                    <p:set>
                                      <p:cBhvr>
                                        <p:cTn id="68"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9" dur="500"/>
                                        <p:tgtEl>
                                          <p:spTgt spid="15">
                                            <p:graphicEl>
                                              <a:chart seriesIdx="2" categoryIdx="2" bldStep="ptInCategory"/>
                                            </p:graphicEl>
                                          </p:spTgt>
                                        </p:tgtEl>
                                      </p:cBhvr>
                                    </p:animEffect>
                                  </p:childTnLst>
                                </p:cTn>
                              </p:par>
                            </p:childTnLst>
                          </p:cTn>
                        </p:par>
                        <p:par>
                          <p:cTn id="70" fill="hold">
                            <p:stCondLst>
                              <p:cond delay="2000"/>
                            </p:stCondLst>
                            <p:childTnLst>
                              <p:par>
                                <p:cTn id="71" presetID="10" presetClass="entr" presetSubtype="0" fill="hold" grpId="0" nodeType="afterEffect">
                                  <p:stCondLst>
                                    <p:cond delay="0"/>
                                  </p:stCondLst>
                                  <p:childTnLst>
                                    <p:set>
                                      <p:cBhvr>
                                        <p:cTn id="72"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3" dur="500"/>
                                        <p:tgtEl>
                                          <p:spTgt spid="15">
                                            <p:graphicEl>
                                              <a:chart seriesIdx="3" categoryIdx="2" bldStep="ptInCategory"/>
                                            </p:graphicEl>
                                          </p:spTgt>
                                        </p:tgtEl>
                                      </p:cBhvr>
                                    </p:animEffect>
                                  </p:childTnLst>
                                </p:cTn>
                              </p:par>
                            </p:childTnLst>
                          </p:cTn>
                        </p:par>
                        <p:par>
                          <p:cTn id="74" fill="hold">
                            <p:stCondLst>
                              <p:cond delay="2500"/>
                            </p:stCondLst>
                            <p:childTnLst>
                              <p:par>
                                <p:cTn id="75" presetID="10" presetClass="entr" presetSubtype="0" fill="hold" grpId="0" nodeType="afterEffect">
                                  <p:stCondLst>
                                    <p:cond delay="0"/>
                                  </p:stCondLst>
                                  <p:childTnLst>
                                    <p:set>
                                      <p:cBhvr>
                                        <p:cTn id="76"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7" dur="500"/>
                                        <p:tgtEl>
                                          <p:spTgt spid="15">
                                            <p:graphicEl>
                                              <a:chart seriesIdx="4" categoryIdx="2" bldStep="ptInCategory"/>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82" dur="500"/>
                                        <p:tgtEl>
                                          <p:spTgt spid="15">
                                            <p:graphicEl>
                                              <a:chart seriesIdx="5" categoryIdx="2" bldStep="ptInCategory"/>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7" dur="500"/>
                                        <p:tgtEl>
                                          <p:spTgt spid="26">
                                            <p:graphicEl>
                                              <a:chart seriesIdx="-3" categoryIdx="-3" bldStep="gridLegend"/>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92" dur="500"/>
                                        <p:tgtEl>
                                          <p:spTgt spid="26">
                                            <p:graphicEl>
                                              <a:chart seriesIdx="-4" categoryIdx="0" bldStep="category"/>
                                            </p:graphic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7" dur="500"/>
                                        <p:tgtEl>
                                          <p:spTgt spid="26">
                                            <p:graphicEl>
                                              <a:chart seriesIdx="-4" categoryIdx="1" bldStep="category"/>
                                            </p:graphic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102" dur="500"/>
                                        <p:tgtEl>
                                          <p:spTgt spid="2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categoryEl"/>
        </p:bldSub>
      </p:bldGraphic>
      <p:bldGraphic spid="26" grpId="0">
        <p:bldSub>
          <a:bldChart bld="category"/>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1612479070"/>
              </p:ext>
            </p:extLst>
          </p:nvPr>
        </p:nvGraphicFramePr>
        <p:xfrm>
          <a:off x="838200" y="1389063"/>
          <a:ext cx="10515600" cy="4687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684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D2CCF633-32A6-42EF-9984-30696FA37FA1}"/>
                                            </p:graphicEl>
                                          </p:spTgt>
                                        </p:tgtEl>
                                        <p:attrNameLst>
                                          <p:attrName>style.visibility</p:attrName>
                                        </p:attrNameLst>
                                      </p:cBhvr>
                                      <p:to>
                                        <p:strVal val="visible"/>
                                      </p:to>
                                    </p:set>
                                    <p:animEffect transition="in" filter="fade">
                                      <p:cBhvr>
                                        <p:cTn id="7" dur="500"/>
                                        <p:tgtEl>
                                          <p:spTgt spid="4">
                                            <p:graphicEl>
                                              <a:dgm id="{D2CCF633-32A6-42EF-9984-30696FA37FA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B7F1FD56-4778-421B-8151-7A6B68172AC3}"/>
                                            </p:graphicEl>
                                          </p:spTgt>
                                        </p:tgtEl>
                                        <p:attrNameLst>
                                          <p:attrName>style.visibility</p:attrName>
                                        </p:attrNameLst>
                                      </p:cBhvr>
                                      <p:to>
                                        <p:strVal val="visible"/>
                                      </p:to>
                                    </p:set>
                                    <p:animEffect transition="in" filter="fade">
                                      <p:cBhvr>
                                        <p:cTn id="10" dur="500"/>
                                        <p:tgtEl>
                                          <p:spTgt spid="4">
                                            <p:graphicEl>
                                              <a:dgm id="{B7F1FD56-4778-421B-8151-7A6B68172A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200955778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45779014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8997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53415796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50824589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4674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1179806448"/>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3766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022260580"/>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21147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SOSYAL HİZMETLER</a:t>
            </a:r>
          </a:p>
        </p:txBody>
      </p:sp>
      <p:sp>
        <p:nvSpPr>
          <p:cNvPr id="29" name="Rectangle 28">
            <a:extLst>
              <a:ext uri="{FF2B5EF4-FFF2-40B4-BE49-F238E27FC236}">
                <a16:creationId xmlns:a16="http://schemas.microsoft.com/office/drawing/2014/main" id="{8D184856-1872-5212-2D21-1236DD3E050D}"/>
              </a:ext>
            </a:extLst>
          </p:cNvPr>
          <p:cNvSpPr/>
          <p:nvPr/>
        </p:nvSpPr>
        <p:spPr>
          <a:xfrm>
            <a:off x="592541" y="1121759"/>
            <a:ext cx="10237838" cy="596682"/>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2002221"/>
            <a:ext cx="10515600" cy="4030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latin typeface="Times New Roman" panose="02020603050405020304" pitchFamily="18" charset="0"/>
                <a:cs typeface="Times New Roman" panose="02020603050405020304" pitchFamily="18" charset="0"/>
              </a:rPr>
              <a:t>Bölümün öğretim elemanı kadrosunun yeterli ve kendi alanında uzman  Dr. </a:t>
            </a:r>
            <a:r>
              <a:rPr lang="tr-TR" sz="2000" dirty="0" err="1">
                <a:latin typeface="Times New Roman" panose="02020603050405020304" pitchFamily="18" charset="0"/>
                <a:cs typeface="Times New Roman" panose="02020603050405020304" pitchFamily="18" charset="0"/>
              </a:rPr>
              <a:t>Öğr</a:t>
            </a:r>
            <a:r>
              <a:rPr lang="tr-TR" sz="2000" dirty="0">
                <a:latin typeface="Times New Roman" panose="02020603050405020304" pitchFamily="18" charset="0"/>
                <a:cs typeface="Times New Roman" panose="02020603050405020304" pitchFamily="18" charset="0"/>
              </a:rPr>
              <a:t>. Üyesi ve </a:t>
            </a:r>
            <a:r>
              <a:rPr lang="tr-TR" sz="2000" dirty="0" err="1">
                <a:latin typeface="Times New Roman" panose="02020603050405020304" pitchFamily="18" charset="0"/>
                <a:cs typeface="Times New Roman" panose="02020603050405020304" pitchFamily="18" charset="0"/>
              </a:rPr>
              <a:t>Öğr</a:t>
            </a:r>
            <a:r>
              <a:rPr lang="tr-TR" sz="2000" dirty="0">
                <a:latin typeface="Times New Roman" panose="02020603050405020304" pitchFamily="18" charset="0"/>
                <a:cs typeface="Times New Roman" panose="02020603050405020304" pitchFamily="18" charset="0"/>
              </a:rPr>
              <a:t>. Görevlilerinden oluşması. </a:t>
            </a:r>
          </a:p>
          <a:p>
            <a:r>
              <a:rPr lang="tr-TR" sz="2000" dirty="0">
                <a:latin typeface="Times New Roman" panose="02020603050405020304" pitchFamily="18" charset="0"/>
                <a:cs typeface="Times New Roman" panose="02020603050405020304" pitchFamily="18" charset="0"/>
              </a:rPr>
              <a:t>Öğrencilerin teorik bilgilerini pratik uygulamalar ile pekiştirme fırsatı bulması.</a:t>
            </a:r>
          </a:p>
          <a:p>
            <a:r>
              <a:rPr lang="tr-TR" sz="2000" dirty="0">
                <a:latin typeface="Times New Roman" panose="02020603050405020304" pitchFamily="18" charset="0"/>
                <a:cs typeface="Times New Roman" panose="02020603050405020304" pitchFamily="18" charset="0"/>
              </a:rPr>
              <a:t>Müfredatın sektör odaklı güncellenmiş olması.</a:t>
            </a:r>
          </a:p>
          <a:p>
            <a:r>
              <a:rPr lang="tr-TR" sz="2000" dirty="0">
                <a:latin typeface="Times New Roman" panose="02020603050405020304" pitchFamily="18" charset="0"/>
                <a:cs typeface="Times New Roman" panose="02020603050405020304" pitchFamily="18" charset="0"/>
              </a:rPr>
              <a:t>Öğrencilerimizin mezun olduktan sonra istihdam edilebilecekleri kamu, özel sektör ve STK olmak üzere alanları ile ilgili çok sayıda iş imkanı bulunması.</a:t>
            </a:r>
          </a:p>
        </p:txBody>
      </p:sp>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39958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27857" y="365126"/>
            <a:ext cx="8992555" cy="931240"/>
          </a:xfrm>
        </p:spPr>
        <p:txBody>
          <a:bodyPr>
            <a:normAutofit/>
          </a:bodyPr>
          <a:lstStyle/>
          <a:p>
            <a:r>
              <a:rPr lang="tr-TR" dirty="0">
                <a:latin typeface="Times New Roman" panose="02020603050405020304" pitchFamily="18" charset="0"/>
                <a:cs typeface="Times New Roman" panose="02020603050405020304" pitchFamily="18" charset="0"/>
              </a:rPr>
              <a:t>GELECEĞE YÖNELİK HEDEFLER ve YENİLİKLER</a:t>
            </a:r>
          </a:p>
        </p:txBody>
      </p:sp>
      <p:sp>
        <p:nvSpPr>
          <p:cNvPr id="3" name="İçerik Yer Tutucusu 2"/>
          <p:cNvSpPr>
            <a:spLocks noGrp="1"/>
          </p:cNvSpPr>
          <p:nvPr>
            <p:ph idx="1"/>
          </p:nvPr>
        </p:nvSpPr>
        <p:spPr>
          <a:xfrm>
            <a:off x="596766" y="991403"/>
            <a:ext cx="11242308" cy="5053262"/>
          </a:xfrm>
        </p:spPr>
        <p:txBody>
          <a:bodyPr>
            <a:noAutofit/>
          </a:bodyPr>
          <a:lstStyle/>
          <a:p>
            <a:pPr marL="457200" lvl="1" indent="0" algn="just">
              <a:buNone/>
            </a:pPr>
            <a:r>
              <a:rPr lang="tr-TR" sz="2000" dirty="0">
                <a:latin typeface="Times New Roman" panose="02020603050405020304" pitchFamily="18" charset="0"/>
                <a:cs typeface="Times New Roman" panose="02020603050405020304" pitchFamily="18" charset="0"/>
              </a:rPr>
              <a:t>1. Hedef: Bölümdeki hocaların akademik çalışmalara daha fazla yoğunlaşması ile nitelikli akademik çalışma sayısını artırmak.</a:t>
            </a:r>
          </a:p>
          <a:p>
            <a:pPr lvl="1" algn="just"/>
            <a:r>
              <a:rPr lang="tr-TR" sz="2000" dirty="0">
                <a:latin typeface="Times New Roman" panose="02020603050405020304" pitchFamily="18" charset="0"/>
                <a:cs typeface="Times New Roman" panose="02020603050405020304" pitchFamily="18" charset="0"/>
              </a:rPr>
              <a:t>2027’de hedefe yönelik akademik çalışmaları istikrarlı bir şekilde sürdürmek.</a:t>
            </a:r>
          </a:p>
          <a:p>
            <a:pPr lvl="1" algn="just"/>
            <a:r>
              <a:rPr lang="tr-TR" sz="2000" dirty="0">
                <a:latin typeface="Times New Roman" panose="02020603050405020304" pitchFamily="18" charset="0"/>
                <a:cs typeface="Times New Roman" panose="02020603050405020304" pitchFamily="18" charset="0"/>
              </a:rPr>
              <a:t>2028’de hedefe yönelik doktora aşamasındaki akademik personelin doktorasını bitirerek, akademik yükselme kriterlerini sağlaması.</a:t>
            </a:r>
          </a:p>
          <a:p>
            <a:pPr lvl="1" algn="just"/>
            <a:r>
              <a:rPr lang="tr-TR" sz="2000" dirty="0">
                <a:latin typeface="Times New Roman" panose="02020603050405020304" pitchFamily="18" charset="0"/>
                <a:cs typeface="Times New Roman" panose="02020603050405020304" pitchFamily="18" charset="0"/>
              </a:rPr>
              <a:t>2. Hedef: Bölüm paydaşlarıyla daha sık, planlı ve koordineli çalışmalar yapmak. Böylelikle öğrencilerimizin teorik bilgilerini sahada kullanabilecekleri ortamların oluşmasını sağlamak.</a:t>
            </a:r>
          </a:p>
          <a:p>
            <a:pPr lvl="1" algn="just"/>
            <a:r>
              <a:rPr lang="tr-TR" sz="2000" dirty="0">
                <a:latin typeface="Times New Roman" panose="02020603050405020304" pitchFamily="18" charset="0"/>
                <a:cs typeface="Times New Roman" panose="02020603050405020304" pitchFamily="18" charset="0"/>
              </a:rPr>
              <a:t>2026’da hedefe yönelik çalışmaları sürdürmek.</a:t>
            </a:r>
          </a:p>
          <a:p>
            <a:pPr lvl="1" algn="just"/>
            <a:r>
              <a:rPr lang="tr-TR" sz="2000" dirty="0">
                <a:latin typeface="Times New Roman" panose="02020603050405020304" pitchFamily="18" charset="0"/>
                <a:cs typeface="Times New Roman" panose="02020603050405020304" pitchFamily="18" charset="0"/>
              </a:rPr>
              <a:t>2027’de yılında paydaş STK ve özel sektör temsilcilerini, Kariyer Günlerinde öğrencilerimiz ile bir araya getirmek. </a:t>
            </a:r>
          </a:p>
          <a:p>
            <a:pPr lvl="1" algn="just"/>
            <a:r>
              <a:rPr lang="tr-TR" sz="2000" dirty="0">
                <a:latin typeface="Times New Roman" panose="02020603050405020304" pitchFamily="18" charset="0"/>
                <a:cs typeface="Times New Roman" panose="02020603050405020304" pitchFamily="18" charset="0"/>
              </a:rPr>
              <a:t>2028’de öğrencilerimizin ilgili kurumlarda uygulama yapabilmeleri için iş birliği - ikili protokoller yapılması hedeflenmektedir.</a:t>
            </a:r>
          </a:p>
          <a:p>
            <a:pPr marL="0" indent="0" algn="just">
              <a:buNone/>
            </a:pPr>
            <a:endParaRPr lang="tr-TR" sz="2000"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6543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3E16B9C-E43F-45D4-89BB-D9C3F133FEDA}"/>
              </a:ext>
            </a:extLst>
          </p:cNvPr>
          <p:cNvSpPr>
            <a:spLocks noGrp="1"/>
          </p:cNvSpPr>
          <p:nvPr>
            <p:ph type="ctrTitle"/>
          </p:nvPr>
        </p:nvSpPr>
        <p:spPr>
          <a:xfrm>
            <a:off x="859857" y="1141614"/>
            <a:ext cx="10276572" cy="1765216"/>
          </a:xfrm>
        </p:spPr>
        <p:txBody>
          <a:bodyPr>
            <a:noAutofit/>
          </a:bodyPr>
          <a:lstStyle/>
          <a:p>
            <a:br>
              <a:rPr lang="tr-TR" sz="4800" b="1" dirty="0">
                <a:latin typeface="Times New Roman" panose="02020603050405020304" pitchFamily="18" charset="0"/>
                <a:cs typeface="Times New Roman" panose="02020603050405020304" pitchFamily="18" charset="0"/>
              </a:rPr>
            </a:br>
            <a:br>
              <a:rPr lang="tr-TR" sz="4800" b="1" dirty="0">
                <a:latin typeface="Times New Roman" panose="02020603050405020304" pitchFamily="18" charset="0"/>
                <a:cs typeface="Times New Roman" panose="02020603050405020304" pitchFamily="18" charset="0"/>
              </a:rPr>
            </a:br>
            <a:r>
              <a:rPr lang="tr-TR" sz="4800" b="1" dirty="0">
                <a:latin typeface="Times New Roman" panose="02020603050405020304" pitchFamily="18" charset="0"/>
                <a:cs typeface="Times New Roman" panose="02020603050405020304" pitchFamily="18" charset="0"/>
              </a:rPr>
              <a:t>ULAŞTIRMA HİZMETLERİ BÖLÜMÜ</a:t>
            </a:r>
          </a:p>
        </p:txBody>
      </p:sp>
      <p:sp>
        <p:nvSpPr>
          <p:cNvPr id="10" name="Alt Başlık 9">
            <a:extLst>
              <a:ext uri="{FF2B5EF4-FFF2-40B4-BE49-F238E27FC236}">
                <a16:creationId xmlns:a16="http://schemas.microsoft.com/office/drawing/2014/main" id="{B503B50B-D270-473E-BA60-43FEBA682C0D}"/>
              </a:ext>
            </a:extLst>
          </p:cNvPr>
          <p:cNvSpPr>
            <a:spLocks noGrp="1"/>
          </p:cNvSpPr>
          <p:nvPr>
            <p:ph type="subTitle" idx="1"/>
          </p:nvPr>
        </p:nvSpPr>
        <p:spPr/>
        <p:txBody>
          <a:bodyPr/>
          <a:lstStyle/>
          <a:p>
            <a:pPr marL="342900" indent="-342900" algn="l">
              <a:buFont typeface="Wingdings" panose="05000000000000000000" pitchFamily="2" charset="2"/>
              <a:buChar char="Ø"/>
            </a:pPr>
            <a:r>
              <a:rPr lang="tr-TR" b="1" dirty="0">
                <a:latin typeface="Times New Roman" panose="02020603050405020304" pitchFamily="18" charset="0"/>
                <a:cs typeface="Times New Roman" panose="02020603050405020304" pitchFamily="18" charset="0"/>
              </a:rPr>
              <a:t>Posta Hizmetleri Programı</a:t>
            </a:r>
            <a:endParaRPr lang="tr-TR" dirty="0"/>
          </a:p>
        </p:txBody>
      </p:sp>
      <p:sp>
        <p:nvSpPr>
          <p:cNvPr id="4" name="Slayt Numarası Yer Tutucusu 3">
            <a:extLst>
              <a:ext uri="{FF2B5EF4-FFF2-40B4-BE49-F238E27FC236}">
                <a16:creationId xmlns:a16="http://schemas.microsoft.com/office/drawing/2014/main" id="{6013AECF-3C6A-4BB5-B350-9CC30F2CCC8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787147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POSTA HİZMETLERİ BÖLÜMÜ</a:t>
            </a:r>
          </a:p>
        </p:txBody>
      </p:sp>
      <p:graphicFrame>
        <p:nvGraphicFramePr>
          <p:cNvPr id="15"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1147133072"/>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06917C60-9620-CD96-14CE-72898864C3BA}"/>
              </a:ext>
            </a:extLst>
          </p:cNvPr>
          <p:cNvGraphicFramePr>
            <a:graphicFrameLocks/>
          </p:cNvGraphicFramePr>
          <p:nvPr>
            <p:extLst>
              <p:ext uri="{D42A27DB-BD31-4B8C-83A1-F6EECF244321}">
                <p14:modId xmlns:p14="http://schemas.microsoft.com/office/powerpoint/2010/main" val="4106125788"/>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tr-TR" sz="2000" b="1" dirty="0"/>
          </a:p>
        </p:txBody>
      </p:sp>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4872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1" dur="500"/>
                                        <p:tgtEl>
                                          <p:spTgt spid="15">
                                            <p:graphicEl>
                                              <a:chart seriesIdx="5" categoryIdx="0" bldStep="ptInCategory"/>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5" dur="500"/>
                                        <p:tgtEl>
                                          <p:spTgt spid="15">
                                            <p:graphicEl>
                                              <a:chart seriesIdx="0" categoryIdx="1" bldStep="ptInCategory"/>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39" dur="500"/>
                                        <p:tgtEl>
                                          <p:spTgt spid="15">
                                            <p:graphicEl>
                                              <a:chart seriesIdx="1" categoryIdx="1" bldStep="ptInCategory"/>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3" dur="500"/>
                                        <p:tgtEl>
                                          <p:spTgt spid="15">
                                            <p:graphicEl>
                                              <a:chart seriesIdx="2" categoryIdx="1" bldStep="ptInCategory"/>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7" dur="500"/>
                                        <p:tgtEl>
                                          <p:spTgt spid="15">
                                            <p:graphicEl>
                                              <a:chart seriesIdx="3" categoryIdx="1" bldStep="ptInCategory"/>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1" dur="500"/>
                                        <p:tgtEl>
                                          <p:spTgt spid="15">
                                            <p:graphicEl>
                                              <a:chart seriesIdx="4" categoryIdx="1" bldStep="ptInCategory"/>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5" dur="500"/>
                                        <p:tgtEl>
                                          <p:spTgt spid="15">
                                            <p:graphicEl>
                                              <a:chart seriesIdx="5" categoryIdx="1" bldStep="ptInCategory"/>
                                            </p:graphic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59" dur="500"/>
                                        <p:tgtEl>
                                          <p:spTgt spid="15">
                                            <p:graphicEl>
                                              <a:chart seriesIdx="0" categoryIdx="2" bldStep="ptInCategory"/>
                                            </p:graphic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3" dur="500"/>
                                        <p:tgtEl>
                                          <p:spTgt spid="15">
                                            <p:graphicEl>
                                              <a:chart seriesIdx="1" categoryIdx="2" bldStep="ptInCategory"/>
                                            </p:graphicEl>
                                          </p:spTgt>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7" dur="500"/>
                                        <p:tgtEl>
                                          <p:spTgt spid="15">
                                            <p:graphicEl>
                                              <a:chart seriesIdx="2" categoryIdx="2" bldStep="ptInCategory"/>
                                            </p:graphicEl>
                                          </p:spTgt>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1" dur="500"/>
                                        <p:tgtEl>
                                          <p:spTgt spid="15">
                                            <p:graphicEl>
                                              <a:chart seriesIdx="3" categoryIdx="2" bldStep="ptInCategory"/>
                                            </p:graphicEl>
                                          </p:spTgt>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5" dur="500"/>
                                        <p:tgtEl>
                                          <p:spTgt spid="15">
                                            <p:graphicEl>
                                              <a:chart seriesIdx="4" categoryIdx="2" bldStep="ptInCategory"/>
                                            </p:graphicEl>
                                          </p:spTgt>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79" dur="500"/>
                                        <p:tgtEl>
                                          <p:spTgt spid="15">
                                            <p:graphicEl>
                                              <a:chart seriesIdx="5" categoryIdx="2" bldStep="ptInCategory"/>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4" dur="500"/>
                                        <p:tgtEl>
                                          <p:spTgt spid="26">
                                            <p:graphicEl>
                                              <a:chart seriesIdx="-3" categoryIdx="-3" bldStep="gridLegend"/>
                                            </p:graphicEl>
                                          </p:spTgt>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89" dur="500"/>
                                        <p:tgtEl>
                                          <p:spTgt spid="26">
                                            <p:graphicEl>
                                              <a:chart seriesIdx="-4" categoryIdx="0" bldStep="category"/>
                                            </p:graphicEl>
                                          </p:spTgt>
                                        </p:tgtEl>
                                      </p:cBhvr>
                                    </p:animEffect>
                                  </p:childTnLst>
                                </p:cTn>
                              </p:par>
                            </p:childTnLst>
                          </p:cTn>
                        </p:par>
                      </p:childTnLst>
                    </p:cTn>
                  </p:par>
                  <p:par>
                    <p:cTn id="90" fill="hold">
                      <p:stCondLst>
                        <p:cond delay="indefinite"/>
                      </p:stCondLst>
                      <p:childTnLst>
                        <p:par>
                          <p:cTn id="91" fill="hold">
                            <p:stCondLst>
                              <p:cond delay="0"/>
                            </p:stCondLst>
                            <p:childTnLst>
                              <p:par>
                                <p:cTn id="92" presetID="10" presetClass="entr" presetSubtype="0" fill="hold" grpId="0" nodeType="clickEffect">
                                  <p:stCondLst>
                                    <p:cond delay="0"/>
                                  </p:stCondLst>
                                  <p:childTnLst>
                                    <p:set>
                                      <p:cBhvr>
                                        <p:cTn id="93"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4" dur="500"/>
                                        <p:tgtEl>
                                          <p:spTgt spid="26">
                                            <p:graphicEl>
                                              <a:chart seriesIdx="-4" categoryIdx="1" bldStep="category"/>
                                            </p:graphicEl>
                                          </p:spTgt>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99" dur="500"/>
                                        <p:tgtEl>
                                          <p:spTgt spid="26">
                                            <p:graphicEl>
                                              <a:chart seriesIdx="-4" categoryIdx="2" bldStep="category"/>
                                            </p:graphicEl>
                                          </p:spTgt>
                                        </p:tgtEl>
                                      </p:cBhvr>
                                    </p:animEffect>
                                  </p:childTnLst>
                                </p:cTn>
                              </p:par>
                            </p:childTnLst>
                          </p:cTn>
                        </p:par>
                        <p:par>
                          <p:cTn id="100" fill="hold">
                            <p:stCondLst>
                              <p:cond delay="500"/>
                            </p:stCondLst>
                            <p:childTnLst>
                              <p:par>
                                <p:cTn id="101" presetID="10" presetClass="entr" presetSubtype="0" fill="hold" grpId="0" nodeType="afterEffect" nodePh="1">
                                  <p:stCondLst>
                                    <p:cond delay="0"/>
                                  </p:stCondLst>
                                  <p:endCondLst>
                                    <p:cond evt="begin" delay="0">
                                      <p:tn val="101"/>
                                    </p:cond>
                                  </p:endCondLst>
                                  <p:childTnLst>
                                    <p:set>
                                      <p:cBhvr>
                                        <p:cTn id="102" dur="1" fill="hold">
                                          <p:stCondLst>
                                            <p:cond delay="0"/>
                                          </p:stCondLst>
                                        </p:cTn>
                                        <p:tgtEl>
                                          <p:spTgt spid="30"/>
                                        </p:tgtEl>
                                        <p:attrNameLst>
                                          <p:attrName>style.visibility</p:attrName>
                                        </p:attrNameLst>
                                      </p:cBhvr>
                                      <p:to>
                                        <p:strVal val="visible"/>
                                      </p:to>
                                    </p:set>
                                    <p:animEffect transition="in" filter="fade">
                                      <p:cBhvr>
                                        <p:cTn id="10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uiExpand="1">
        <p:bldSub>
          <a:bldChart bld="categoryEl"/>
        </p:bldSub>
      </p:bldGraphic>
      <p:bldGraphic spid="26" grpId="0" uiExpand="1">
        <p:bldSub>
          <a:bldChart bld="category"/>
        </p:bldSub>
      </p:bldGraphic>
      <p:bldP spid="3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2973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95613011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26222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1482409594"/>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516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130823643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726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96449215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9641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757779734"/>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33597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POSTA HİZMETLERİ BÖLÜMÜ</a:t>
            </a:r>
          </a:p>
        </p:txBody>
      </p:sp>
      <p:sp>
        <p:nvSpPr>
          <p:cNvPr id="29" name="Rectangle 28">
            <a:extLst>
              <a:ext uri="{FF2B5EF4-FFF2-40B4-BE49-F238E27FC236}">
                <a16:creationId xmlns:a16="http://schemas.microsoft.com/office/drawing/2014/main" id="{8D184856-1872-5212-2D21-1236DD3E050D}"/>
              </a:ext>
            </a:extLst>
          </p:cNvPr>
          <p:cNvSpPr/>
          <p:nvPr/>
        </p:nvSpPr>
        <p:spPr>
          <a:xfrm>
            <a:off x="620251" y="1814946"/>
            <a:ext cx="10237838" cy="706580"/>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latin typeface="Times New Roman" panose="02020603050405020304" pitchFamily="18" charset="0"/>
                <a:cs typeface="Times New Roman" panose="02020603050405020304" pitchFamily="18" charset="0"/>
              </a:rPr>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592541" y="2355274"/>
            <a:ext cx="10515600" cy="28540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tr-TR" sz="2000" dirty="0">
              <a:latin typeface="Times New Roman" panose="02020603050405020304" pitchFamily="18" charset="0"/>
              <a:cs typeface="Times New Roman" panose="02020603050405020304" pitchFamily="18" charset="0"/>
            </a:endParaRPr>
          </a:p>
          <a:p>
            <a:r>
              <a:rPr lang="tr-TR" sz="2000" dirty="0">
                <a:latin typeface="Times New Roman" panose="02020603050405020304" pitchFamily="18" charset="0"/>
                <a:cs typeface="Times New Roman" panose="02020603050405020304" pitchFamily="18" charset="0"/>
              </a:rPr>
              <a:t>Bölümün öğretim elemanı kadrosunun genç, dinamik ve  nitelikli olması.</a:t>
            </a:r>
          </a:p>
          <a:p>
            <a:r>
              <a:rPr lang="tr-TR" sz="2000" dirty="0">
                <a:latin typeface="Times New Roman" panose="02020603050405020304" pitchFamily="18" charset="0"/>
                <a:cs typeface="Times New Roman" panose="02020603050405020304" pitchFamily="18" charset="0"/>
              </a:rPr>
              <a:t>Öğretim elemanlarımızın sektörde farklı deneyimlere sahip olmaları.</a:t>
            </a:r>
          </a:p>
          <a:p>
            <a:r>
              <a:rPr lang="tr-TR" sz="2000" dirty="0">
                <a:latin typeface="Times New Roman" panose="02020603050405020304" pitchFamily="18" charset="0"/>
                <a:cs typeface="Times New Roman" panose="02020603050405020304" pitchFamily="18" charset="0"/>
              </a:rPr>
              <a:t>Sektörün ihtiyacına yönelik uygulamalı derslerin verilmesi.</a:t>
            </a:r>
          </a:p>
          <a:p>
            <a:r>
              <a:rPr lang="tr-TR" sz="2000" dirty="0">
                <a:latin typeface="Times New Roman" panose="02020603050405020304" pitchFamily="18" charset="0"/>
                <a:cs typeface="Times New Roman" panose="02020603050405020304" pitchFamily="18" charset="0"/>
              </a:rPr>
              <a:t>Müfredatın sektör odaklı güncellenmiş olması.</a:t>
            </a:r>
          </a:p>
          <a:p>
            <a:endParaRPr lang="tr-TR" sz="2000" dirty="0">
              <a:latin typeface="Times New Roman" panose="02020603050405020304" pitchFamily="18" charset="0"/>
              <a:cs typeface="Times New Roman" panose="02020603050405020304" pitchFamily="18" charset="0"/>
            </a:endParaRPr>
          </a:p>
        </p:txBody>
      </p:sp>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2649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algn="just">
              <a:buNone/>
            </a:pPr>
            <a:r>
              <a:rPr lang="tr-TR" dirty="0">
                <a:latin typeface="Times New Roman" panose="02020603050405020304" pitchFamily="18" charset="0"/>
                <a:cs typeface="Times New Roman" panose="02020603050405020304" pitchFamily="18" charset="0"/>
              </a:rPr>
              <a:t> </a:t>
            </a:r>
          </a:p>
          <a:p>
            <a:pPr lvl="1" algn="just">
              <a:buNone/>
            </a:pPr>
            <a:endParaRPr lang="tr-TR" dirty="0">
              <a:latin typeface="Times New Roman" panose="02020603050405020304" pitchFamily="18" charset="0"/>
              <a:cs typeface="Times New Roman" panose="02020603050405020304" pitchFamily="18" charset="0"/>
            </a:endParaRPr>
          </a:p>
          <a:p>
            <a:pPr lvl="1" algn="just"/>
            <a:r>
              <a:rPr lang="tr-TR" dirty="0">
                <a:latin typeface="Times New Roman" panose="02020603050405020304" pitchFamily="18" charset="0"/>
                <a:cs typeface="Times New Roman" panose="02020603050405020304" pitchFamily="18" charset="0"/>
              </a:rPr>
              <a:t>Mevcut öğretim elemanlarının akademik yükselişlerinin devam etmesi</a:t>
            </a:r>
          </a:p>
          <a:p>
            <a:pPr lvl="1" algn="just"/>
            <a:r>
              <a:rPr lang="tr-TR" dirty="0">
                <a:latin typeface="Times New Roman" panose="02020603050405020304" pitchFamily="18" charset="0"/>
                <a:cs typeface="Times New Roman" panose="02020603050405020304" pitchFamily="18" charset="0"/>
              </a:rPr>
              <a:t>PTT Genel Müdürlüğü ile devam eden protokolün 2026 yılında yenilenmesi</a:t>
            </a:r>
          </a:p>
          <a:p>
            <a:pPr lvl="1" algn="just"/>
            <a:r>
              <a:rPr lang="tr-TR" dirty="0">
                <a:latin typeface="Times New Roman" panose="02020603050405020304" pitchFamily="18" charset="0"/>
                <a:cs typeface="Times New Roman" panose="02020603050405020304" pitchFamily="18" charset="0"/>
              </a:rPr>
              <a:t>Lojistik Programı’nın açılması için 2027 yılında talepte bulunması</a:t>
            </a:r>
          </a:p>
          <a:p>
            <a:pPr lvl="1" algn="just"/>
            <a:r>
              <a:rPr lang="tr-TR" dirty="0">
                <a:latin typeface="Times New Roman" panose="02020603050405020304" pitchFamily="18" charset="0"/>
                <a:cs typeface="Times New Roman" panose="02020603050405020304" pitchFamily="18" charset="0"/>
              </a:rPr>
              <a:t>Raylı Sistemler Programına öğrenci alımı için 2027 yılında YÖK’e talepte bulunulması</a:t>
            </a:r>
          </a:p>
          <a:p>
            <a:pPr lvl="1" algn="just"/>
            <a:endParaRPr lang="tr-TR" dirty="0">
              <a:latin typeface="Times New Roman" panose="02020603050405020304" pitchFamily="18" charset="0"/>
              <a:cs typeface="Times New Roman" panose="02020603050405020304" pitchFamily="18" charset="0"/>
            </a:endParaRPr>
          </a:p>
          <a:p>
            <a:pPr marL="0" indent="0" algn="just">
              <a:buNone/>
            </a:pPr>
            <a:endParaRPr lang="tr-TR"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244804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3E16B9C-E43F-45D4-89BB-D9C3F133FEDA}"/>
              </a:ext>
            </a:extLst>
          </p:cNvPr>
          <p:cNvSpPr>
            <a:spLocks noGrp="1"/>
          </p:cNvSpPr>
          <p:nvPr>
            <p:ph type="ctrTitle"/>
          </p:nvPr>
        </p:nvSpPr>
        <p:spPr>
          <a:xfrm>
            <a:off x="859857" y="1141614"/>
            <a:ext cx="10276572" cy="1765216"/>
          </a:xfrm>
        </p:spPr>
        <p:txBody>
          <a:bodyPr>
            <a:noAutofit/>
          </a:bodyPr>
          <a:lstStyle/>
          <a:p>
            <a:br>
              <a:rPr lang="tr-TR" sz="4800" b="1" dirty="0">
                <a:latin typeface="Times New Roman" panose="02020603050405020304" pitchFamily="18" charset="0"/>
                <a:cs typeface="Times New Roman" panose="02020603050405020304" pitchFamily="18" charset="0"/>
              </a:rPr>
            </a:br>
            <a:r>
              <a:rPr lang="tr-TR" sz="4800" b="1" dirty="0">
                <a:latin typeface="Times New Roman" panose="02020603050405020304" pitchFamily="18" charset="0"/>
                <a:cs typeface="Times New Roman" panose="02020603050405020304" pitchFamily="18" charset="0"/>
              </a:rPr>
              <a:t>BİTKİSEL VE HAYVANSAL ÜRETİM BÖLÜMÜ</a:t>
            </a:r>
          </a:p>
        </p:txBody>
      </p:sp>
      <p:sp>
        <p:nvSpPr>
          <p:cNvPr id="10" name="Alt Başlık 9">
            <a:extLst>
              <a:ext uri="{FF2B5EF4-FFF2-40B4-BE49-F238E27FC236}">
                <a16:creationId xmlns:a16="http://schemas.microsoft.com/office/drawing/2014/main" id="{B503B50B-D270-473E-BA60-43FEBA682C0D}"/>
              </a:ext>
            </a:extLst>
          </p:cNvPr>
          <p:cNvSpPr>
            <a:spLocks noGrp="1"/>
          </p:cNvSpPr>
          <p:nvPr>
            <p:ph type="subTitle" idx="1"/>
          </p:nvPr>
        </p:nvSpPr>
        <p:spPr/>
        <p:txBody>
          <a:bodyPr/>
          <a:lstStyle/>
          <a:p>
            <a:pPr marL="342900" indent="-342900" algn="l">
              <a:buFont typeface="Wingdings" panose="05000000000000000000" pitchFamily="2" charset="2"/>
              <a:buChar char="Ø"/>
            </a:pPr>
            <a:r>
              <a:rPr lang="tr-TR" b="1" dirty="0">
                <a:latin typeface="Times New Roman" panose="02020603050405020304" pitchFamily="18" charset="0"/>
                <a:cs typeface="Times New Roman" panose="02020603050405020304" pitchFamily="18" charset="0"/>
              </a:rPr>
              <a:t>Sulama Teknolojisi Programı</a:t>
            </a:r>
            <a:endParaRPr lang="tr-TR" dirty="0"/>
          </a:p>
        </p:txBody>
      </p:sp>
      <p:sp>
        <p:nvSpPr>
          <p:cNvPr id="4" name="Slayt Numarası Yer Tutucusu 3">
            <a:extLst>
              <a:ext uri="{FF2B5EF4-FFF2-40B4-BE49-F238E27FC236}">
                <a16:creationId xmlns:a16="http://schemas.microsoft.com/office/drawing/2014/main" id="{6013AECF-3C6A-4BB5-B350-9CC30F2CCC8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45538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BİTKİSEL VE HAYVANSAL ÜRETİM BÖLÜMÜ</a:t>
            </a:r>
          </a:p>
        </p:txBody>
      </p:sp>
      <p:sp>
        <p:nvSpPr>
          <p:cNvPr id="3" name="İçerik Yer Tutucusu 2"/>
          <p:cNvSpPr>
            <a:spLocks noGrp="1"/>
          </p:cNvSpPr>
          <p:nvPr>
            <p:ph idx="1"/>
          </p:nvPr>
        </p:nvSpPr>
        <p:spPr>
          <a:xfrm>
            <a:off x="838200" y="1388963"/>
            <a:ext cx="3291348" cy="500764"/>
          </a:xfrm>
          <a:solidFill>
            <a:schemeClr val="accent2"/>
          </a:solidFill>
        </p:spPr>
        <p:txBody>
          <a:bodyPr>
            <a:normAutofit/>
          </a:bodyPr>
          <a:lstStyle/>
          <a:p>
            <a:pPr marL="0" indent="0">
              <a:buNone/>
            </a:pPr>
            <a:r>
              <a:rPr lang="tr-TR" b="1" dirty="0">
                <a:latin typeface="+mj-lt"/>
              </a:rPr>
              <a:t>Pasif Program</a:t>
            </a:r>
          </a:p>
        </p:txBody>
      </p:sp>
      <p:sp>
        <p:nvSpPr>
          <p:cNvPr id="6" name="İçerik Yer Tutucusu 2"/>
          <p:cNvSpPr>
            <a:spLocks noGrp="1"/>
          </p:cNvSpPr>
          <p:nvPr>
            <p:ph idx="1"/>
          </p:nvPr>
        </p:nvSpPr>
        <p:spPr>
          <a:xfrm>
            <a:off x="838199" y="2154388"/>
            <a:ext cx="3940277" cy="392167"/>
          </a:xfrm>
          <a:solidFill>
            <a:schemeClr val="accent6">
              <a:lumMod val="60000"/>
              <a:lumOff val="40000"/>
            </a:schemeClr>
          </a:solidFill>
        </p:spPr>
        <p:txBody>
          <a:bodyPr>
            <a:noAutofit/>
          </a:bodyPr>
          <a:lstStyle/>
          <a:p>
            <a:pPr marL="0" indent="0">
              <a:buNone/>
            </a:pPr>
            <a:r>
              <a:rPr lang="tr-TR" sz="2000" b="1" dirty="0">
                <a:latin typeface="+mj-lt"/>
              </a:rPr>
              <a:t>1. Sulama Teknolojisi Programı</a:t>
            </a: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İçerik Yer Tutucusu 2">
            <a:extLst>
              <a:ext uri="{FF2B5EF4-FFF2-40B4-BE49-F238E27FC236}">
                <a16:creationId xmlns:a16="http://schemas.microsoft.com/office/drawing/2014/main" id="{EB075A49-C0BF-4607-8DB2-593FDAE9D5A3}"/>
              </a:ext>
            </a:extLst>
          </p:cNvPr>
          <p:cNvSpPr txBox="1">
            <a:spLocks/>
          </p:cNvSpPr>
          <p:nvPr/>
        </p:nvSpPr>
        <p:spPr>
          <a:xfrm>
            <a:off x="838199" y="2811216"/>
            <a:ext cx="3940277" cy="392167"/>
          </a:xfrm>
          <a:prstGeom prst="rect">
            <a:avLst/>
          </a:prstGeom>
          <a:solidFill>
            <a:schemeClr val="accent6">
              <a:lumMod val="60000"/>
              <a:lumOff val="4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tr-TR" sz="2000" b="1" dirty="0">
                <a:latin typeface="+mj-lt"/>
              </a:rPr>
              <a:t>2. Peyzaj ve Süs Bitkileri Programı</a:t>
            </a:r>
          </a:p>
        </p:txBody>
      </p:sp>
    </p:spTree>
    <p:extLst>
      <p:ext uri="{BB962C8B-B14F-4D97-AF65-F5344CB8AC3E}">
        <p14:creationId xmlns:p14="http://schemas.microsoft.com/office/powerpoint/2010/main" val="16022954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27CFD-0547-EB2D-6F50-50E8F28086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90AC18-59BF-5F57-A82E-B620BE22B3CD}"/>
              </a:ext>
            </a:extLst>
          </p:cNvPr>
          <p:cNvSpPr>
            <a:spLocks noGrp="1"/>
          </p:cNvSpPr>
          <p:nvPr>
            <p:ph type="title"/>
          </p:nvPr>
        </p:nvSpPr>
        <p:spPr/>
        <p:txBody>
          <a:bodyPr/>
          <a:lstStyle/>
          <a:p>
            <a:r>
              <a:rPr lang="tr-TR" dirty="0"/>
              <a:t>BİTKİSEL VE HAYVANSAL ÜRETİM BÖLÜMÜ</a:t>
            </a:r>
          </a:p>
        </p:txBody>
      </p:sp>
      <p:graphicFrame>
        <p:nvGraphicFramePr>
          <p:cNvPr id="15" name="Content Placeholder 14">
            <a:extLst>
              <a:ext uri="{FF2B5EF4-FFF2-40B4-BE49-F238E27FC236}">
                <a16:creationId xmlns:a16="http://schemas.microsoft.com/office/drawing/2014/main" id="{4C77EAB6-AF26-7EF6-3F68-F873B2389A51}"/>
              </a:ext>
            </a:extLst>
          </p:cNvPr>
          <p:cNvGraphicFramePr>
            <a:graphicFrameLocks noGrp="1"/>
          </p:cNvGraphicFramePr>
          <p:nvPr>
            <p:ph idx="1"/>
            <p:extLst>
              <p:ext uri="{D42A27DB-BD31-4B8C-83A1-F6EECF244321}">
                <p14:modId xmlns:p14="http://schemas.microsoft.com/office/powerpoint/2010/main" val="2642326163"/>
              </p:ext>
            </p:extLst>
          </p:nvPr>
        </p:nvGraphicFramePr>
        <p:xfrm>
          <a:off x="838201" y="1389063"/>
          <a:ext cx="3763296" cy="293221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26" name="Content Placeholder 14">
            <a:extLst>
              <a:ext uri="{FF2B5EF4-FFF2-40B4-BE49-F238E27FC236}">
                <a16:creationId xmlns:a16="http://schemas.microsoft.com/office/drawing/2014/main" id="{6A7E325E-AEF9-32EF-2062-1FDBBFAE1F4E}"/>
              </a:ext>
            </a:extLst>
          </p:cNvPr>
          <p:cNvGraphicFramePr>
            <a:graphicFrameLocks/>
          </p:cNvGraphicFramePr>
          <p:nvPr>
            <p:extLst>
              <p:ext uri="{D42A27DB-BD31-4B8C-83A1-F6EECF244321}">
                <p14:modId xmlns:p14="http://schemas.microsoft.com/office/powerpoint/2010/main" val="69539118"/>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3"/>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1708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graphicEl>
                                              <a:chart seriesIdx="-3" categoryIdx="-3" bldStep="gridLegend"/>
                                            </p:graphicEl>
                                          </p:spTgt>
                                        </p:tgtEl>
                                        <p:attrNameLst>
                                          <p:attrName>style.visibility</p:attrName>
                                        </p:attrNameLst>
                                      </p:cBhvr>
                                      <p:to>
                                        <p:strVal val="visible"/>
                                      </p:to>
                                    </p:set>
                                    <p:animEffect transition="in" filter="fade">
                                      <p:cBhvr>
                                        <p:cTn id="7" dur="500"/>
                                        <p:tgtEl>
                                          <p:spTgt spid="15">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graphicEl>
                                              <a:chart seriesIdx="0" categoryIdx="0" bldStep="ptInCategory"/>
                                            </p:graphicEl>
                                          </p:spTgt>
                                        </p:tgtEl>
                                        <p:attrNameLst>
                                          <p:attrName>style.visibility</p:attrName>
                                        </p:attrNameLst>
                                      </p:cBhvr>
                                      <p:to>
                                        <p:strVal val="visible"/>
                                      </p:to>
                                    </p:set>
                                    <p:animEffect transition="in" filter="fade">
                                      <p:cBhvr>
                                        <p:cTn id="11" dur="500"/>
                                        <p:tgtEl>
                                          <p:spTgt spid="15">
                                            <p:graphicEl>
                                              <a:chart seriesIdx="0" categoryIdx="0" bldStep="ptInCategory"/>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graphicEl>
                                              <a:chart seriesIdx="1" categoryIdx="0" bldStep="ptInCategory"/>
                                            </p:graphicEl>
                                          </p:spTgt>
                                        </p:tgtEl>
                                        <p:attrNameLst>
                                          <p:attrName>style.visibility</p:attrName>
                                        </p:attrNameLst>
                                      </p:cBhvr>
                                      <p:to>
                                        <p:strVal val="visible"/>
                                      </p:to>
                                    </p:set>
                                    <p:animEffect transition="in" filter="fade">
                                      <p:cBhvr>
                                        <p:cTn id="15" dur="500"/>
                                        <p:tgtEl>
                                          <p:spTgt spid="15">
                                            <p:graphicEl>
                                              <a:chart seriesIdx="1" categoryIdx="0" bldStep="ptInCategory"/>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graphicEl>
                                              <a:chart seriesIdx="2" categoryIdx="0" bldStep="ptInCategory"/>
                                            </p:graphicEl>
                                          </p:spTgt>
                                        </p:tgtEl>
                                        <p:attrNameLst>
                                          <p:attrName>style.visibility</p:attrName>
                                        </p:attrNameLst>
                                      </p:cBhvr>
                                      <p:to>
                                        <p:strVal val="visible"/>
                                      </p:to>
                                    </p:set>
                                    <p:animEffect transition="in" filter="fade">
                                      <p:cBhvr>
                                        <p:cTn id="19" dur="500"/>
                                        <p:tgtEl>
                                          <p:spTgt spid="15">
                                            <p:graphicEl>
                                              <a:chart seriesIdx="2" categoryIdx="0" bldStep="ptInCategory"/>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5">
                                            <p:graphicEl>
                                              <a:chart seriesIdx="3" categoryIdx="0" bldStep="ptInCategory"/>
                                            </p:graphicEl>
                                          </p:spTgt>
                                        </p:tgtEl>
                                        <p:attrNameLst>
                                          <p:attrName>style.visibility</p:attrName>
                                        </p:attrNameLst>
                                      </p:cBhvr>
                                      <p:to>
                                        <p:strVal val="visible"/>
                                      </p:to>
                                    </p:set>
                                    <p:animEffect transition="in" filter="fade">
                                      <p:cBhvr>
                                        <p:cTn id="23" dur="500"/>
                                        <p:tgtEl>
                                          <p:spTgt spid="15">
                                            <p:graphicEl>
                                              <a:chart seriesIdx="3" categoryIdx="0" bldStep="ptInCategory"/>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graphicEl>
                                              <a:chart seriesIdx="4" categoryIdx="0" bldStep="ptInCategory"/>
                                            </p:graphicEl>
                                          </p:spTgt>
                                        </p:tgtEl>
                                        <p:attrNameLst>
                                          <p:attrName>style.visibility</p:attrName>
                                        </p:attrNameLst>
                                      </p:cBhvr>
                                      <p:to>
                                        <p:strVal val="visible"/>
                                      </p:to>
                                    </p:set>
                                    <p:animEffect transition="in" filter="fade">
                                      <p:cBhvr>
                                        <p:cTn id="27" dur="500"/>
                                        <p:tgtEl>
                                          <p:spTgt spid="15">
                                            <p:graphicEl>
                                              <a:chart seriesIdx="4" categoryIdx="0" bldStep="ptIn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graphicEl>
                                              <a:chart seriesIdx="5" categoryIdx="0" bldStep="ptInCategory"/>
                                            </p:graphicEl>
                                          </p:spTgt>
                                        </p:tgtEl>
                                        <p:attrNameLst>
                                          <p:attrName>style.visibility</p:attrName>
                                        </p:attrNameLst>
                                      </p:cBhvr>
                                      <p:to>
                                        <p:strVal val="visible"/>
                                      </p:to>
                                    </p:set>
                                    <p:animEffect transition="in" filter="fade">
                                      <p:cBhvr>
                                        <p:cTn id="32" dur="500"/>
                                        <p:tgtEl>
                                          <p:spTgt spid="15">
                                            <p:graphicEl>
                                              <a:chart seriesIdx="5" categoryIdx="0" bldStep="ptInCategory"/>
                                            </p:graphicEl>
                                          </p:spTgt>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15">
                                            <p:graphicEl>
                                              <a:chart seriesIdx="0" categoryIdx="1" bldStep="ptInCategory"/>
                                            </p:graphicEl>
                                          </p:spTgt>
                                        </p:tgtEl>
                                        <p:attrNameLst>
                                          <p:attrName>style.visibility</p:attrName>
                                        </p:attrNameLst>
                                      </p:cBhvr>
                                      <p:to>
                                        <p:strVal val="visible"/>
                                      </p:to>
                                    </p:set>
                                    <p:animEffect transition="in" filter="fade">
                                      <p:cBhvr>
                                        <p:cTn id="36" dur="500"/>
                                        <p:tgtEl>
                                          <p:spTgt spid="15">
                                            <p:graphicEl>
                                              <a:chart seriesIdx="0" categoryIdx="1" bldStep="ptInCategory"/>
                                            </p:graphicEl>
                                          </p:spTgt>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15">
                                            <p:graphicEl>
                                              <a:chart seriesIdx="1" categoryIdx="1" bldStep="ptInCategory"/>
                                            </p:graphicEl>
                                          </p:spTgt>
                                        </p:tgtEl>
                                        <p:attrNameLst>
                                          <p:attrName>style.visibility</p:attrName>
                                        </p:attrNameLst>
                                      </p:cBhvr>
                                      <p:to>
                                        <p:strVal val="visible"/>
                                      </p:to>
                                    </p:set>
                                    <p:animEffect transition="in" filter="fade">
                                      <p:cBhvr>
                                        <p:cTn id="40" dur="500"/>
                                        <p:tgtEl>
                                          <p:spTgt spid="15">
                                            <p:graphicEl>
                                              <a:chart seriesIdx="1" categoryIdx="1" bldStep="ptInCategory"/>
                                            </p:graphicEl>
                                          </p:spTgt>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15">
                                            <p:graphicEl>
                                              <a:chart seriesIdx="2" categoryIdx="1" bldStep="ptInCategory"/>
                                            </p:graphicEl>
                                          </p:spTgt>
                                        </p:tgtEl>
                                        <p:attrNameLst>
                                          <p:attrName>style.visibility</p:attrName>
                                        </p:attrNameLst>
                                      </p:cBhvr>
                                      <p:to>
                                        <p:strVal val="visible"/>
                                      </p:to>
                                    </p:set>
                                    <p:animEffect transition="in" filter="fade">
                                      <p:cBhvr>
                                        <p:cTn id="44" dur="500"/>
                                        <p:tgtEl>
                                          <p:spTgt spid="15">
                                            <p:graphicEl>
                                              <a:chart seriesIdx="2" categoryIdx="1" bldStep="ptInCategory"/>
                                            </p:graphicEl>
                                          </p:spTgt>
                                        </p:tgtEl>
                                      </p:cBhvr>
                                    </p:animEffect>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15">
                                            <p:graphicEl>
                                              <a:chart seriesIdx="3" categoryIdx="1" bldStep="ptInCategory"/>
                                            </p:graphicEl>
                                          </p:spTgt>
                                        </p:tgtEl>
                                        <p:attrNameLst>
                                          <p:attrName>style.visibility</p:attrName>
                                        </p:attrNameLst>
                                      </p:cBhvr>
                                      <p:to>
                                        <p:strVal val="visible"/>
                                      </p:to>
                                    </p:set>
                                    <p:animEffect transition="in" filter="fade">
                                      <p:cBhvr>
                                        <p:cTn id="48" dur="500"/>
                                        <p:tgtEl>
                                          <p:spTgt spid="15">
                                            <p:graphicEl>
                                              <a:chart seriesIdx="3" categoryIdx="1" bldStep="ptInCategory"/>
                                            </p:graphicEl>
                                          </p:spTgt>
                                        </p:tgtEl>
                                      </p:cBhvr>
                                    </p:animEffect>
                                  </p:childTnLst>
                                </p:cTn>
                              </p:par>
                            </p:childTnLst>
                          </p:cTn>
                        </p:par>
                        <p:par>
                          <p:cTn id="49" fill="hold">
                            <p:stCondLst>
                              <p:cond delay="2500"/>
                            </p:stCondLst>
                            <p:childTnLst>
                              <p:par>
                                <p:cTn id="50" presetID="10" presetClass="entr" presetSubtype="0" fill="hold" grpId="0" nodeType="afterEffect">
                                  <p:stCondLst>
                                    <p:cond delay="0"/>
                                  </p:stCondLst>
                                  <p:childTnLst>
                                    <p:set>
                                      <p:cBhvr>
                                        <p:cTn id="51" dur="1" fill="hold">
                                          <p:stCondLst>
                                            <p:cond delay="0"/>
                                          </p:stCondLst>
                                        </p:cTn>
                                        <p:tgtEl>
                                          <p:spTgt spid="15">
                                            <p:graphicEl>
                                              <a:chart seriesIdx="4" categoryIdx="1" bldStep="ptInCategory"/>
                                            </p:graphicEl>
                                          </p:spTgt>
                                        </p:tgtEl>
                                        <p:attrNameLst>
                                          <p:attrName>style.visibility</p:attrName>
                                        </p:attrNameLst>
                                      </p:cBhvr>
                                      <p:to>
                                        <p:strVal val="visible"/>
                                      </p:to>
                                    </p:set>
                                    <p:animEffect transition="in" filter="fade">
                                      <p:cBhvr>
                                        <p:cTn id="52" dur="500"/>
                                        <p:tgtEl>
                                          <p:spTgt spid="15">
                                            <p:graphicEl>
                                              <a:chart seriesIdx="4" categoryIdx="1" bldStep="ptInCategory"/>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graphicEl>
                                              <a:chart seriesIdx="5" categoryIdx="1" bldStep="ptInCategory"/>
                                            </p:graphicEl>
                                          </p:spTgt>
                                        </p:tgtEl>
                                        <p:attrNameLst>
                                          <p:attrName>style.visibility</p:attrName>
                                        </p:attrNameLst>
                                      </p:cBhvr>
                                      <p:to>
                                        <p:strVal val="visible"/>
                                      </p:to>
                                    </p:set>
                                    <p:animEffect transition="in" filter="fade">
                                      <p:cBhvr>
                                        <p:cTn id="57" dur="500"/>
                                        <p:tgtEl>
                                          <p:spTgt spid="15">
                                            <p:graphicEl>
                                              <a:chart seriesIdx="5" categoryIdx="1" bldStep="ptInCategory"/>
                                            </p:graphicEl>
                                          </p:spTgt>
                                        </p:tgtEl>
                                      </p:cBhvr>
                                    </p:animEffect>
                                  </p:childTnLst>
                                </p:cTn>
                              </p:par>
                            </p:childTnLst>
                          </p:cTn>
                        </p:par>
                        <p:par>
                          <p:cTn id="58" fill="hold">
                            <p:stCondLst>
                              <p:cond delay="500"/>
                            </p:stCondLst>
                            <p:childTnLst>
                              <p:par>
                                <p:cTn id="59" presetID="10" presetClass="entr" presetSubtype="0" fill="hold" grpId="0" nodeType="afterEffect">
                                  <p:stCondLst>
                                    <p:cond delay="0"/>
                                  </p:stCondLst>
                                  <p:childTnLst>
                                    <p:set>
                                      <p:cBhvr>
                                        <p:cTn id="60" dur="1" fill="hold">
                                          <p:stCondLst>
                                            <p:cond delay="0"/>
                                          </p:stCondLst>
                                        </p:cTn>
                                        <p:tgtEl>
                                          <p:spTgt spid="15">
                                            <p:graphicEl>
                                              <a:chart seriesIdx="0" categoryIdx="2" bldStep="ptInCategory"/>
                                            </p:graphicEl>
                                          </p:spTgt>
                                        </p:tgtEl>
                                        <p:attrNameLst>
                                          <p:attrName>style.visibility</p:attrName>
                                        </p:attrNameLst>
                                      </p:cBhvr>
                                      <p:to>
                                        <p:strVal val="visible"/>
                                      </p:to>
                                    </p:set>
                                    <p:animEffect transition="in" filter="fade">
                                      <p:cBhvr>
                                        <p:cTn id="61" dur="500"/>
                                        <p:tgtEl>
                                          <p:spTgt spid="15">
                                            <p:graphicEl>
                                              <a:chart seriesIdx="0" categoryIdx="2" bldStep="ptInCategory"/>
                                            </p:graphicEl>
                                          </p:spTgt>
                                        </p:tgtEl>
                                      </p:cBhvr>
                                    </p:animEffect>
                                  </p:childTnLst>
                                </p:cTn>
                              </p:par>
                            </p:childTnLst>
                          </p:cTn>
                        </p:par>
                        <p:par>
                          <p:cTn id="62" fill="hold">
                            <p:stCondLst>
                              <p:cond delay="1000"/>
                            </p:stCondLst>
                            <p:childTnLst>
                              <p:par>
                                <p:cTn id="63" presetID="10" presetClass="entr" presetSubtype="0" fill="hold" grpId="0" nodeType="afterEffect">
                                  <p:stCondLst>
                                    <p:cond delay="0"/>
                                  </p:stCondLst>
                                  <p:childTnLst>
                                    <p:set>
                                      <p:cBhvr>
                                        <p:cTn id="64" dur="1" fill="hold">
                                          <p:stCondLst>
                                            <p:cond delay="0"/>
                                          </p:stCondLst>
                                        </p:cTn>
                                        <p:tgtEl>
                                          <p:spTgt spid="15">
                                            <p:graphicEl>
                                              <a:chart seriesIdx="1" categoryIdx="2" bldStep="ptInCategory"/>
                                            </p:graphicEl>
                                          </p:spTgt>
                                        </p:tgtEl>
                                        <p:attrNameLst>
                                          <p:attrName>style.visibility</p:attrName>
                                        </p:attrNameLst>
                                      </p:cBhvr>
                                      <p:to>
                                        <p:strVal val="visible"/>
                                      </p:to>
                                    </p:set>
                                    <p:animEffect transition="in" filter="fade">
                                      <p:cBhvr>
                                        <p:cTn id="65" dur="500"/>
                                        <p:tgtEl>
                                          <p:spTgt spid="15">
                                            <p:graphicEl>
                                              <a:chart seriesIdx="1" categoryIdx="2" bldStep="ptInCategory"/>
                                            </p:graphicEl>
                                          </p:spTgt>
                                        </p:tgtEl>
                                      </p:cBhvr>
                                    </p:animEffect>
                                  </p:childTnLst>
                                </p:cTn>
                              </p:par>
                            </p:childTnLst>
                          </p:cTn>
                        </p:par>
                        <p:par>
                          <p:cTn id="66" fill="hold">
                            <p:stCondLst>
                              <p:cond delay="1500"/>
                            </p:stCondLst>
                            <p:childTnLst>
                              <p:par>
                                <p:cTn id="67" presetID="10" presetClass="entr" presetSubtype="0" fill="hold" grpId="0" nodeType="afterEffect">
                                  <p:stCondLst>
                                    <p:cond delay="0"/>
                                  </p:stCondLst>
                                  <p:childTnLst>
                                    <p:set>
                                      <p:cBhvr>
                                        <p:cTn id="68" dur="1" fill="hold">
                                          <p:stCondLst>
                                            <p:cond delay="0"/>
                                          </p:stCondLst>
                                        </p:cTn>
                                        <p:tgtEl>
                                          <p:spTgt spid="15">
                                            <p:graphicEl>
                                              <a:chart seriesIdx="2" categoryIdx="2" bldStep="ptInCategory"/>
                                            </p:graphicEl>
                                          </p:spTgt>
                                        </p:tgtEl>
                                        <p:attrNameLst>
                                          <p:attrName>style.visibility</p:attrName>
                                        </p:attrNameLst>
                                      </p:cBhvr>
                                      <p:to>
                                        <p:strVal val="visible"/>
                                      </p:to>
                                    </p:set>
                                    <p:animEffect transition="in" filter="fade">
                                      <p:cBhvr>
                                        <p:cTn id="69" dur="500"/>
                                        <p:tgtEl>
                                          <p:spTgt spid="15">
                                            <p:graphicEl>
                                              <a:chart seriesIdx="2" categoryIdx="2" bldStep="ptInCategory"/>
                                            </p:graphicEl>
                                          </p:spTgt>
                                        </p:tgtEl>
                                      </p:cBhvr>
                                    </p:animEffect>
                                  </p:childTnLst>
                                </p:cTn>
                              </p:par>
                            </p:childTnLst>
                          </p:cTn>
                        </p:par>
                        <p:par>
                          <p:cTn id="70" fill="hold">
                            <p:stCondLst>
                              <p:cond delay="2000"/>
                            </p:stCondLst>
                            <p:childTnLst>
                              <p:par>
                                <p:cTn id="71" presetID="10" presetClass="entr" presetSubtype="0" fill="hold" grpId="0" nodeType="afterEffect">
                                  <p:stCondLst>
                                    <p:cond delay="0"/>
                                  </p:stCondLst>
                                  <p:childTnLst>
                                    <p:set>
                                      <p:cBhvr>
                                        <p:cTn id="72" dur="1" fill="hold">
                                          <p:stCondLst>
                                            <p:cond delay="0"/>
                                          </p:stCondLst>
                                        </p:cTn>
                                        <p:tgtEl>
                                          <p:spTgt spid="15">
                                            <p:graphicEl>
                                              <a:chart seriesIdx="3" categoryIdx="2" bldStep="ptInCategory"/>
                                            </p:graphicEl>
                                          </p:spTgt>
                                        </p:tgtEl>
                                        <p:attrNameLst>
                                          <p:attrName>style.visibility</p:attrName>
                                        </p:attrNameLst>
                                      </p:cBhvr>
                                      <p:to>
                                        <p:strVal val="visible"/>
                                      </p:to>
                                    </p:set>
                                    <p:animEffect transition="in" filter="fade">
                                      <p:cBhvr>
                                        <p:cTn id="73" dur="500"/>
                                        <p:tgtEl>
                                          <p:spTgt spid="15">
                                            <p:graphicEl>
                                              <a:chart seriesIdx="3" categoryIdx="2" bldStep="ptInCategory"/>
                                            </p:graphicEl>
                                          </p:spTgt>
                                        </p:tgtEl>
                                      </p:cBhvr>
                                    </p:animEffect>
                                  </p:childTnLst>
                                </p:cTn>
                              </p:par>
                            </p:childTnLst>
                          </p:cTn>
                        </p:par>
                        <p:par>
                          <p:cTn id="74" fill="hold">
                            <p:stCondLst>
                              <p:cond delay="2500"/>
                            </p:stCondLst>
                            <p:childTnLst>
                              <p:par>
                                <p:cTn id="75" presetID="10" presetClass="entr" presetSubtype="0" fill="hold" grpId="0" nodeType="afterEffect">
                                  <p:stCondLst>
                                    <p:cond delay="0"/>
                                  </p:stCondLst>
                                  <p:childTnLst>
                                    <p:set>
                                      <p:cBhvr>
                                        <p:cTn id="76" dur="1" fill="hold">
                                          <p:stCondLst>
                                            <p:cond delay="0"/>
                                          </p:stCondLst>
                                        </p:cTn>
                                        <p:tgtEl>
                                          <p:spTgt spid="15">
                                            <p:graphicEl>
                                              <a:chart seriesIdx="4" categoryIdx="2" bldStep="ptInCategory"/>
                                            </p:graphicEl>
                                          </p:spTgt>
                                        </p:tgtEl>
                                        <p:attrNameLst>
                                          <p:attrName>style.visibility</p:attrName>
                                        </p:attrNameLst>
                                      </p:cBhvr>
                                      <p:to>
                                        <p:strVal val="visible"/>
                                      </p:to>
                                    </p:set>
                                    <p:animEffect transition="in" filter="fade">
                                      <p:cBhvr>
                                        <p:cTn id="77" dur="500"/>
                                        <p:tgtEl>
                                          <p:spTgt spid="15">
                                            <p:graphicEl>
                                              <a:chart seriesIdx="4" categoryIdx="2" bldStep="ptInCategory"/>
                                            </p:graphic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5">
                                            <p:graphicEl>
                                              <a:chart seriesIdx="5" categoryIdx="2" bldStep="ptInCategory"/>
                                            </p:graphicEl>
                                          </p:spTgt>
                                        </p:tgtEl>
                                        <p:attrNameLst>
                                          <p:attrName>style.visibility</p:attrName>
                                        </p:attrNameLst>
                                      </p:cBhvr>
                                      <p:to>
                                        <p:strVal val="visible"/>
                                      </p:to>
                                    </p:set>
                                    <p:animEffect transition="in" filter="fade">
                                      <p:cBhvr>
                                        <p:cTn id="82" dur="500"/>
                                        <p:tgtEl>
                                          <p:spTgt spid="15">
                                            <p:graphicEl>
                                              <a:chart seriesIdx="5" categoryIdx="2" bldStep="ptInCategory"/>
                                            </p:graphic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87" dur="500"/>
                                        <p:tgtEl>
                                          <p:spTgt spid="26">
                                            <p:graphicEl>
                                              <a:chart seriesIdx="-3" categoryIdx="-3" bldStep="gridLegend"/>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92" dur="500"/>
                                        <p:tgtEl>
                                          <p:spTgt spid="26">
                                            <p:graphicEl>
                                              <a:chart seriesIdx="-4" categoryIdx="0" bldStep="category"/>
                                            </p:graphic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97" dur="500"/>
                                        <p:tgtEl>
                                          <p:spTgt spid="26">
                                            <p:graphicEl>
                                              <a:chart seriesIdx="-4" categoryIdx="1" bldStep="category"/>
                                            </p:graphicEl>
                                          </p:spTgt>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102" dur="500"/>
                                        <p:tgtEl>
                                          <p:spTgt spid="2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Sub>
          <a:bldChart bld="categoryEl"/>
        </p:bldSub>
      </p:bldGraphic>
      <p:bldGraphic spid="26" grpId="0">
        <p:bldSub>
          <a:bldChart bld="category"/>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884E2-9670-1724-8DF7-D15F0B9BDA97}"/>
              </a:ext>
            </a:extLst>
          </p:cNvPr>
          <p:cNvSpPr>
            <a:spLocks noGrp="1"/>
          </p:cNvSpPr>
          <p:nvPr>
            <p:ph type="title"/>
          </p:nvPr>
        </p:nvSpPr>
        <p:spPr/>
        <p:txBody>
          <a:bodyPr/>
          <a:lstStyle/>
          <a:p>
            <a:r>
              <a:rPr lang="tr-TR" dirty="0"/>
              <a:t>KURUM İÇİ YÜKSELMELER</a:t>
            </a:r>
          </a:p>
        </p:txBody>
      </p:sp>
      <p:graphicFrame>
        <p:nvGraphicFramePr>
          <p:cNvPr id="4" name="Content Placeholder 3">
            <a:extLst>
              <a:ext uri="{FF2B5EF4-FFF2-40B4-BE49-F238E27FC236}">
                <a16:creationId xmlns:a16="http://schemas.microsoft.com/office/drawing/2014/main" id="{7AB27E7C-D01B-ABE7-212E-FC00A0FBE973}"/>
              </a:ext>
            </a:extLst>
          </p:cNvPr>
          <p:cNvGraphicFramePr>
            <a:graphicFrameLocks noGrp="1"/>
          </p:cNvGraphicFramePr>
          <p:nvPr>
            <p:ph idx="1"/>
            <p:extLst>
              <p:ext uri="{D42A27DB-BD31-4B8C-83A1-F6EECF244321}">
                <p14:modId xmlns:p14="http://schemas.microsoft.com/office/powerpoint/2010/main" val="2979088277"/>
              </p:ext>
            </p:extLst>
          </p:nvPr>
        </p:nvGraphicFramePr>
        <p:xfrm>
          <a:off x="838199" y="1389063"/>
          <a:ext cx="10695040" cy="4451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Resim 6">
            <a:extLst>
              <a:ext uri="{FF2B5EF4-FFF2-40B4-BE49-F238E27FC236}">
                <a16:creationId xmlns:a16="http://schemas.microsoft.com/office/drawing/2014/main" id="{F73EA529-B312-410F-9C67-C454627D675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5031" y="1017639"/>
            <a:ext cx="4611130" cy="3364475"/>
          </a:xfrm>
          <a:prstGeom prst="rect">
            <a:avLst/>
          </a:prstGeo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1204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B1FB18D2-249D-47F6-9721-42A693E9B7A7}"/>
                                            </p:graphicEl>
                                          </p:spTgt>
                                        </p:tgtEl>
                                        <p:attrNameLst>
                                          <p:attrName>style.visibility</p:attrName>
                                        </p:attrNameLst>
                                      </p:cBhvr>
                                      <p:to>
                                        <p:strVal val="visible"/>
                                      </p:to>
                                    </p:set>
                                    <p:animEffect transition="in" filter="fade">
                                      <p:cBhvr>
                                        <p:cTn id="7" dur="500"/>
                                        <p:tgtEl>
                                          <p:spTgt spid="4">
                                            <p:graphicEl>
                                              <a:dgm id="{B1FB18D2-249D-47F6-9721-42A693E9B7A7}"/>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graphicEl>
                                              <a:dgm id="{8B30AB03-7B0A-4E1A-B87B-C621A6EF5C9A}"/>
                                            </p:graphicEl>
                                          </p:spTgt>
                                        </p:tgtEl>
                                        <p:attrNameLst>
                                          <p:attrName>style.visibility</p:attrName>
                                        </p:attrNameLst>
                                      </p:cBhvr>
                                      <p:to>
                                        <p:strVal val="visible"/>
                                      </p:to>
                                    </p:set>
                                    <p:animEffect transition="in" filter="fade">
                                      <p:cBhvr>
                                        <p:cTn id="10" dur="500"/>
                                        <p:tgtEl>
                                          <p:spTgt spid="4">
                                            <p:graphicEl>
                                              <a:dgm id="{8B30AB03-7B0A-4E1A-B87B-C621A6EF5C9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356758941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1987644941"/>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285539788"/>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89972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508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150082122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68486312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05282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2264081379"/>
              </p:ext>
            </p:extLst>
          </p:nvPr>
        </p:nvGraphicFramePr>
        <p:xfrm>
          <a:off x="989129" y="1188840"/>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894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nvPr>
        </p:nvGraphicFramePr>
        <p:xfrm>
          <a:off x="1087583" y="1296366"/>
          <a:ext cx="10135474" cy="4334141"/>
        </p:xfrm>
        <a:graphic>
          <a:graphicData uri="http://schemas.openxmlformats.org/drawingml/2006/table">
            <a:tbl>
              <a:tblPr firstRow="1" bandRow="1">
                <a:tableStyleId>{5C22544A-7EE6-4342-B048-85BDC9FD1C3A}</a:tableStyleId>
              </a:tblPr>
              <a:tblGrid>
                <a:gridCol w="716968">
                  <a:extLst>
                    <a:ext uri="{9D8B030D-6E8A-4147-A177-3AD203B41FA5}">
                      <a16:colId xmlns:a16="http://schemas.microsoft.com/office/drawing/2014/main" val="456117717"/>
                    </a:ext>
                  </a:extLst>
                </a:gridCol>
                <a:gridCol w="615543">
                  <a:extLst>
                    <a:ext uri="{9D8B030D-6E8A-4147-A177-3AD203B41FA5}">
                      <a16:colId xmlns:a16="http://schemas.microsoft.com/office/drawing/2014/main" val="1594657814"/>
                    </a:ext>
                  </a:extLst>
                </a:gridCol>
                <a:gridCol w="4281310">
                  <a:extLst>
                    <a:ext uri="{9D8B030D-6E8A-4147-A177-3AD203B41FA5}">
                      <a16:colId xmlns:a16="http://schemas.microsoft.com/office/drawing/2014/main" val="2981362610"/>
                    </a:ext>
                  </a:extLst>
                </a:gridCol>
                <a:gridCol w="1465712">
                  <a:extLst>
                    <a:ext uri="{9D8B030D-6E8A-4147-A177-3AD203B41FA5}">
                      <a16:colId xmlns:a16="http://schemas.microsoft.com/office/drawing/2014/main" val="451744477"/>
                    </a:ext>
                  </a:extLst>
                </a:gridCol>
                <a:gridCol w="1163688">
                  <a:extLst>
                    <a:ext uri="{9D8B030D-6E8A-4147-A177-3AD203B41FA5}">
                      <a16:colId xmlns:a16="http://schemas.microsoft.com/office/drawing/2014/main" val="2085095352"/>
                    </a:ext>
                  </a:extLst>
                </a:gridCol>
                <a:gridCol w="951451">
                  <a:extLst>
                    <a:ext uri="{9D8B030D-6E8A-4147-A177-3AD203B41FA5}">
                      <a16:colId xmlns:a16="http://schemas.microsoft.com/office/drawing/2014/main" val="1384924708"/>
                    </a:ext>
                  </a:extLst>
                </a:gridCol>
                <a:gridCol w="940802">
                  <a:extLst>
                    <a:ext uri="{9D8B030D-6E8A-4147-A177-3AD203B41FA5}">
                      <a16:colId xmlns:a16="http://schemas.microsoft.com/office/drawing/2014/main" val="3653658553"/>
                    </a:ext>
                  </a:extLst>
                </a:gridCol>
              </a:tblGrid>
              <a:tr h="36200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BAP Birimi Tarafından Son 3 Yılında Desteklenen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538728">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dirty="0">
                          <a:solidFill>
                            <a:srgbClr val="000000"/>
                          </a:solidFill>
                          <a:effectLst/>
                          <a:latin typeface="+mn-lt"/>
                          <a:ea typeface="Times New Roman" panose="02020603050405020304" pitchFamily="18" charset="0"/>
                          <a:cs typeface="Calibri" panose="020F0502020204030204" pitchFamily="34" charset="0"/>
                        </a:rPr>
                        <a:t>Proje Adı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820410">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2023-KRY26</a:t>
                      </a: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BAP</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Özel Eğitim Ve Rehabilitasyon Merkezlerinde Çalışan Personelin İş Tatmininin Tükenmişlik Üzerindeki Etkisi Trc3 Bölgesi Örneği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Yürütücü</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Times New Roman" panose="02020603050405020304" pitchFamily="18" charset="0"/>
                        </a:rPr>
                        <a:t>9877.22 TL</a:t>
                      </a: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Calibri" panose="020F0502020204030204" pitchFamily="34" charset="0"/>
                          <a:cs typeface="Times New Roman" panose="02020603050405020304" pitchFamily="18" charset="0"/>
                        </a:rPr>
                        <a:t>01-12-2025</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787544">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2023-KRY27</a:t>
                      </a:r>
                    </a:p>
                    <a:p>
                      <a:pPr algn="l">
                        <a:lnSpc>
                          <a:spcPct val="115000"/>
                        </a:lnSpc>
                        <a:spcAft>
                          <a:spcPts val="0"/>
                        </a:spcAft>
                      </a:pPr>
                      <a:endParaRPr lang="tr-TR" sz="12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Times New Roman" panose="02020603050405020304" pitchFamily="18" charset="0"/>
                          <a:cs typeface="Calibri" panose="020F0502020204030204" pitchFamily="34" charset="0"/>
                        </a:rPr>
                        <a:t>BAP</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Üniversite Öğrencilerinin Finansal Okuryazarlık Düzeylerinin Analizi: Trc3 Bölgesi Örneği</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Calibri" panose="020F0502020204030204" pitchFamily="34" charset="0"/>
                          <a:cs typeface="Times New Roman" panose="02020603050405020304" pitchFamily="18" charset="0"/>
                        </a:rPr>
                        <a:t>Yürütücü</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8755.6</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Calibri" panose="020F0502020204030204" pitchFamily="34" charset="0"/>
                          <a:cs typeface="Times New Roman" panose="02020603050405020304" pitchFamily="18" charset="0"/>
                        </a:rPr>
                        <a:t>01-12-2025</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361045"/>
                  </a:ext>
                </a:extLst>
              </a:tr>
              <a:tr h="1028561">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2023-KRY28</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Times New Roman" panose="02020603050405020304" pitchFamily="18" charset="0"/>
                          <a:cs typeface="Calibri" panose="020F0502020204030204" pitchFamily="34" charset="0"/>
                        </a:rPr>
                        <a:t>BAP</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Güneydoğu Anadolu Bölgesinde Faaliyet Gösteren El Sanatları Mesleklerinin Sürdürülebilir İnsan Kaynakları Bağlamında Analizi</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Calibri" panose="020F0502020204030204" pitchFamily="34" charset="0"/>
                          <a:cs typeface="Times New Roman" panose="02020603050405020304" pitchFamily="18" charset="0"/>
                        </a:rPr>
                        <a:t>Yürütücü</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8655.12</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333333"/>
                          </a:solidFill>
                          <a:effectLst/>
                          <a:latin typeface="+mn-lt"/>
                          <a:ea typeface="Calibri" panose="020F0502020204030204" pitchFamily="34" charset="0"/>
                          <a:cs typeface="Times New Roman" panose="02020603050405020304" pitchFamily="18" charset="0"/>
                        </a:rPr>
                        <a:t>01-12-2025</a:t>
                      </a: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72098613"/>
                  </a:ext>
                </a:extLst>
              </a:tr>
              <a:tr h="787544">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b="1"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28717487"/>
                  </a:ext>
                </a:extLst>
              </a:tr>
            </a:tbl>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165269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extLst>
              <p:ext uri="{D42A27DB-BD31-4B8C-83A1-F6EECF244321}">
                <p14:modId xmlns:p14="http://schemas.microsoft.com/office/powerpoint/2010/main" val="394009910"/>
              </p:ext>
            </p:extLst>
          </p:nvPr>
        </p:nvGraphicFramePr>
        <p:xfrm>
          <a:off x="1087583" y="1296366"/>
          <a:ext cx="10135474" cy="4334141"/>
        </p:xfrm>
        <a:graphic>
          <a:graphicData uri="http://schemas.openxmlformats.org/drawingml/2006/table">
            <a:tbl>
              <a:tblPr firstRow="1" bandRow="1">
                <a:tableStyleId>{5C22544A-7EE6-4342-B048-85BDC9FD1C3A}</a:tableStyleId>
              </a:tblPr>
              <a:tblGrid>
                <a:gridCol w="716968">
                  <a:extLst>
                    <a:ext uri="{9D8B030D-6E8A-4147-A177-3AD203B41FA5}">
                      <a16:colId xmlns:a16="http://schemas.microsoft.com/office/drawing/2014/main" val="456117717"/>
                    </a:ext>
                  </a:extLst>
                </a:gridCol>
                <a:gridCol w="615543">
                  <a:extLst>
                    <a:ext uri="{9D8B030D-6E8A-4147-A177-3AD203B41FA5}">
                      <a16:colId xmlns:a16="http://schemas.microsoft.com/office/drawing/2014/main" val="1594657814"/>
                    </a:ext>
                  </a:extLst>
                </a:gridCol>
                <a:gridCol w="4281310">
                  <a:extLst>
                    <a:ext uri="{9D8B030D-6E8A-4147-A177-3AD203B41FA5}">
                      <a16:colId xmlns:a16="http://schemas.microsoft.com/office/drawing/2014/main" val="2981362610"/>
                    </a:ext>
                  </a:extLst>
                </a:gridCol>
                <a:gridCol w="1465712">
                  <a:extLst>
                    <a:ext uri="{9D8B030D-6E8A-4147-A177-3AD203B41FA5}">
                      <a16:colId xmlns:a16="http://schemas.microsoft.com/office/drawing/2014/main" val="451744477"/>
                    </a:ext>
                  </a:extLst>
                </a:gridCol>
                <a:gridCol w="1163688">
                  <a:extLst>
                    <a:ext uri="{9D8B030D-6E8A-4147-A177-3AD203B41FA5}">
                      <a16:colId xmlns:a16="http://schemas.microsoft.com/office/drawing/2014/main" val="2085095352"/>
                    </a:ext>
                  </a:extLst>
                </a:gridCol>
                <a:gridCol w="951451">
                  <a:extLst>
                    <a:ext uri="{9D8B030D-6E8A-4147-A177-3AD203B41FA5}">
                      <a16:colId xmlns:a16="http://schemas.microsoft.com/office/drawing/2014/main" val="1384924708"/>
                    </a:ext>
                  </a:extLst>
                </a:gridCol>
                <a:gridCol w="940802">
                  <a:extLst>
                    <a:ext uri="{9D8B030D-6E8A-4147-A177-3AD203B41FA5}">
                      <a16:colId xmlns:a16="http://schemas.microsoft.com/office/drawing/2014/main" val="3653658553"/>
                    </a:ext>
                  </a:extLst>
                </a:gridCol>
              </a:tblGrid>
              <a:tr h="36200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BAP Birimi Tarafından Son 3 Yılında Desteklenen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538728">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dirty="0">
                          <a:solidFill>
                            <a:srgbClr val="000000"/>
                          </a:solidFill>
                          <a:effectLst/>
                          <a:latin typeface="+mn-lt"/>
                          <a:ea typeface="Times New Roman" panose="02020603050405020304" pitchFamily="18" charset="0"/>
                          <a:cs typeface="Calibri" panose="020F0502020204030204" pitchFamily="34" charset="0"/>
                        </a:rPr>
                        <a:t>Proje Adı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820410">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Calibri" panose="020F0502020204030204" pitchFamily="34" charset="0"/>
                        </a:rPr>
                        <a:t>2023-İHTZİR-01</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İhtisaslaşma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Siirt Fıstığı Yetiştiriciliği Yapılan Arazilerde Sürdürülebilir Üretimin Geliştirilmesi İçin Toprak Verimliliği ve Kalitesi Kapsamında Sorunların Tespit Edilerek Çözüm Önerilerinin Geliştirilmesi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Araştırmacı</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Times New Roman" panose="02020603050405020304" pitchFamily="18" charset="0"/>
                        </a:rPr>
                        <a:t>527.027 TL</a:t>
                      </a: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p>
                      <a:pPr algn="ctr">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24-03-2023</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333333"/>
                          </a:solidFill>
                          <a:effectLst/>
                          <a:latin typeface="+mn-lt"/>
                          <a:ea typeface="Times New Roman" panose="02020603050405020304" pitchFamily="18" charset="0"/>
                          <a:cs typeface="Times New Roman" panose="02020603050405020304" pitchFamily="18" charset="0"/>
                        </a:rPr>
                        <a:t>23-03-2025</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986974601"/>
                  </a:ext>
                </a:extLst>
              </a:tr>
              <a:tr h="787544">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2024-SİÜMÜH-005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BAP</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Sinapis </a:t>
                      </a:r>
                      <a:r>
                        <a:rPr lang="tr-TR" sz="1200" b="1" dirty="0" err="1">
                          <a:effectLst/>
                          <a:latin typeface="+mn-lt"/>
                          <a:ea typeface="Calibri" panose="020F0502020204030204" pitchFamily="34" charset="0"/>
                          <a:cs typeface="Times New Roman" panose="02020603050405020304" pitchFamily="18" charset="0"/>
                        </a:rPr>
                        <a:t>arvensis</a:t>
                      </a:r>
                      <a:r>
                        <a:rPr lang="tr-TR" sz="1200" b="1" dirty="0">
                          <a:effectLst/>
                          <a:latin typeface="+mn-lt"/>
                          <a:ea typeface="Calibri" panose="020F0502020204030204" pitchFamily="34" charset="0"/>
                          <a:cs typeface="Times New Roman" panose="02020603050405020304" pitchFamily="18" charset="0"/>
                        </a:rPr>
                        <a:t> L.(yabani hardal) ve </a:t>
                      </a:r>
                      <a:r>
                        <a:rPr lang="tr-TR" sz="1200" b="1" dirty="0" err="1">
                          <a:effectLst/>
                          <a:latin typeface="+mn-lt"/>
                          <a:ea typeface="Calibri" panose="020F0502020204030204" pitchFamily="34" charset="0"/>
                          <a:cs typeface="Times New Roman" panose="02020603050405020304" pitchFamily="18" charset="0"/>
                        </a:rPr>
                        <a:t>Avena</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sterilis</a:t>
                      </a:r>
                      <a:r>
                        <a:rPr lang="tr-TR" sz="1200" b="1" dirty="0">
                          <a:effectLst/>
                          <a:latin typeface="+mn-lt"/>
                          <a:ea typeface="Calibri" panose="020F0502020204030204" pitchFamily="34" charset="0"/>
                          <a:cs typeface="Times New Roman" panose="02020603050405020304" pitchFamily="18" charset="0"/>
                        </a:rPr>
                        <a:t> L.(yabani yulaf) bitkileri üzerinde yapay zeka</a:t>
                      </a:r>
                    </a:p>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destekli diyot lazer modülünün tahrip etkisinin araştırılması,</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30.000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19-01-2024</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19-01-2026</a:t>
                      </a:r>
                    </a:p>
                  </a:txBody>
                  <a:tcPr marL="68580" marR="68580" marT="0" marB="0" anchor="ctr"/>
                </a:tc>
                <a:extLst>
                  <a:ext uri="{0D108BD9-81ED-4DB2-BD59-A6C34878D82A}">
                    <a16:rowId xmlns:a16="http://schemas.microsoft.com/office/drawing/2014/main" val="1001361045"/>
                  </a:ext>
                </a:extLst>
              </a:tr>
              <a:tr h="1028561">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2025-SİÜSBF-03</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BAP</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Centaurea türleri; Centaurea </a:t>
                      </a:r>
                      <a:r>
                        <a:rPr lang="tr-TR" sz="1200" b="1" dirty="0" err="1">
                          <a:effectLst/>
                          <a:latin typeface="+mn-lt"/>
                          <a:ea typeface="Calibri" panose="020F0502020204030204" pitchFamily="34" charset="0"/>
                          <a:cs typeface="Times New Roman" panose="02020603050405020304" pitchFamily="18" charset="0"/>
                        </a:rPr>
                        <a:t>carduiformis</a:t>
                      </a:r>
                      <a:r>
                        <a:rPr lang="tr-TR" sz="1200" b="1" dirty="0">
                          <a:effectLst/>
                          <a:latin typeface="+mn-lt"/>
                          <a:ea typeface="Calibri" panose="020F0502020204030204" pitchFamily="34" charset="0"/>
                          <a:cs typeface="Times New Roman" panose="02020603050405020304" pitchFamily="18" charset="0"/>
                        </a:rPr>
                        <a:t>, Centaurea </a:t>
                      </a:r>
                      <a:r>
                        <a:rPr lang="tr-TR" sz="1200" b="1" dirty="0" err="1">
                          <a:effectLst/>
                          <a:latin typeface="+mn-lt"/>
                          <a:ea typeface="Calibri" panose="020F0502020204030204" pitchFamily="34" charset="0"/>
                          <a:cs typeface="Times New Roman" panose="02020603050405020304" pitchFamily="18" charset="0"/>
                        </a:rPr>
                        <a:t>gigantea</a:t>
                      </a:r>
                      <a:r>
                        <a:rPr lang="tr-TR" sz="1200" b="1" dirty="0">
                          <a:effectLst/>
                          <a:latin typeface="+mn-lt"/>
                          <a:ea typeface="Calibri" panose="020F0502020204030204" pitchFamily="34" charset="0"/>
                          <a:cs typeface="Times New Roman" panose="02020603050405020304" pitchFamily="18" charset="0"/>
                        </a:rPr>
                        <a:t> ve Centaurea </a:t>
                      </a:r>
                      <a:r>
                        <a:rPr lang="tr-TR" sz="1200" b="1" dirty="0" err="1">
                          <a:effectLst/>
                          <a:latin typeface="+mn-lt"/>
                          <a:ea typeface="Calibri" panose="020F0502020204030204" pitchFamily="34" charset="0"/>
                          <a:cs typeface="Times New Roman" panose="02020603050405020304" pitchFamily="18" charset="0"/>
                        </a:rPr>
                        <a:t>nemecii'in</a:t>
                      </a:r>
                      <a:r>
                        <a:rPr lang="tr-TR" sz="1200" b="1" dirty="0">
                          <a:effectLst/>
                          <a:latin typeface="+mn-lt"/>
                          <a:ea typeface="Calibri" panose="020F0502020204030204" pitchFamily="34" charset="0"/>
                          <a:cs typeface="Times New Roman" panose="02020603050405020304" pitchFamily="18" charset="0"/>
                        </a:rPr>
                        <a:t> LC-MS/MS ile Karşılaştırmalı </a:t>
                      </a:r>
                      <a:r>
                        <a:rPr lang="tr-TR" sz="1200" b="1" dirty="0" err="1">
                          <a:effectLst/>
                          <a:latin typeface="+mn-lt"/>
                          <a:ea typeface="Calibri" panose="020F0502020204030204" pitchFamily="34" charset="0"/>
                          <a:cs typeface="Times New Roman" panose="02020603050405020304" pitchFamily="18" charset="0"/>
                        </a:rPr>
                        <a:t>Polifenolik</a:t>
                      </a:r>
                      <a:r>
                        <a:rPr lang="tr-TR" sz="1200" b="1" dirty="0">
                          <a:effectLst/>
                          <a:latin typeface="+mn-lt"/>
                          <a:ea typeface="Calibri" panose="020F0502020204030204" pitchFamily="34" charset="0"/>
                          <a:cs typeface="Times New Roman" panose="02020603050405020304" pitchFamily="18" charset="0"/>
                        </a:rPr>
                        <a:t> Profili ve Antioksidan, </a:t>
                      </a:r>
                      <a:r>
                        <a:rPr lang="tr-TR" sz="1200" b="1" dirty="0" err="1">
                          <a:effectLst/>
                          <a:latin typeface="+mn-lt"/>
                          <a:ea typeface="Calibri" panose="020F0502020204030204" pitchFamily="34" charset="0"/>
                          <a:cs typeface="Times New Roman" panose="02020603050405020304" pitchFamily="18" charset="0"/>
                        </a:rPr>
                        <a:t>Antidiyabetik</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Antimikrobiyal</a:t>
                      </a:r>
                      <a:r>
                        <a:rPr lang="tr-TR" sz="1200" b="1" dirty="0">
                          <a:effectLst/>
                          <a:latin typeface="+mn-lt"/>
                          <a:ea typeface="Calibri" panose="020F0502020204030204" pitchFamily="34" charset="0"/>
                          <a:cs typeface="Times New Roman" panose="02020603050405020304" pitchFamily="18" charset="0"/>
                        </a:rPr>
                        <a:t>, </a:t>
                      </a:r>
                      <a:r>
                        <a:rPr lang="tr-TR" sz="1200" b="1" dirty="0" err="1">
                          <a:effectLst/>
                          <a:latin typeface="+mn-lt"/>
                          <a:ea typeface="Calibri" panose="020F0502020204030204" pitchFamily="34" charset="0"/>
                          <a:cs typeface="Times New Roman" panose="02020603050405020304" pitchFamily="18" charset="0"/>
                        </a:rPr>
                        <a:t>Antialzaymır</a:t>
                      </a:r>
                      <a:r>
                        <a:rPr lang="tr-TR" sz="1200" b="1" dirty="0">
                          <a:effectLst/>
                          <a:latin typeface="+mn-lt"/>
                          <a:ea typeface="Calibri" panose="020F0502020204030204" pitchFamily="34" charset="0"/>
                          <a:cs typeface="Times New Roman" panose="02020603050405020304" pitchFamily="18" charset="0"/>
                        </a:rPr>
                        <a:t> ve </a:t>
                      </a:r>
                      <a:r>
                        <a:rPr lang="tr-TR" sz="1200" b="1" dirty="0" err="1">
                          <a:effectLst/>
                          <a:latin typeface="+mn-lt"/>
                          <a:ea typeface="Calibri" panose="020F0502020204030204" pitchFamily="34" charset="0"/>
                          <a:cs typeface="Times New Roman" panose="02020603050405020304" pitchFamily="18" charset="0"/>
                        </a:rPr>
                        <a:t>Antiglokom</a:t>
                      </a:r>
                      <a:r>
                        <a:rPr lang="tr-TR" sz="1200" b="1" dirty="0">
                          <a:effectLst/>
                          <a:latin typeface="+mn-lt"/>
                          <a:ea typeface="Calibri" panose="020F0502020204030204" pitchFamily="34" charset="0"/>
                          <a:cs typeface="Times New Roman" panose="02020603050405020304" pitchFamily="18" charset="0"/>
                        </a:rPr>
                        <a:t> Aktivitelerinin Değerlendirilmesi</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49.957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05-01-2025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05-07-2026</a:t>
                      </a:r>
                    </a:p>
                  </a:txBody>
                  <a:tcPr marL="68580" marR="68580" marT="0" marB="0" anchor="ctr"/>
                </a:tc>
                <a:extLst>
                  <a:ext uri="{0D108BD9-81ED-4DB2-BD59-A6C34878D82A}">
                    <a16:rowId xmlns:a16="http://schemas.microsoft.com/office/drawing/2014/main" val="772098613"/>
                  </a:ext>
                </a:extLst>
              </a:tr>
              <a:tr h="787544">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TÜBİTAK-1001</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Ürün Rotasyonu ve Toprak İşleme Uygulamalarının Pamuk Ekili Alanların Toprak Kalitesi ve Sera Gazı Salınımına Etkileri ve Gelecekteki Pamuk Veriminin </a:t>
                      </a:r>
                      <a:r>
                        <a:rPr lang="tr-TR" sz="1200" b="1" dirty="0" err="1">
                          <a:effectLst/>
                          <a:latin typeface="+mn-lt"/>
                          <a:ea typeface="Calibri" panose="020F0502020204030204" pitchFamily="34" charset="0"/>
                          <a:cs typeface="Times New Roman" panose="02020603050405020304" pitchFamily="18" charset="0"/>
                        </a:rPr>
                        <a:t>CropGro-Cotton</a:t>
                      </a:r>
                      <a:r>
                        <a:rPr lang="tr-TR" sz="1200" b="1" dirty="0">
                          <a:effectLst/>
                          <a:latin typeface="+mn-lt"/>
                          <a:ea typeface="Calibri" panose="020F0502020204030204" pitchFamily="34" charset="0"/>
                          <a:cs typeface="Times New Roman" panose="02020603050405020304" pitchFamily="18" charset="0"/>
                        </a:rPr>
                        <a:t> ile Modellenmesi</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850.000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13-10-2021</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13-10-2024</a:t>
                      </a:r>
                    </a:p>
                  </a:txBody>
                  <a:tcPr marL="68580" marR="68580" marT="0" marB="0" anchor="ctr"/>
                </a:tc>
                <a:extLst>
                  <a:ext uri="{0D108BD9-81ED-4DB2-BD59-A6C34878D82A}">
                    <a16:rowId xmlns:a16="http://schemas.microsoft.com/office/drawing/2014/main" val="1628717487"/>
                  </a:ext>
                </a:extLst>
              </a:tr>
            </a:tbl>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81855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FC0A6-6185-FE76-0C51-05174DAFD4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C048DC-E0FA-1914-5F7B-512F396B73D5}"/>
              </a:ext>
            </a:extLst>
          </p:cNvPr>
          <p:cNvSpPr>
            <a:spLocks noGrp="1"/>
          </p:cNvSpPr>
          <p:nvPr>
            <p:ph type="title"/>
          </p:nvPr>
        </p:nvSpPr>
        <p:spPr/>
        <p:txBody>
          <a:bodyPr/>
          <a:lstStyle/>
          <a:p>
            <a:r>
              <a:rPr lang="tr-TR" dirty="0"/>
              <a:t>BİLİMSEL FALİYETLERİMİZ</a:t>
            </a:r>
          </a:p>
        </p:txBody>
      </p:sp>
      <p:graphicFrame>
        <p:nvGraphicFramePr>
          <p:cNvPr id="7" name="Content Placeholder 6">
            <a:extLst>
              <a:ext uri="{FF2B5EF4-FFF2-40B4-BE49-F238E27FC236}">
                <a16:creationId xmlns:a16="http://schemas.microsoft.com/office/drawing/2014/main" id="{8AA8DD13-0072-E95E-8AEE-998F1BD1F34D}"/>
              </a:ext>
            </a:extLst>
          </p:cNvPr>
          <p:cNvGraphicFramePr>
            <a:graphicFrameLocks noGrp="1"/>
          </p:cNvGraphicFramePr>
          <p:nvPr>
            <p:ph idx="1"/>
            <p:extLst>
              <p:ext uri="{D42A27DB-BD31-4B8C-83A1-F6EECF244321}">
                <p14:modId xmlns:p14="http://schemas.microsoft.com/office/powerpoint/2010/main" val="563251319"/>
              </p:ext>
            </p:extLst>
          </p:nvPr>
        </p:nvGraphicFramePr>
        <p:xfrm>
          <a:off x="1054926" y="994288"/>
          <a:ext cx="10631762" cy="5132207"/>
        </p:xfrm>
        <a:graphic>
          <a:graphicData uri="http://schemas.openxmlformats.org/drawingml/2006/table">
            <a:tbl>
              <a:tblPr firstRow="1" bandRow="1">
                <a:tableStyleId>{5C22544A-7EE6-4342-B048-85BDC9FD1C3A}</a:tableStyleId>
              </a:tblPr>
              <a:tblGrid>
                <a:gridCol w="698040">
                  <a:extLst>
                    <a:ext uri="{9D8B030D-6E8A-4147-A177-3AD203B41FA5}">
                      <a16:colId xmlns:a16="http://schemas.microsoft.com/office/drawing/2014/main" val="456117717"/>
                    </a:ext>
                  </a:extLst>
                </a:gridCol>
                <a:gridCol w="1363155">
                  <a:extLst>
                    <a:ext uri="{9D8B030D-6E8A-4147-A177-3AD203B41FA5}">
                      <a16:colId xmlns:a16="http://schemas.microsoft.com/office/drawing/2014/main" val="1594657814"/>
                    </a:ext>
                  </a:extLst>
                </a:gridCol>
                <a:gridCol w="4168284">
                  <a:extLst>
                    <a:ext uri="{9D8B030D-6E8A-4147-A177-3AD203B41FA5}">
                      <a16:colId xmlns:a16="http://schemas.microsoft.com/office/drawing/2014/main" val="2981362610"/>
                    </a:ext>
                  </a:extLst>
                </a:gridCol>
                <a:gridCol w="1427018">
                  <a:extLst>
                    <a:ext uri="{9D8B030D-6E8A-4147-A177-3AD203B41FA5}">
                      <a16:colId xmlns:a16="http://schemas.microsoft.com/office/drawing/2014/main" val="451744477"/>
                    </a:ext>
                  </a:extLst>
                </a:gridCol>
                <a:gridCol w="1132967">
                  <a:extLst>
                    <a:ext uri="{9D8B030D-6E8A-4147-A177-3AD203B41FA5}">
                      <a16:colId xmlns:a16="http://schemas.microsoft.com/office/drawing/2014/main" val="2085095352"/>
                    </a:ext>
                  </a:extLst>
                </a:gridCol>
                <a:gridCol w="926333">
                  <a:extLst>
                    <a:ext uri="{9D8B030D-6E8A-4147-A177-3AD203B41FA5}">
                      <a16:colId xmlns:a16="http://schemas.microsoft.com/office/drawing/2014/main" val="1384924708"/>
                    </a:ext>
                  </a:extLst>
                </a:gridCol>
                <a:gridCol w="915965">
                  <a:extLst>
                    <a:ext uri="{9D8B030D-6E8A-4147-A177-3AD203B41FA5}">
                      <a16:colId xmlns:a16="http://schemas.microsoft.com/office/drawing/2014/main" val="3653658553"/>
                    </a:ext>
                  </a:extLst>
                </a:gridCol>
              </a:tblGrid>
              <a:tr h="321404">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800" b="1" dirty="0">
                          <a:solidFill>
                            <a:schemeClr val="tx1"/>
                          </a:solidFill>
                          <a:effectLst/>
                          <a:latin typeface="+mn-lt"/>
                          <a:ea typeface="Times New Roman" panose="02020603050405020304" pitchFamily="18" charset="0"/>
                          <a:cs typeface="Times New Roman" panose="02020603050405020304" pitchFamily="18" charset="0"/>
                        </a:rPr>
                        <a:t>Üniversitemiz TÜBİTAK/BAP Birimi Tarafından 2025Yılında Başvurulan Bilimsel Araştırma Projeleri</a:t>
                      </a:r>
                      <a:endParaRPr lang="tr-TR" sz="1800" dirty="0">
                        <a:solidFill>
                          <a:schemeClr val="tx1"/>
                        </a:solidFill>
                        <a:effectLst/>
                        <a:latin typeface="+mn-lt"/>
                        <a:ea typeface="Calibri" panose="020F0502020204030204" pitchFamily="34" charset="0"/>
                        <a:cs typeface="Times New Roman" panose="02020603050405020304" pitchFamily="18" charset="0"/>
                      </a:endParaRP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dirty="0"/>
                    </a:p>
                  </a:txBody>
                  <a:tcPr/>
                </a:tc>
                <a:extLst>
                  <a:ext uri="{0D108BD9-81ED-4DB2-BD59-A6C34878D82A}">
                    <a16:rowId xmlns:a16="http://schemas.microsoft.com/office/drawing/2014/main" val="636367266"/>
                  </a:ext>
                </a:extLst>
              </a:tr>
              <a:tr h="478311">
                <a:tc>
                  <a:txBody>
                    <a:bodyPr/>
                    <a:lstStyle/>
                    <a:p>
                      <a:pPr algn="ctr">
                        <a:lnSpc>
                          <a:spcPct val="115000"/>
                        </a:lnSpc>
                        <a:spcAft>
                          <a:spcPts val="0"/>
                        </a:spcAft>
                      </a:pPr>
                      <a:r>
                        <a:rPr lang="tr-TR" sz="1600" b="1" dirty="0">
                          <a:solidFill>
                            <a:srgbClr val="000000"/>
                          </a:solidFill>
                          <a:effectLst/>
                          <a:latin typeface="+mn-lt"/>
                          <a:ea typeface="Times New Roman" panose="02020603050405020304" pitchFamily="18" charset="0"/>
                          <a:cs typeface="Calibri" panose="020F0502020204030204" pitchFamily="34" charset="0"/>
                        </a:rPr>
                        <a:t>Proje No</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Proje Türü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400" dirty="0">
                          <a:solidFill>
                            <a:srgbClr val="000000"/>
                          </a:solidFill>
                          <a:effectLst/>
                          <a:latin typeface="+mn-lt"/>
                          <a:ea typeface="Times New Roman" panose="02020603050405020304" pitchFamily="18" charset="0"/>
                          <a:cs typeface="Calibri" panose="020F0502020204030204" pitchFamily="34" charset="0"/>
                        </a:rPr>
                        <a:t>Proje Adı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Yürütücü</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Destek Miktarı</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Başlama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solidFill>
                            <a:srgbClr val="000000"/>
                          </a:solidFill>
                          <a:effectLst/>
                          <a:latin typeface="+mn-lt"/>
                          <a:ea typeface="Times New Roman" panose="02020603050405020304" pitchFamily="18" charset="0"/>
                          <a:cs typeface="Calibri" panose="020F0502020204030204" pitchFamily="34" charset="0"/>
                        </a:rPr>
                        <a:t>Bitiş Tarihi</a:t>
                      </a:r>
                      <a:endParaRPr lang="tr-TR" sz="28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8227123"/>
                  </a:ext>
                </a:extLst>
              </a:tr>
              <a:tr h="795721">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2025-İHTFED-07</a:t>
                      </a: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İhtisaslaşma-Ziraat </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Times New Roman" panose="02020603050405020304" pitchFamily="18" charset="0"/>
                        </a:rPr>
                        <a:t>Siirt İli Arı Bitkileri İle Arı Ürünlerinin </a:t>
                      </a:r>
                      <a:r>
                        <a:rPr lang="tr-TR" sz="1200" b="1" dirty="0" err="1">
                          <a:solidFill>
                            <a:srgbClr val="000000"/>
                          </a:solidFill>
                          <a:effectLst/>
                          <a:latin typeface="+mn-lt"/>
                          <a:ea typeface="Times New Roman" panose="02020603050405020304" pitchFamily="18" charset="0"/>
                          <a:cs typeface="Times New Roman" panose="02020603050405020304" pitchFamily="18" charset="0"/>
                        </a:rPr>
                        <a:t>Karakterizasyonu</a:t>
                      </a:r>
                      <a:r>
                        <a:rPr lang="tr-TR" sz="1200" b="1" dirty="0">
                          <a:solidFill>
                            <a:srgbClr val="000000"/>
                          </a:solidFill>
                          <a:effectLst/>
                          <a:latin typeface="+mn-lt"/>
                          <a:ea typeface="Times New Roman" panose="02020603050405020304" pitchFamily="18" charset="0"/>
                          <a:cs typeface="Times New Roman" panose="02020603050405020304" pitchFamily="18" charset="0"/>
                        </a:rPr>
                        <a:t> Ve Arılarda </a:t>
                      </a:r>
                      <a:r>
                        <a:rPr lang="tr-TR" sz="1200" b="1" dirty="0" err="1">
                          <a:solidFill>
                            <a:srgbClr val="000000"/>
                          </a:solidFill>
                          <a:effectLst/>
                          <a:latin typeface="+mn-lt"/>
                          <a:ea typeface="Times New Roman" panose="02020603050405020304" pitchFamily="18" charset="0"/>
                          <a:cs typeface="Times New Roman" panose="02020603050405020304" pitchFamily="18" charset="0"/>
                        </a:rPr>
                        <a:t>Mikrobiyal</a:t>
                      </a:r>
                      <a:r>
                        <a:rPr lang="tr-TR" sz="1200" b="1" dirty="0">
                          <a:solidFill>
                            <a:srgbClr val="000000"/>
                          </a:solidFill>
                          <a:effectLst/>
                          <a:latin typeface="+mn-lt"/>
                          <a:ea typeface="Times New Roman" panose="02020603050405020304" pitchFamily="18" charset="0"/>
                          <a:cs typeface="Times New Roman" panose="02020603050405020304" pitchFamily="18" charset="0"/>
                        </a:rPr>
                        <a:t> Enfeksiyon Kaynaklı Hastalıkların Tespiti</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Calibri" panose="020F0502020204030204" pitchFamily="34" charset="0"/>
                          <a:cs typeface="Times New Roman" panose="02020603050405020304" pitchFamily="18" charset="0"/>
                        </a:rPr>
                        <a:t>Araştırmacı</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solidFill>
                            <a:srgbClr val="000000"/>
                          </a:solidFill>
                          <a:effectLst/>
                          <a:latin typeface="+mn-lt"/>
                          <a:ea typeface="Times New Roman" panose="02020603050405020304" pitchFamily="18" charset="0"/>
                          <a:cs typeface="Times New Roman" panose="02020603050405020304" pitchFamily="18" charset="0"/>
                        </a:rPr>
                        <a:t>823.773</a:t>
                      </a:r>
                      <a:r>
                        <a:rPr lang="tr-TR" sz="1200" baseline="0" dirty="0">
                          <a:solidFill>
                            <a:srgbClr val="000000"/>
                          </a:solidFill>
                          <a:effectLst/>
                          <a:latin typeface="+mn-lt"/>
                          <a:ea typeface="Times New Roman" panose="02020603050405020304" pitchFamily="18" charset="0"/>
                          <a:cs typeface="Times New Roman" panose="02020603050405020304" pitchFamily="18" charset="0"/>
                        </a:rPr>
                        <a:t> TL</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Devam</a:t>
                      </a:r>
                    </a:p>
                  </a:txBody>
                  <a:tcPr marL="68580" marR="68580" marT="0" marB="0" anchor="ctr"/>
                </a:tc>
                <a:extLst>
                  <a:ext uri="{0D108BD9-81ED-4DB2-BD59-A6C34878D82A}">
                    <a16:rowId xmlns:a16="http://schemas.microsoft.com/office/drawing/2014/main" val="986974601"/>
                  </a:ext>
                </a:extLst>
              </a:tr>
              <a:tr h="795721">
                <a:tc>
                  <a:txBody>
                    <a:bodyPr/>
                    <a:lstStyle/>
                    <a:p>
                      <a:pPr algn="l">
                        <a:lnSpc>
                          <a:spcPct val="115000"/>
                        </a:lnSpc>
                        <a:spcAft>
                          <a:spcPts val="0"/>
                        </a:spcAft>
                      </a:pPr>
                      <a:r>
                        <a:rPr lang="tr-TR" sz="1200" b="1" dirty="0">
                          <a:solidFill>
                            <a:srgbClr val="000000"/>
                          </a:solidFill>
                          <a:effectLst/>
                          <a:latin typeface="+mn-lt"/>
                          <a:ea typeface="Times New Roman" panose="02020603050405020304" pitchFamily="18" charset="0"/>
                          <a:cs typeface="Calibri" panose="020F0502020204030204" pitchFamily="34" charset="0"/>
                        </a:rPr>
                        <a:t>2025-İHTZİR-02</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solidFill>
                            <a:srgbClr val="000000"/>
                          </a:solidFill>
                          <a:effectLst/>
                          <a:latin typeface="+mn-lt"/>
                          <a:ea typeface="Times New Roman" panose="02020603050405020304" pitchFamily="18" charset="0"/>
                          <a:cs typeface="Calibri" panose="020F0502020204030204" pitchFamily="34" charset="0"/>
                        </a:rPr>
                        <a:t>İhtisaslaşma-Ziraat</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Siirt Antepfıstığı Araştırma Sahalarının Arttırılması</a:t>
                      </a:r>
                    </a:p>
                  </a:txBody>
                  <a:tcPr marL="68580" marR="68580"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tr-TR" sz="1200" dirty="0">
                          <a:solidFill>
                            <a:srgbClr val="000000"/>
                          </a:solidFill>
                          <a:effectLst/>
                          <a:latin typeface="+mn-lt"/>
                          <a:ea typeface="Calibri" panose="020F0502020204030204" pitchFamily="34" charset="0"/>
                          <a:cs typeface="Times New Roman" panose="02020603050405020304" pitchFamily="18" charset="0"/>
                        </a:rPr>
                        <a:t>Araştırmacı</a:t>
                      </a: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1.989.834,50 TL</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2025</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Devam</a:t>
                      </a:r>
                    </a:p>
                  </a:txBody>
                  <a:tcPr marL="68580" marR="68580" marT="0" marB="0" anchor="ctr"/>
                </a:tc>
                <a:extLst>
                  <a:ext uri="{0D108BD9-81ED-4DB2-BD59-A6C34878D82A}">
                    <a16:rowId xmlns:a16="http://schemas.microsoft.com/office/drawing/2014/main" val="2884394039"/>
                  </a:ext>
                </a:extLst>
              </a:tr>
              <a:tr h="795721">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2026</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TÜBİTAK-1001</a:t>
                      </a: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Yabancı Otların Kontrolünde Endemik Böcek Türlerinin Biyolojik Mücadele Ajanı Olarak Kullanım Potansiyellerinin Araştırılması</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Yürütücü</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2.400,00TL</a:t>
                      </a: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01361045"/>
                  </a:ext>
                </a:extLst>
              </a:tr>
              <a:tr h="795721">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2026</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TÜBİTAK-1001</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Türkiye’de Yabancı Bitki Türlerinin </a:t>
                      </a:r>
                      <a:r>
                        <a:rPr lang="tr-TR" sz="1200" b="1" dirty="0" err="1">
                          <a:effectLst/>
                          <a:latin typeface="+mn-lt"/>
                          <a:ea typeface="Calibri" panose="020F0502020204030204" pitchFamily="34" charset="0"/>
                          <a:cs typeface="Times New Roman" panose="02020603050405020304" pitchFamily="18" charset="0"/>
                        </a:rPr>
                        <a:t>Önceliklendirilerek</a:t>
                      </a:r>
                      <a:r>
                        <a:rPr lang="tr-TR" sz="1200" b="1" dirty="0">
                          <a:effectLst/>
                          <a:latin typeface="+mn-lt"/>
                          <a:ea typeface="Calibri" panose="020F0502020204030204" pitchFamily="34" charset="0"/>
                          <a:cs typeface="Times New Roman" panose="02020603050405020304" pitchFamily="18" charset="0"/>
                        </a:rPr>
                        <a:t> Potansiyel İstilacı Yabancı Bitkilerin Tespiti, İlgili Bitkilerin Ekosistem Hizmetlerine Etkilerinin Belirlenmesi ve Küresel İklim Değişikliği Senaryolarına Bağlı Potansiyel İstila Alanlarının Haritalandırılması</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2.400,00TL</a:t>
                      </a: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72098613"/>
                  </a:ext>
                </a:extLst>
              </a:tr>
              <a:tr h="795721">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2026</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TÜBİTAK-1001</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r>
                        <a:rPr lang="tr-TR" sz="1200" b="1" dirty="0">
                          <a:effectLst/>
                          <a:latin typeface="+mn-lt"/>
                          <a:ea typeface="Calibri" panose="020F0502020204030204" pitchFamily="34" charset="0"/>
                          <a:cs typeface="Times New Roman" panose="02020603050405020304" pitchFamily="18" charset="0"/>
                        </a:rPr>
                        <a:t>Yukarı Dicle Havzası Tarım Arazilerinde </a:t>
                      </a:r>
                      <a:r>
                        <a:rPr lang="tr-TR" sz="1200" b="1" dirty="0" err="1">
                          <a:effectLst/>
                          <a:latin typeface="+mn-lt"/>
                          <a:ea typeface="Calibri" panose="020F0502020204030204" pitchFamily="34" charset="0"/>
                          <a:cs typeface="Times New Roman" panose="02020603050405020304" pitchFamily="18" charset="0"/>
                        </a:rPr>
                        <a:t>Mikroplastik</a:t>
                      </a:r>
                      <a:r>
                        <a:rPr lang="tr-TR" sz="1200" b="1" dirty="0">
                          <a:effectLst/>
                          <a:latin typeface="+mn-lt"/>
                          <a:ea typeface="Calibri" panose="020F0502020204030204" pitchFamily="34" charset="0"/>
                          <a:cs typeface="Times New Roman" panose="02020603050405020304" pitchFamily="18" charset="0"/>
                        </a:rPr>
                        <a:t> Kirliliği: Toprak Kalitesine Etkileri ve Makine Öğrenimi ile Mekânsal Dağılım Tahmini</a:t>
                      </a:r>
                    </a:p>
                  </a:txBody>
                  <a:tcPr marL="68580" marR="68580" marT="0" marB="0" anchor="ctr"/>
                </a:tc>
                <a:tc>
                  <a:txBody>
                    <a:bodyPr/>
                    <a:lstStyle/>
                    <a:p>
                      <a:pPr algn="l">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Araştırmacı</a:t>
                      </a:r>
                    </a:p>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200" dirty="0">
                          <a:effectLst/>
                          <a:latin typeface="+mn-lt"/>
                          <a:ea typeface="Calibri" panose="020F0502020204030204" pitchFamily="34" charset="0"/>
                          <a:cs typeface="Times New Roman" panose="02020603050405020304" pitchFamily="18" charset="0"/>
                        </a:rPr>
                        <a:t>2.400,00TL</a:t>
                      </a: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tc>
                  <a:txBody>
                    <a:bodyPr/>
                    <a:lstStyle/>
                    <a:p>
                      <a:pPr algn="l">
                        <a:lnSpc>
                          <a:spcPct val="115000"/>
                        </a:lnSpc>
                        <a:spcAft>
                          <a:spcPts val="0"/>
                        </a:spcAft>
                      </a:pPr>
                      <a:endParaRPr lang="tr-TR" sz="1200" dirty="0">
                        <a:effectLst/>
                        <a:latin typeface="+mn-lt"/>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628717487"/>
                  </a:ext>
                </a:extLst>
              </a:tr>
            </a:tbl>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872787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a:bodyPr>
          <a:lstStyle/>
          <a:p>
            <a:pPr marL="914400" lvl="1" indent="-457200">
              <a:buAutoNum type="arabicPeriod"/>
            </a:pPr>
            <a:r>
              <a:rPr lang="tr-TR" dirty="0">
                <a:solidFill>
                  <a:schemeClr val="accent4"/>
                </a:solidFill>
              </a:rPr>
              <a:t>Hedef: </a:t>
            </a:r>
            <a:r>
              <a:rPr lang="tr-TR" dirty="0"/>
              <a:t>Bölümümüzde mevcut 2 programa aktifleştirilmesi ve yeni programların sunulması, 2027’de bu hedefe yönelik olarak gerekli hazırlıklar yapılacaktır.</a:t>
            </a:r>
          </a:p>
          <a:p>
            <a:pPr lvl="1"/>
            <a:r>
              <a:rPr lang="tr-TR" dirty="0"/>
              <a:t>2028’de programın açılması için YÖK’e başvuru yapılacaktır. </a:t>
            </a:r>
          </a:p>
          <a:p>
            <a:pPr lvl="1"/>
            <a:r>
              <a:rPr lang="tr-TR" dirty="0"/>
              <a:t>2029’da programın açılması durumunda öğrenci alımı için başvuru yapılacaktır. </a:t>
            </a:r>
          </a:p>
          <a:p>
            <a:pPr marL="457200" lvl="1" indent="0">
              <a:buNone/>
            </a:pPr>
            <a:r>
              <a:rPr lang="tr-TR" dirty="0">
                <a:solidFill>
                  <a:schemeClr val="accent4"/>
                </a:solidFill>
              </a:rPr>
              <a:t>2. Hedef: </a:t>
            </a:r>
            <a:r>
              <a:rPr lang="tr-TR" dirty="0"/>
              <a:t>ilk hedefin gerçekleşmesi durumunda açılan programa yönelik olarak kadro planlaması yapılacaktır.</a:t>
            </a:r>
          </a:p>
          <a:p>
            <a:pPr marL="457200" lvl="1" indent="0">
              <a:buNone/>
            </a:pPr>
            <a:r>
              <a:rPr lang="tr-TR" dirty="0">
                <a:solidFill>
                  <a:schemeClr val="accent4"/>
                </a:solidFill>
              </a:rPr>
              <a:t>3. Hedef:</a:t>
            </a:r>
            <a:r>
              <a:rPr lang="tr-TR" dirty="0"/>
              <a:t> Mevcut öğretim elemanlarının akademik yükselişlerinin devam etmesi.</a:t>
            </a:r>
          </a:p>
          <a:p>
            <a:pPr marL="457200" lvl="1" indent="0">
              <a:buNone/>
            </a:pPr>
            <a:r>
              <a:rPr lang="tr-TR" dirty="0">
                <a:solidFill>
                  <a:schemeClr val="accent4"/>
                </a:solidFill>
              </a:rPr>
              <a:t>4. Hedef: </a:t>
            </a:r>
            <a:r>
              <a:rPr lang="tr-TR" dirty="0"/>
              <a:t>Ar-Ge çalışmaların artırılması ve alt yapıyı güçlendirmek.</a:t>
            </a: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1048580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3E16B9C-E43F-45D4-89BB-D9C3F133FEDA}"/>
              </a:ext>
            </a:extLst>
          </p:cNvPr>
          <p:cNvSpPr>
            <a:spLocks noGrp="1"/>
          </p:cNvSpPr>
          <p:nvPr>
            <p:ph type="ctrTitle"/>
          </p:nvPr>
        </p:nvSpPr>
        <p:spPr>
          <a:xfrm>
            <a:off x="859857" y="1141614"/>
            <a:ext cx="10276572" cy="1765216"/>
          </a:xfrm>
        </p:spPr>
        <p:txBody>
          <a:bodyPr>
            <a:noAutofit/>
          </a:bodyPr>
          <a:lstStyle/>
          <a:p>
            <a:br>
              <a:rPr lang="tr-TR" sz="4800" b="1" dirty="0">
                <a:latin typeface="Times New Roman" panose="02020603050405020304" pitchFamily="18" charset="0"/>
                <a:cs typeface="Times New Roman" panose="02020603050405020304" pitchFamily="18" charset="0"/>
              </a:rPr>
            </a:br>
            <a:r>
              <a:rPr lang="tr-TR" sz="4800" b="1" dirty="0">
                <a:latin typeface="Times New Roman" panose="02020603050405020304" pitchFamily="18" charset="0"/>
                <a:cs typeface="Times New Roman" panose="02020603050405020304" pitchFamily="18" charset="0"/>
              </a:rPr>
              <a:t>HUKUK BÖLÜMÜ</a:t>
            </a:r>
          </a:p>
        </p:txBody>
      </p:sp>
      <p:sp>
        <p:nvSpPr>
          <p:cNvPr id="10" name="Alt Başlık 9">
            <a:extLst>
              <a:ext uri="{FF2B5EF4-FFF2-40B4-BE49-F238E27FC236}">
                <a16:creationId xmlns:a16="http://schemas.microsoft.com/office/drawing/2014/main" id="{B503B50B-D270-473E-BA60-43FEBA682C0D}"/>
              </a:ext>
            </a:extLst>
          </p:cNvPr>
          <p:cNvSpPr>
            <a:spLocks noGrp="1"/>
          </p:cNvSpPr>
          <p:nvPr>
            <p:ph type="subTitle" idx="1"/>
          </p:nvPr>
        </p:nvSpPr>
        <p:spPr/>
        <p:txBody>
          <a:bodyPr/>
          <a:lstStyle/>
          <a:p>
            <a:pPr marL="342900" indent="-342900" algn="l">
              <a:buFont typeface="Wingdings" panose="05000000000000000000" pitchFamily="2" charset="2"/>
              <a:buChar char="Ø"/>
            </a:pPr>
            <a:r>
              <a:rPr lang="tr-TR" b="1" dirty="0">
                <a:latin typeface="Times New Roman" panose="02020603050405020304" pitchFamily="18" charset="0"/>
                <a:cs typeface="Times New Roman" panose="02020603050405020304" pitchFamily="18" charset="0"/>
              </a:rPr>
              <a:t>Adalet Programı</a:t>
            </a:r>
            <a:endParaRPr lang="tr-TR" dirty="0"/>
          </a:p>
        </p:txBody>
      </p:sp>
      <p:sp>
        <p:nvSpPr>
          <p:cNvPr id="4" name="Slayt Numarası Yer Tutucusu 3">
            <a:extLst>
              <a:ext uri="{FF2B5EF4-FFF2-40B4-BE49-F238E27FC236}">
                <a16:creationId xmlns:a16="http://schemas.microsoft.com/office/drawing/2014/main" id="{6013AECF-3C6A-4BB5-B350-9CC30F2CCC8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026445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4E73F-51A0-97B3-AF05-ECFA4F7BB132}"/>
              </a:ext>
            </a:extLst>
          </p:cNvPr>
          <p:cNvSpPr>
            <a:spLocks noGrp="1"/>
          </p:cNvSpPr>
          <p:nvPr>
            <p:ph type="title"/>
          </p:nvPr>
        </p:nvSpPr>
        <p:spPr/>
        <p:txBody>
          <a:bodyPr/>
          <a:lstStyle/>
          <a:p>
            <a:r>
              <a:rPr lang="tr-TR" dirty="0"/>
              <a:t>HUKUK BÖLÜMÜ</a:t>
            </a:r>
          </a:p>
        </p:txBody>
      </p:sp>
      <p:graphicFrame>
        <p:nvGraphicFramePr>
          <p:cNvPr id="26" name="Content Placeholder 14">
            <a:extLst>
              <a:ext uri="{FF2B5EF4-FFF2-40B4-BE49-F238E27FC236}">
                <a16:creationId xmlns:a16="http://schemas.microsoft.com/office/drawing/2014/main" id="{06917C60-9620-CD96-14CE-72898864C3BA}"/>
              </a:ext>
            </a:extLst>
          </p:cNvPr>
          <p:cNvGraphicFramePr>
            <a:graphicFrameLocks/>
          </p:cNvGraphicFramePr>
          <p:nvPr>
            <p:extLst>
              <p:ext uri="{D42A27DB-BD31-4B8C-83A1-F6EECF244321}">
                <p14:modId xmlns:p14="http://schemas.microsoft.com/office/powerpoint/2010/main" val="3842976838"/>
              </p:ext>
            </p:extLst>
          </p:nvPr>
        </p:nvGraphicFramePr>
        <p:xfrm>
          <a:off x="6211530" y="1389062"/>
          <a:ext cx="3448664" cy="2932213"/>
        </p:xfrm>
        <a:graphic>
          <a:graphicData uri="http://schemas.openxmlformats.org/drawingml/2006/chart">
            <c:chart xmlns:c="http://schemas.openxmlformats.org/drawingml/2006/chart" xmlns:r="http://schemas.openxmlformats.org/officeDocument/2006/relationships" r:id="rId2"/>
          </a:graphicData>
        </a:graphic>
      </p:graphicFrame>
      <p:sp>
        <p:nvSpPr>
          <p:cNvPr id="29" name="Rectangle 28">
            <a:extLst>
              <a:ext uri="{FF2B5EF4-FFF2-40B4-BE49-F238E27FC236}">
                <a16:creationId xmlns:a16="http://schemas.microsoft.com/office/drawing/2014/main" id="{8D184856-1872-5212-2D21-1236DD3E050D}"/>
              </a:ext>
            </a:extLst>
          </p:cNvPr>
          <p:cNvSpPr/>
          <p:nvPr/>
        </p:nvSpPr>
        <p:spPr>
          <a:xfrm>
            <a:off x="838201" y="4424517"/>
            <a:ext cx="10237838" cy="294967"/>
          </a:xfrm>
          <a:prstGeom prst="rect">
            <a:avLst/>
          </a:prstGeom>
          <a:effectLst>
            <a:softEdge rad="76200"/>
          </a:effectLst>
        </p:spPr>
        <p:style>
          <a:lnRef idx="1">
            <a:schemeClr val="accent4"/>
          </a:lnRef>
          <a:fillRef idx="2">
            <a:schemeClr val="accent4"/>
          </a:fillRef>
          <a:effectRef idx="1">
            <a:schemeClr val="accent4"/>
          </a:effectRef>
          <a:fontRef idx="minor">
            <a:schemeClr val="dk1"/>
          </a:fontRef>
        </p:style>
        <p:txBody>
          <a:bodyPr rtlCol="0" anchor="ctr"/>
          <a:lstStyle/>
          <a:p>
            <a:r>
              <a:rPr lang="tr-TR" dirty="0"/>
              <a:t>Bölümün Öne Çıkan Özellikleri </a:t>
            </a:r>
          </a:p>
        </p:txBody>
      </p:sp>
      <p:sp>
        <p:nvSpPr>
          <p:cNvPr id="30" name="Content Placeholder 2">
            <a:extLst>
              <a:ext uri="{FF2B5EF4-FFF2-40B4-BE49-F238E27FC236}">
                <a16:creationId xmlns:a16="http://schemas.microsoft.com/office/drawing/2014/main" id="{EAD6F180-2471-24FC-CCC2-ECC47E4D62F6}"/>
              </a:ext>
            </a:extLst>
          </p:cNvPr>
          <p:cNvSpPr txBox="1">
            <a:spLocks/>
          </p:cNvSpPr>
          <p:nvPr/>
        </p:nvSpPr>
        <p:spPr>
          <a:xfrm>
            <a:off x="838200" y="4719485"/>
            <a:ext cx="10515600" cy="129785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sz="2000" dirty="0">
                <a:latin typeface="Times New Roman" panose="02020603050405020304" pitchFamily="18" charset="0"/>
                <a:cs typeface="Times New Roman" panose="02020603050405020304" pitchFamily="18" charset="0"/>
              </a:rPr>
              <a:t>Bölümümüz bünyesinde ve diğer üniversitelerde daha önce açılmış olan Adalet Programı 23.11.2023 tarihinde YÖK kararı ile kapatılmış olup 2025 yılında Mahkeme Büro Hizmetleri Programının açılması için YÖK’ten talepte bulunulmuştur. </a:t>
            </a:r>
          </a:p>
          <a:p>
            <a:r>
              <a:rPr lang="tr-TR" sz="2000" dirty="0">
                <a:latin typeface="Times New Roman" panose="02020603050405020304" pitchFamily="18" charset="0"/>
                <a:cs typeface="Times New Roman" panose="02020603050405020304" pitchFamily="18" charset="0"/>
              </a:rPr>
              <a:t>Daha önce Adalet Programı için öğrenci alım talebimize onay verilmediği için öğrenci alınamamıştır.</a:t>
            </a:r>
            <a:endParaRPr lang="tr-TR" sz="2000" b="1" dirty="0">
              <a:latin typeface="Times New Roman" panose="02020603050405020304" pitchFamily="18" charset="0"/>
              <a:cs typeface="Times New Roman" panose="02020603050405020304" pitchFamily="18" charset="0"/>
            </a:endParaRPr>
          </a:p>
        </p:txBody>
      </p:sp>
      <p:graphicFrame>
        <p:nvGraphicFramePr>
          <p:cNvPr id="8" name="Content Placeholder 14">
            <a:extLst>
              <a:ext uri="{FF2B5EF4-FFF2-40B4-BE49-F238E27FC236}">
                <a16:creationId xmlns:a16="http://schemas.microsoft.com/office/drawing/2014/main" id="{9504C8E1-CC2C-A6F0-1499-C523EBEE58AB}"/>
              </a:ext>
            </a:extLst>
          </p:cNvPr>
          <p:cNvGraphicFramePr>
            <a:graphicFrameLocks noGrp="1"/>
          </p:cNvGraphicFramePr>
          <p:nvPr>
            <p:ph idx="1"/>
            <p:extLst>
              <p:ext uri="{D42A27DB-BD31-4B8C-83A1-F6EECF244321}">
                <p14:modId xmlns:p14="http://schemas.microsoft.com/office/powerpoint/2010/main" val="554362948"/>
              </p:ext>
            </p:extLst>
          </p:nvPr>
        </p:nvGraphicFramePr>
        <p:xfrm>
          <a:off x="838200" y="1389063"/>
          <a:ext cx="4357255" cy="2628755"/>
        </p:xfrm>
        <a:graphic>
          <a:graphicData uri="http://schemas.openxmlformats.org/drawingml/2006/chart">
            <c:chart xmlns:c="http://schemas.openxmlformats.org/drawingml/2006/chart" xmlns:r="http://schemas.openxmlformats.org/officeDocument/2006/relationships" r:id="rId3"/>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3779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graphicEl>
                                              <a:chart seriesIdx="-3" categoryIdx="-3" bldStep="gridLegend"/>
                                            </p:graphicEl>
                                          </p:spTgt>
                                        </p:tgtEl>
                                        <p:attrNameLst>
                                          <p:attrName>style.visibility</p:attrName>
                                        </p:attrNameLst>
                                      </p:cBhvr>
                                      <p:to>
                                        <p:strVal val="visible"/>
                                      </p:to>
                                    </p:set>
                                    <p:animEffect transition="in" filter="fade">
                                      <p:cBhvr>
                                        <p:cTn id="7" dur="500"/>
                                        <p:tgtEl>
                                          <p:spTgt spid="26">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graphicEl>
                                              <a:chart seriesIdx="-4" categoryIdx="0" bldStep="category"/>
                                            </p:graphicEl>
                                          </p:spTgt>
                                        </p:tgtEl>
                                        <p:attrNameLst>
                                          <p:attrName>style.visibility</p:attrName>
                                        </p:attrNameLst>
                                      </p:cBhvr>
                                      <p:to>
                                        <p:strVal val="visible"/>
                                      </p:to>
                                    </p:set>
                                    <p:animEffect transition="in" filter="fade">
                                      <p:cBhvr>
                                        <p:cTn id="12" dur="500"/>
                                        <p:tgtEl>
                                          <p:spTgt spid="26">
                                            <p:graphicEl>
                                              <a:chart seriesIdx="-4" categoryIdx="0" bldStep="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
                                            <p:graphicEl>
                                              <a:chart seriesIdx="-4" categoryIdx="1" bldStep="category"/>
                                            </p:graphicEl>
                                          </p:spTgt>
                                        </p:tgtEl>
                                        <p:attrNameLst>
                                          <p:attrName>style.visibility</p:attrName>
                                        </p:attrNameLst>
                                      </p:cBhvr>
                                      <p:to>
                                        <p:strVal val="visible"/>
                                      </p:to>
                                    </p:set>
                                    <p:animEffect transition="in" filter="fade">
                                      <p:cBhvr>
                                        <p:cTn id="17" dur="500"/>
                                        <p:tgtEl>
                                          <p:spTgt spid="26">
                                            <p:graphicEl>
                                              <a:chart seriesIdx="-4" categoryIdx="1" bldStep="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6">
                                            <p:graphicEl>
                                              <a:chart seriesIdx="-4" categoryIdx="2" bldStep="category"/>
                                            </p:graphicEl>
                                          </p:spTgt>
                                        </p:tgtEl>
                                        <p:attrNameLst>
                                          <p:attrName>style.visibility</p:attrName>
                                        </p:attrNameLst>
                                      </p:cBhvr>
                                      <p:to>
                                        <p:strVal val="visible"/>
                                      </p:to>
                                    </p:set>
                                    <p:animEffect transition="in" filter="fade">
                                      <p:cBhvr>
                                        <p:cTn id="22" dur="500"/>
                                        <p:tgtEl>
                                          <p:spTgt spid="26">
                                            <p:graphicEl>
                                              <a:chart seriesIdx="-4" categoryIdx="2" bldStep="category"/>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graphicEl>
                                              <a:chart seriesIdx="-3" categoryIdx="-3" bldStep="gridLegend"/>
                                            </p:graphicEl>
                                          </p:spTgt>
                                        </p:tgtEl>
                                        <p:attrNameLst>
                                          <p:attrName>style.visibility</p:attrName>
                                        </p:attrNameLst>
                                      </p:cBhvr>
                                      <p:to>
                                        <p:strVal val="visible"/>
                                      </p:to>
                                    </p:set>
                                    <p:animEffect transition="in" filter="fade">
                                      <p:cBhvr>
                                        <p:cTn id="36" dur="500"/>
                                        <p:tgtEl>
                                          <p:spTgt spid="8">
                                            <p:graphicEl>
                                              <a:chart seriesIdx="-3" categoryIdx="-3" bldStep="gridLegend"/>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8">
                                            <p:graphicEl>
                                              <a:chart seriesIdx="0" categoryIdx="0" bldStep="ptInCategory"/>
                                            </p:graphicEl>
                                          </p:spTgt>
                                        </p:tgtEl>
                                        <p:attrNameLst>
                                          <p:attrName>style.visibility</p:attrName>
                                        </p:attrNameLst>
                                      </p:cBhvr>
                                      <p:to>
                                        <p:strVal val="visible"/>
                                      </p:to>
                                    </p:set>
                                    <p:animEffect transition="in" filter="fade">
                                      <p:cBhvr>
                                        <p:cTn id="41" dur="500"/>
                                        <p:tgtEl>
                                          <p:spTgt spid="8">
                                            <p:graphicEl>
                                              <a:chart seriesIdx="0" categoryIdx="0" bldStep="ptInCategory"/>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8">
                                            <p:graphicEl>
                                              <a:chart seriesIdx="1" categoryIdx="0" bldStep="ptInCategory"/>
                                            </p:graphicEl>
                                          </p:spTgt>
                                        </p:tgtEl>
                                        <p:attrNameLst>
                                          <p:attrName>style.visibility</p:attrName>
                                        </p:attrNameLst>
                                      </p:cBhvr>
                                      <p:to>
                                        <p:strVal val="visible"/>
                                      </p:to>
                                    </p:set>
                                    <p:animEffect transition="in" filter="fade">
                                      <p:cBhvr>
                                        <p:cTn id="46" dur="500"/>
                                        <p:tgtEl>
                                          <p:spTgt spid="8">
                                            <p:graphicEl>
                                              <a:chart seriesIdx="1" categoryIdx="0" bldStep="ptInCategory"/>
                                            </p:graphicEl>
                                          </p:spTgt>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8">
                                            <p:graphicEl>
                                              <a:chart seriesIdx="2" categoryIdx="0" bldStep="ptInCategory"/>
                                            </p:graphicEl>
                                          </p:spTgt>
                                        </p:tgtEl>
                                        <p:attrNameLst>
                                          <p:attrName>style.visibility</p:attrName>
                                        </p:attrNameLst>
                                      </p:cBhvr>
                                      <p:to>
                                        <p:strVal val="visible"/>
                                      </p:to>
                                    </p:set>
                                    <p:animEffect transition="in" filter="fade">
                                      <p:cBhvr>
                                        <p:cTn id="51" dur="500"/>
                                        <p:tgtEl>
                                          <p:spTgt spid="8">
                                            <p:graphicEl>
                                              <a:chart seriesIdx="2" categoryIdx="0" bldStep="ptInCategory"/>
                                            </p:graphicEl>
                                          </p:spTgt>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8">
                                            <p:graphicEl>
                                              <a:chart seriesIdx="3" categoryIdx="0" bldStep="ptInCategory"/>
                                            </p:graphicEl>
                                          </p:spTgt>
                                        </p:tgtEl>
                                        <p:attrNameLst>
                                          <p:attrName>style.visibility</p:attrName>
                                        </p:attrNameLst>
                                      </p:cBhvr>
                                      <p:to>
                                        <p:strVal val="visible"/>
                                      </p:to>
                                    </p:set>
                                    <p:animEffect transition="in" filter="fade">
                                      <p:cBhvr>
                                        <p:cTn id="56" dur="500"/>
                                        <p:tgtEl>
                                          <p:spTgt spid="8">
                                            <p:graphicEl>
                                              <a:chart seriesIdx="3" categoryIdx="0" bldStep="ptInCategory"/>
                                            </p:graphicEl>
                                          </p:spTgt>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8">
                                            <p:graphicEl>
                                              <a:chart seriesIdx="4" categoryIdx="0" bldStep="ptInCategory"/>
                                            </p:graphicEl>
                                          </p:spTgt>
                                        </p:tgtEl>
                                        <p:attrNameLst>
                                          <p:attrName>style.visibility</p:attrName>
                                        </p:attrNameLst>
                                      </p:cBhvr>
                                      <p:to>
                                        <p:strVal val="visible"/>
                                      </p:to>
                                    </p:set>
                                    <p:animEffect transition="in" filter="fade">
                                      <p:cBhvr>
                                        <p:cTn id="61" dur="500"/>
                                        <p:tgtEl>
                                          <p:spTgt spid="8">
                                            <p:graphicEl>
                                              <a:chart seriesIdx="4" categoryIdx="0" bldStep="ptInCategory"/>
                                            </p:graphicEl>
                                          </p:spTgt>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8">
                                            <p:graphicEl>
                                              <a:chart seriesIdx="5" categoryIdx="0" bldStep="ptInCategory"/>
                                            </p:graphicEl>
                                          </p:spTgt>
                                        </p:tgtEl>
                                        <p:attrNameLst>
                                          <p:attrName>style.visibility</p:attrName>
                                        </p:attrNameLst>
                                      </p:cBhvr>
                                      <p:to>
                                        <p:strVal val="visible"/>
                                      </p:to>
                                    </p:set>
                                    <p:animEffect transition="in" filter="fade">
                                      <p:cBhvr>
                                        <p:cTn id="66" dur="500"/>
                                        <p:tgtEl>
                                          <p:spTgt spid="8">
                                            <p:graphicEl>
                                              <a:chart seriesIdx="5" categoryIdx="0" bldStep="ptInCategory"/>
                                            </p:graphicEl>
                                          </p:spTgt>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8">
                                            <p:graphicEl>
                                              <a:chart seriesIdx="0" categoryIdx="1" bldStep="ptInCategory"/>
                                            </p:graphicEl>
                                          </p:spTgt>
                                        </p:tgtEl>
                                        <p:attrNameLst>
                                          <p:attrName>style.visibility</p:attrName>
                                        </p:attrNameLst>
                                      </p:cBhvr>
                                      <p:to>
                                        <p:strVal val="visible"/>
                                      </p:to>
                                    </p:set>
                                    <p:animEffect transition="in" filter="fade">
                                      <p:cBhvr>
                                        <p:cTn id="71" dur="500"/>
                                        <p:tgtEl>
                                          <p:spTgt spid="8">
                                            <p:graphicEl>
                                              <a:chart seriesIdx="0" categoryIdx="1" bldStep="ptInCategory"/>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8">
                                            <p:graphicEl>
                                              <a:chart seriesIdx="1" categoryIdx="1" bldStep="ptInCategory"/>
                                            </p:graphicEl>
                                          </p:spTgt>
                                        </p:tgtEl>
                                        <p:attrNameLst>
                                          <p:attrName>style.visibility</p:attrName>
                                        </p:attrNameLst>
                                      </p:cBhvr>
                                      <p:to>
                                        <p:strVal val="visible"/>
                                      </p:to>
                                    </p:set>
                                    <p:animEffect transition="in" filter="fade">
                                      <p:cBhvr>
                                        <p:cTn id="76" dur="500"/>
                                        <p:tgtEl>
                                          <p:spTgt spid="8">
                                            <p:graphicEl>
                                              <a:chart seriesIdx="1" categoryIdx="1" bldStep="ptInCategory"/>
                                            </p:graphicEl>
                                          </p:spTgt>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8">
                                            <p:graphicEl>
                                              <a:chart seriesIdx="2" categoryIdx="1" bldStep="ptInCategory"/>
                                            </p:graphicEl>
                                          </p:spTgt>
                                        </p:tgtEl>
                                        <p:attrNameLst>
                                          <p:attrName>style.visibility</p:attrName>
                                        </p:attrNameLst>
                                      </p:cBhvr>
                                      <p:to>
                                        <p:strVal val="visible"/>
                                      </p:to>
                                    </p:set>
                                    <p:animEffect transition="in" filter="fade">
                                      <p:cBhvr>
                                        <p:cTn id="81" dur="500"/>
                                        <p:tgtEl>
                                          <p:spTgt spid="8">
                                            <p:graphicEl>
                                              <a:chart seriesIdx="2" categoryIdx="1" bldStep="ptInCategory"/>
                                            </p:graphicEl>
                                          </p:spTgt>
                                        </p:tgtEl>
                                      </p:cBhvr>
                                    </p:animEffect>
                                  </p:childTnLst>
                                </p:cTn>
                              </p:par>
                            </p:childTnLst>
                          </p:cTn>
                        </p:par>
                      </p:childTnLst>
                    </p:cTn>
                  </p:par>
                  <p:par>
                    <p:cTn id="82" fill="hold">
                      <p:stCondLst>
                        <p:cond delay="indefinite"/>
                      </p:stCondLst>
                      <p:childTnLst>
                        <p:par>
                          <p:cTn id="83" fill="hold">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8">
                                            <p:graphicEl>
                                              <a:chart seriesIdx="3" categoryIdx="1" bldStep="ptInCategory"/>
                                            </p:graphicEl>
                                          </p:spTgt>
                                        </p:tgtEl>
                                        <p:attrNameLst>
                                          <p:attrName>style.visibility</p:attrName>
                                        </p:attrNameLst>
                                      </p:cBhvr>
                                      <p:to>
                                        <p:strVal val="visible"/>
                                      </p:to>
                                    </p:set>
                                    <p:animEffect transition="in" filter="fade">
                                      <p:cBhvr>
                                        <p:cTn id="86" dur="500"/>
                                        <p:tgtEl>
                                          <p:spTgt spid="8">
                                            <p:graphicEl>
                                              <a:chart seriesIdx="3" categoryIdx="1" bldStep="ptInCategory"/>
                                            </p:graphicEl>
                                          </p:spTgt>
                                        </p:tgtEl>
                                      </p:cBhvr>
                                    </p:animEffect>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8">
                                            <p:graphicEl>
                                              <a:chart seriesIdx="4" categoryIdx="1" bldStep="ptInCategory"/>
                                            </p:graphicEl>
                                          </p:spTgt>
                                        </p:tgtEl>
                                        <p:attrNameLst>
                                          <p:attrName>style.visibility</p:attrName>
                                        </p:attrNameLst>
                                      </p:cBhvr>
                                      <p:to>
                                        <p:strVal val="visible"/>
                                      </p:to>
                                    </p:set>
                                    <p:animEffect transition="in" filter="fade">
                                      <p:cBhvr>
                                        <p:cTn id="91" dur="500"/>
                                        <p:tgtEl>
                                          <p:spTgt spid="8">
                                            <p:graphicEl>
                                              <a:chart seriesIdx="4" categoryIdx="1" bldStep="ptInCategory"/>
                                            </p:graphicEl>
                                          </p:spTgt>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grpId="0" nodeType="clickEffect">
                                  <p:stCondLst>
                                    <p:cond delay="0"/>
                                  </p:stCondLst>
                                  <p:childTnLst>
                                    <p:set>
                                      <p:cBhvr>
                                        <p:cTn id="95" dur="1" fill="hold">
                                          <p:stCondLst>
                                            <p:cond delay="0"/>
                                          </p:stCondLst>
                                        </p:cTn>
                                        <p:tgtEl>
                                          <p:spTgt spid="8">
                                            <p:graphicEl>
                                              <a:chart seriesIdx="5" categoryIdx="1" bldStep="ptInCategory"/>
                                            </p:graphicEl>
                                          </p:spTgt>
                                        </p:tgtEl>
                                        <p:attrNameLst>
                                          <p:attrName>style.visibility</p:attrName>
                                        </p:attrNameLst>
                                      </p:cBhvr>
                                      <p:to>
                                        <p:strVal val="visible"/>
                                      </p:to>
                                    </p:set>
                                    <p:animEffect transition="in" filter="fade">
                                      <p:cBhvr>
                                        <p:cTn id="96" dur="500"/>
                                        <p:tgtEl>
                                          <p:spTgt spid="8">
                                            <p:graphicEl>
                                              <a:chart seriesIdx="5" categoryIdx="1" bldStep="ptInCategory"/>
                                            </p:graphicEl>
                                          </p:spTgt>
                                        </p:tgtEl>
                                      </p:cBhvr>
                                    </p:animEffect>
                                  </p:childTnLst>
                                </p:cTn>
                              </p:par>
                            </p:childTnLst>
                          </p:cTn>
                        </p:par>
                      </p:childTnLst>
                    </p:cTn>
                  </p:par>
                  <p:par>
                    <p:cTn id="97" fill="hold">
                      <p:stCondLst>
                        <p:cond delay="indefinite"/>
                      </p:stCondLst>
                      <p:childTnLst>
                        <p:par>
                          <p:cTn id="98" fill="hold">
                            <p:stCondLst>
                              <p:cond delay="0"/>
                            </p:stCondLst>
                            <p:childTnLst>
                              <p:par>
                                <p:cTn id="99" presetID="10" presetClass="entr" presetSubtype="0" fill="hold" grpId="0" nodeType="clickEffect">
                                  <p:stCondLst>
                                    <p:cond delay="0"/>
                                  </p:stCondLst>
                                  <p:childTnLst>
                                    <p:set>
                                      <p:cBhvr>
                                        <p:cTn id="100" dur="1" fill="hold">
                                          <p:stCondLst>
                                            <p:cond delay="0"/>
                                          </p:stCondLst>
                                        </p:cTn>
                                        <p:tgtEl>
                                          <p:spTgt spid="8">
                                            <p:graphicEl>
                                              <a:chart seriesIdx="0" categoryIdx="2" bldStep="ptInCategory"/>
                                            </p:graphicEl>
                                          </p:spTgt>
                                        </p:tgtEl>
                                        <p:attrNameLst>
                                          <p:attrName>style.visibility</p:attrName>
                                        </p:attrNameLst>
                                      </p:cBhvr>
                                      <p:to>
                                        <p:strVal val="visible"/>
                                      </p:to>
                                    </p:set>
                                    <p:animEffect transition="in" filter="fade">
                                      <p:cBhvr>
                                        <p:cTn id="101" dur="500"/>
                                        <p:tgtEl>
                                          <p:spTgt spid="8">
                                            <p:graphicEl>
                                              <a:chart seriesIdx="0" categoryIdx="2" bldStep="ptInCategory"/>
                                            </p:graphicEl>
                                          </p:spTgt>
                                        </p:tgtEl>
                                      </p:cBhvr>
                                    </p:animEffect>
                                  </p:childTnLst>
                                </p:cTn>
                              </p:par>
                            </p:childTnLst>
                          </p:cTn>
                        </p:par>
                      </p:childTnLst>
                    </p:cTn>
                  </p:par>
                  <p:par>
                    <p:cTn id="102" fill="hold">
                      <p:stCondLst>
                        <p:cond delay="indefinite"/>
                      </p:stCondLst>
                      <p:childTnLst>
                        <p:par>
                          <p:cTn id="103" fill="hold">
                            <p:stCondLst>
                              <p:cond delay="0"/>
                            </p:stCondLst>
                            <p:childTnLst>
                              <p:par>
                                <p:cTn id="104" presetID="10" presetClass="entr" presetSubtype="0" fill="hold" grpId="0" nodeType="clickEffect">
                                  <p:stCondLst>
                                    <p:cond delay="0"/>
                                  </p:stCondLst>
                                  <p:childTnLst>
                                    <p:set>
                                      <p:cBhvr>
                                        <p:cTn id="105" dur="1" fill="hold">
                                          <p:stCondLst>
                                            <p:cond delay="0"/>
                                          </p:stCondLst>
                                        </p:cTn>
                                        <p:tgtEl>
                                          <p:spTgt spid="8">
                                            <p:graphicEl>
                                              <a:chart seriesIdx="1" categoryIdx="2" bldStep="ptInCategory"/>
                                            </p:graphicEl>
                                          </p:spTgt>
                                        </p:tgtEl>
                                        <p:attrNameLst>
                                          <p:attrName>style.visibility</p:attrName>
                                        </p:attrNameLst>
                                      </p:cBhvr>
                                      <p:to>
                                        <p:strVal val="visible"/>
                                      </p:to>
                                    </p:set>
                                    <p:animEffect transition="in" filter="fade">
                                      <p:cBhvr>
                                        <p:cTn id="106" dur="500"/>
                                        <p:tgtEl>
                                          <p:spTgt spid="8">
                                            <p:graphicEl>
                                              <a:chart seriesIdx="1" categoryIdx="2" bldStep="ptInCategory"/>
                                            </p:graphicEl>
                                          </p:spTgt>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grpId="0" nodeType="clickEffect">
                                  <p:stCondLst>
                                    <p:cond delay="0"/>
                                  </p:stCondLst>
                                  <p:childTnLst>
                                    <p:set>
                                      <p:cBhvr>
                                        <p:cTn id="110" dur="1" fill="hold">
                                          <p:stCondLst>
                                            <p:cond delay="0"/>
                                          </p:stCondLst>
                                        </p:cTn>
                                        <p:tgtEl>
                                          <p:spTgt spid="8">
                                            <p:graphicEl>
                                              <a:chart seriesIdx="2" categoryIdx="2" bldStep="ptInCategory"/>
                                            </p:graphicEl>
                                          </p:spTgt>
                                        </p:tgtEl>
                                        <p:attrNameLst>
                                          <p:attrName>style.visibility</p:attrName>
                                        </p:attrNameLst>
                                      </p:cBhvr>
                                      <p:to>
                                        <p:strVal val="visible"/>
                                      </p:to>
                                    </p:set>
                                    <p:animEffect transition="in" filter="fade">
                                      <p:cBhvr>
                                        <p:cTn id="111" dur="500"/>
                                        <p:tgtEl>
                                          <p:spTgt spid="8">
                                            <p:graphicEl>
                                              <a:chart seriesIdx="2" categoryIdx="2" bldStep="ptInCategory"/>
                                            </p:graphicEl>
                                          </p:spTgt>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8">
                                            <p:graphicEl>
                                              <a:chart seriesIdx="3" categoryIdx="2" bldStep="ptInCategory"/>
                                            </p:graphicEl>
                                          </p:spTgt>
                                        </p:tgtEl>
                                        <p:attrNameLst>
                                          <p:attrName>style.visibility</p:attrName>
                                        </p:attrNameLst>
                                      </p:cBhvr>
                                      <p:to>
                                        <p:strVal val="visible"/>
                                      </p:to>
                                    </p:set>
                                    <p:animEffect transition="in" filter="fade">
                                      <p:cBhvr>
                                        <p:cTn id="116" dur="500"/>
                                        <p:tgtEl>
                                          <p:spTgt spid="8">
                                            <p:graphicEl>
                                              <a:chart seriesIdx="3" categoryIdx="2" bldStep="ptInCategory"/>
                                            </p:graphicEl>
                                          </p:spTgt>
                                        </p:tgtEl>
                                      </p:cBhvr>
                                    </p:animEffect>
                                  </p:childTnLst>
                                </p:cTn>
                              </p:par>
                            </p:childTnLst>
                          </p:cTn>
                        </p:par>
                      </p:childTnLst>
                    </p:cTn>
                  </p:par>
                  <p:par>
                    <p:cTn id="117" fill="hold">
                      <p:stCondLst>
                        <p:cond delay="indefinite"/>
                      </p:stCondLst>
                      <p:childTnLst>
                        <p:par>
                          <p:cTn id="118" fill="hold">
                            <p:stCondLst>
                              <p:cond delay="0"/>
                            </p:stCondLst>
                            <p:childTnLst>
                              <p:par>
                                <p:cTn id="119" presetID="10" presetClass="entr" presetSubtype="0" fill="hold" grpId="0" nodeType="clickEffect">
                                  <p:stCondLst>
                                    <p:cond delay="0"/>
                                  </p:stCondLst>
                                  <p:childTnLst>
                                    <p:set>
                                      <p:cBhvr>
                                        <p:cTn id="120" dur="1" fill="hold">
                                          <p:stCondLst>
                                            <p:cond delay="0"/>
                                          </p:stCondLst>
                                        </p:cTn>
                                        <p:tgtEl>
                                          <p:spTgt spid="8">
                                            <p:graphicEl>
                                              <a:chart seriesIdx="4" categoryIdx="2" bldStep="ptInCategory"/>
                                            </p:graphicEl>
                                          </p:spTgt>
                                        </p:tgtEl>
                                        <p:attrNameLst>
                                          <p:attrName>style.visibility</p:attrName>
                                        </p:attrNameLst>
                                      </p:cBhvr>
                                      <p:to>
                                        <p:strVal val="visible"/>
                                      </p:to>
                                    </p:set>
                                    <p:animEffect transition="in" filter="fade">
                                      <p:cBhvr>
                                        <p:cTn id="121" dur="500"/>
                                        <p:tgtEl>
                                          <p:spTgt spid="8">
                                            <p:graphicEl>
                                              <a:chart seriesIdx="4" categoryIdx="2" bldStep="ptInCategory"/>
                                            </p:graphicEl>
                                          </p:spTgt>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grpId="0" nodeType="clickEffect">
                                  <p:stCondLst>
                                    <p:cond delay="0"/>
                                  </p:stCondLst>
                                  <p:childTnLst>
                                    <p:set>
                                      <p:cBhvr>
                                        <p:cTn id="125" dur="1" fill="hold">
                                          <p:stCondLst>
                                            <p:cond delay="0"/>
                                          </p:stCondLst>
                                        </p:cTn>
                                        <p:tgtEl>
                                          <p:spTgt spid="8">
                                            <p:graphicEl>
                                              <a:chart seriesIdx="5" categoryIdx="2" bldStep="ptInCategory"/>
                                            </p:graphicEl>
                                          </p:spTgt>
                                        </p:tgtEl>
                                        <p:attrNameLst>
                                          <p:attrName>style.visibility</p:attrName>
                                        </p:attrNameLst>
                                      </p:cBhvr>
                                      <p:to>
                                        <p:strVal val="visible"/>
                                      </p:to>
                                    </p:set>
                                    <p:animEffect transition="in" filter="fade">
                                      <p:cBhvr>
                                        <p:cTn id="126" dur="500"/>
                                        <p:tgtEl>
                                          <p:spTgt spid="8">
                                            <p:graphicEl>
                                              <a:chart seriesIdx="5" categoryIdx="2" bldStep="ptIn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6" grpId="0">
        <p:bldSub>
          <a:bldChart bld="category"/>
        </p:bldSub>
      </p:bldGraphic>
      <p:bldP spid="29" grpId="0" animBg="1"/>
      <p:bldP spid="30" grpId="0"/>
      <p:bldGraphic spid="8" grpId="0">
        <p:bldSub>
          <a:bldChart bld="categoryEl"/>
        </p:bldSub>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A71B5-25FD-645D-7E73-4C9FFA5D8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9185B3-38CC-DD72-6FF3-09D463A8C1FC}"/>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77C43A34-53D8-0374-0257-4DAEFABACCB7}"/>
              </a:ext>
            </a:extLst>
          </p:cNvPr>
          <p:cNvGraphicFramePr>
            <a:graphicFrameLocks noGrp="1"/>
          </p:cNvGraphicFramePr>
          <p:nvPr>
            <p:ph idx="1"/>
            <p:extLst>
              <p:ext uri="{D42A27DB-BD31-4B8C-83A1-F6EECF244321}">
                <p14:modId xmlns:p14="http://schemas.microsoft.com/office/powerpoint/2010/main" val="62837334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8659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05528-6231-B904-2C24-1C17376CD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E566E3-817F-8FDB-706A-5F7D2240E36D}"/>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0994B9B7-43C5-0029-33C7-E8F5E6093B46}"/>
              </a:ext>
            </a:extLst>
          </p:cNvPr>
          <p:cNvGraphicFramePr>
            <a:graphicFrameLocks noGrp="1"/>
          </p:cNvGraphicFramePr>
          <p:nvPr>
            <p:ph idx="1"/>
            <p:extLst>
              <p:ext uri="{D42A27DB-BD31-4B8C-83A1-F6EECF244321}">
                <p14:modId xmlns:p14="http://schemas.microsoft.com/office/powerpoint/2010/main" val="919480877"/>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716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2784102755"/>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8789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508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FCB6C-3EC1-8FF5-D0D4-23B8C00521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EEFC7-E20D-ED64-C9E5-DDBC4DB75E13}"/>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7639ADF-AC29-80F2-F023-9C400BEBFA88}"/>
              </a:ext>
            </a:extLst>
          </p:cNvPr>
          <p:cNvGraphicFramePr>
            <a:graphicFrameLocks noGrp="1"/>
          </p:cNvGraphicFramePr>
          <p:nvPr>
            <p:ph idx="1"/>
            <p:extLst>
              <p:ext uri="{D42A27DB-BD31-4B8C-83A1-F6EECF244321}">
                <p14:modId xmlns:p14="http://schemas.microsoft.com/office/powerpoint/2010/main" val="1059759923"/>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0896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1" dur="500"/>
                                        <p:tgtEl>
                                          <p:spTgt spid="19">
                                            <p:graphicEl>
                                              <a:chart seriesIdx="0" categoryIdx="0" bldStep="ptInSeries"/>
                                            </p:graphic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5" dur="500"/>
                                        <p:tgtEl>
                                          <p:spTgt spid="19">
                                            <p:graphicEl>
                                              <a:chart seriesIdx="0" categoryIdx="1" bldStep="ptInSeries"/>
                                            </p:graphic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9">
                                            <p:graphicEl>
                                              <a:chart seriesIdx="0" categoryIdx="2" bldStep="ptInSeries"/>
                                            </p:graphicEl>
                                          </p:spTgt>
                                        </p:tgtEl>
                                        <p:attrNameLst>
                                          <p:attrName>style.visibility</p:attrName>
                                        </p:attrNameLst>
                                      </p:cBhvr>
                                      <p:to>
                                        <p:strVal val="visible"/>
                                      </p:to>
                                    </p:set>
                                    <p:animEffect transition="in" filter="fade">
                                      <p:cBhvr>
                                        <p:cTn id="19" dur="500"/>
                                        <p:tgtEl>
                                          <p:spTgt spid="19">
                                            <p:graphicEl>
                                              <a:chart seriesIdx="0" categoryIdx="2" bldStep="ptInSeries"/>
                                            </p:graphic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graphicEl>
                                              <a:chart seriesIdx="0" categoryIdx="3" bldStep="ptInSeries"/>
                                            </p:graphicEl>
                                          </p:spTgt>
                                        </p:tgtEl>
                                        <p:attrNameLst>
                                          <p:attrName>style.visibility</p:attrName>
                                        </p:attrNameLst>
                                      </p:cBhvr>
                                      <p:to>
                                        <p:strVal val="visible"/>
                                      </p:to>
                                    </p:set>
                                    <p:animEffect transition="in" filter="fade">
                                      <p:cBhvr>
                                        <p:cTn id="23" dur="500"/>
                                        <p:tgtEl>
                                          <p:spTgt spid="19">
                                            <p:graphicEl>
                                              <a:chart seriesIdx="0" categoryIdx="3" bldStep="ptInSeries"/>
                                            </p:graphic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9">
                                            <p:graphicEl>
                                              <a:chart seriesIdx="0" categoryIdx="4" bldStep="ptInSeries"/>
                                            </p:graphicEl>
                                          </p:spTgt>
                                        </p:tgtEl>
                                        <p:attrNameLst>
                                          <p:attrName>style.visibility</p:attrName>
                                        </p:attrNameLst>
                                      </p:cBhvr>
                                      <p:to>
                                        <p:strVal val="visible"/>
                                      </p:to>
                                    </p:set>
                                    <p:animEffect transition="in" filter="fade">
                                      <p:cBhvr>
                                        <p:cTn id="27" dur="500"/>
                                        <p:tgtEl>
                                          <p:spTgt spid="19">
                                            <p:graphicEl>
                                              <a:chart seriesIdx="0" categoryIdx="4" bldStep="ptInSeries"/>
                                            </p:graphic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graphicEl>
                                              <a:chart seriesIdx="0" categoryIdx="5" bldStep="ptInSeries"/>
                                            </p:graphicEl>
                                          </p:spTgt>
                                        </p:tgtEl>
                                        <p:attrNameLst>
                                          <p:attrName>style.visibility</p:attrName>
                                        </p:attrNameLst>
                                      </p:cBhvr>
                                      <p:to>
                                        <p:strVal val="visible"/>
                                      </p:to>
                                    </p:set>
                                    <p:animEffect transition="in" filter="fade">
                                      <p:cBhvr>
                                        <p:cTn id="31" dur="500"/>
                                        <p:tgtEl>
                                          <p:spTgt spid="19">
                                            <p:graphicEl>
                                              <a:chart seriesIdx="0" categoryIdx="5" bldStep="ptInSeries"/>
                                            </p:graphic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9">
                                            <p:graphicEl>
                                              <a:chart seriesIdx="1" categoryIdx="0" bldStep="ptInSeries"/>
                                            </p:graphicEl>
                                          </p:spTgt>
                                        </p:tgtEl>
                                        <p:attrNameLst>
                                          <p:attrName>style.visibility</p:attrName>
                                        </p:attrNameLst>
                                      </p:cBhvr>
                                      <p:to>
                                        <p:strVal val="visible"/>
                                      </p:to>
                                    </p:set>
                                    <p:animEffect transition="in" filter="fade">
                                      <p:cBhvr>
                                        <p:cTn id="35" dur="500"/>
                                        <p:tgtEl>
                                          <p:spTgt spid="19">
                                            <p:graphicEl>
                                              <a:chart seriesIdx="1" categoryIdx="0" bldStep="ptInSeries"/>
                                            </p:graphic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graphicEl>
                                              <a:chart seriesIdx="1" categoryIdx="1" bldStep="ptInSeries"/>
                                            </p:graphicEl>
                                          </p:spTgt>
                                        </p:tgtEl>
                                        <p:attrNameLst>
                                          <p:attrName>style.visibility</p:attrName>
                                        </p:attrNameLst>
                                      </p:cBhvr>
                                      <p:to>
                                        <p:strVal val="visible"/>
                                      </p:to>
                                    </p:set>
                                    <p:animEffect transition="in" filter="fade">
                                      <p:cBhvr>
                                        <p:cTn id="39" dur="500"/>
                                        <p:tgtEl>
                                          <p:spTgt spid="19">
                                            <p:graphicEl>
                                              <a:chart seriesIdx="1" categoryIdx="1" bldStep="ptInSeries"/>
                                            </p:graphic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graphicEl>
                                              <a:chart seriesIdx="1" categoryIdx="2" bldStep="ptInSeries"/>
                                            </p:graphicEl>
                                          </p:spTgt>
                                        </p:tgtEl>
                                        <p:attrNameLst>
                                          <p:attrName>style.visibility</p:attrName>
                                        </p:attrNameLst>
                                      </p:cBhvr>
                                      <p:to>
                                        <p:strVal val="visible"/>
                                      </p:to>
                                    </p:set>
                                    <p:animEffect transition="in" filter="fade">
                                      <p:cBhvr>
                                        <p:cTn id="43" dur="500"/>
                                        <p:tgtEl>
                                          <p:spTgt spid="19">
                                            <p:graphicEl>
                                              <a:chart seriesIdx="1" categoryIdx="2" bldStep="ptInSeries"/>
                                            </p:graphic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9">
                                            <p:graphicEl>
                                              <a:chart seriesIdx="1" categoryIdx="3" bldStep="ptInSeries"/>
                                            </p:graphicEl>
                                          </p:spTgt>
                                        </p:tgtEl>
                                        <p:attrNameLst>
                                          <p:attrName>style.visibility</p:attrName>
                                        </p:attrNameLst>
                                      </p:cBhvr>
                                      <p:to>
                                        <p:strVal val="visible"/>
                                      </p:to>
                                    </p:set>
                                    <p:animEffect transition="in" filter="fade">
                                      <p:cBhvr>
                                        <p:cTn id="47" dur="500"/>
                                        <p:tgtEl>
                                          <p:spTgt spid="19">
                                            <p:graphicEl>
                                              <a:chart seriesIdx="1" categoryIdx="3" bldStep="ptInSeries"/>
                                            </p:graphic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9">
                                            <p:graphicEl>
                                              <a:chart seriesIdx="1" categoryIdx="4" bldStep="ptInSeries"/>
                                            </p:graphicEl>
                                          </p:spTgt>
                                        </p:tgtEl>
                                        <p:attrNameLst>
                                          <p:attrName>style.visibility</p:attrName>
                                        </p:attrNameLst>
                                      </p:cBhvr>
                                      <p:to>
                                        <p:strVal val="visible"/>
                                      </p:to>
                                    </p:set>
                                    <p:animEffect transition="in" filter="fade">
                                      <p:cBhvr>
                                        <p:cTn id="51" dur="500"/>
                                        <p:tgtEl>
                                          <p:spTgt spid="19">
                                            <p:graphicEl>
                                              <a:chart seriesIdx="1" categoryIdx="4" bldStep="ptInSeries"/>
                                            </p:graphic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9">
                                            <p:graphicEl>
                                              <a:chart seriesIdx="1" categoryIdx="5" bldStep="ptInSeries"/>
                                            </p:graphicEl>
                                          </p:spTgt>
                                        </p:tgtEl>
                                        <p:attrNameLst>
                                          <p:attrName>style.visibility</p:attrName>
                                        </p:attrNameLst>
                                      </p:cBhvr>
                                      <p:to>
                                        <p:strVal val="visible"/>
                                      </p:to>
                                    </p:set>
                                    <p:animEffect transition="in" filter="fade">
                                      <p:cBhvr>
                                        <p:cTn id="55" dur="500"/>
                                        <p:tgtEl>
                                          <p:spTgt spid="19">
                                            <p:graphicEl>
                                              <a:chart seriesIdx="1"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3598000840"/>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9313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E99D8-4A8B-5A40-4D86-CEF5B2469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DD0F90-9406-AF2D-7175-0DF81627218B}"/>
              </a:ext>
            </a:extLst>
          </p:cNvPr>
          <p:cNvSpPr>
            <a:spLocks noGrp="1"/>
          </p:cNvSpPr>
          <p:nvPr>
            <p:ph type="title"/>
          </p:nvPr>
        </p:nvSpPr>
        <p:spPr/>
        <p:txBody>
          <a:bodyPr/>
          <a:lstStyle/>
          <a:p>
            <a:r>
              <a:rPr lang="tr-TR" dirty="0"/>
              <a:t>BİLİMSEL FAALİYETLERİMİZ</a:t>
            </a:r>
          </a:p>
        </p:txBody>
      </p:sp>
      <p:graphicFrame>
        <p:nvGraphicFramePr>
          <p:cNvPr id="19" name="Content Placeholder 18">
            <a:extLst>
              <a:ext uri="{FF2B5EF4-FFF2-40B4-BE49-F238E27FC236}">
                <a16:creationId xmlns:a16="http://schemas.microsoft.com/office/drawing/2014/main" id="{AA711287-2D01-A5C1-DE99-A86D6D42741F}"/>
              </a:ext>
            </a:extLst>
          </p:cNvPr>
          <p:cNvGraphicFramePr>
            <a:graphicFrameLocks noGrp="1"/>
          </p:cNvGraphicFramePr>
          <p:nvPr>
            <p:ph idx="1"/>
            <p:extLst>
              <p:ext uri="{D42A27DB-BD31-4B8C-83A1-F6EECF244321}">
                <p14:modId xmlns:p14="http://schemas.microsoft.com/office/powerpoint/2010/main" val="2963090559"/>
              </p:ext>
            </p:extLst>
          </p:nvPr>
        </p:nvGraphicFramePr>
        <p:xfrm>
          <a:off x="1001486" y="1122194"/>
          <a:ext cx="10000343" cy="4480320"/>
        </p:xfrm>
        <a:graphic>
          <a:graphicData uri="http://schemas.openxmlformats.org/drawingml/2006/chart">
            <c:chart xmlns:c="http://schemas.openxmlformats.org/drawingml/2006/chart" xmlns:r="http://schemas.openxmlformats.org/officeDocument/2006/relationships" r:id="rId2"/>
          </a:graphicData>
        </a:graphic>
      </p:graphicFrame>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5971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graphicEl>
                                              <a:chart seriesIdx="-3" categoryIdx="-3" bldStep="gridLegend"/>
                                            </p:graphicEl>
                                          </p:spTgt>
                                        </p:tgtEl>
                                        <p:attrNameLst>
                                          <p:attrName>style.visibility</p:attrName>
                                        </p:attrNameLst>
                                      </p:cBhvr>
                                      <p:to>
                                        <p:strVal val="visible"/>
                                      </p:to>
                                    </p:set>
                                    <p:animEffect transition="in" filter="fade">
                                      <p:cBhvr>
                                        <p:cTn id="7" dur="500"/>
                                        <p:tgtEl>
                                          <p:spTgt spid="19">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graphicEl>
                                              <a:chart seriesIdx="0" categoryIdx="0" bldStep="ptInSeries"/>
                                            </p:graphicEl>
                                          </p:spTgt>
                                        </p:tgtEl>
                                        <p:attrNameLst>
                                          <p:attrName>style.visibility</p:attrName>
                                        </p:attrNameLst>
                                      </p:cBhvr>
                                      <p:to>
                                        <p:strVal val="visible"/>
                                      </p:to>
                                    </p:set>
                                    <p:animEffect transition="in" filter="fade">
                                      <p:cBhvr>
                                        <p:cTn id="12" dur="500"/>
                                        <p:tgtEl>
                                          <p:spTgt spid="19">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graphicEl>
                                              <a:chart seriesIdx="0" categoryIdx="1" bldStep="ptInSeries"/>
                                            </p:graphicEl>
                                          </p:spTgt>
                                        </p:tgtEl>
                                        <p:attrNameLst>
                                          <p:attrName>style.visibility</p:attrName>
                                        </p:attrNameLst>
                                      </p:cBhvr>
                                      <p:to>
                                        <p:strVal val="visible"/>
                                      </p:to>
                                    </p:set>
                                    <p:animEffect transition="in" filter="fade">
                                      <p:cBhvr>
                                        <p:cTn id="17" dur="500"/>
                                        <p:tgtEl>
                                          <p:spTgt spid="19">
                                            <p:graphicEl>
                                              <a:chart seriesIdx="0" categoryIdx="1"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Sub>
          <a:bldChart bld="seriesEl"/>
        </p:bldSub>
      </p:bldGraphic>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068404"/>
            <a:ext cx="10674927" cy="4760896"/>
          </a:xfrm>
        </p:spPr>
        <p:txBody>
          <a:bodyPr>
            <a:noAutofit/>
          </a:bodyPr>
          <a:lstStyle/>
          <a:p>
            <a:pPr algn="just"/>
            <a:r>
              <a:rPr lang="tr-TR" sz="2000" dirty="0">
                <a:latin typeface="Times New Roman" panose="02020603050405020304" pitchFamily="18" charset="0"/>
                <a:cs typeface="Times New Roman" panose="02020603050405020304" pitchFamily="18" charset="0"/>
              </a:rPr>
              <a:t>Buraya birimin gelecekte yapmayı planladığı icraatlar konulmalıdır. </a:t>
            </a:r>
          </a:p>
          <a:p>
            <a:pPr marL="457200" lvl="1" indent="0" algn="just">
              <a:buNone/>
            </a:pPr>
            <a:r>
              <a:rPr lang="tr-TR" sz="2000" dirty="0">
                <a:latin typeface="Times New Roman" panose="02020603050405020304" pitchFamily="18" charset="0"/>
                <a:cs typeface="Times New Roman" panose="02020603050405020304" pitchFamily="18" charset="0"/>
              </a:rPr>
              <a:t>1. Hedef: Bölüm açılması ve öğrenci alımı</a:t>
            </a:r>
          </a:p>
          <a:p>
            <a:pPr lvl="1" algn="just"/>
            <a:r>
              <a:rPr lang="tr-TR" sz="2000" dirty="0">
                <a:latin typeface="Times New Roman" panose="02020603050405020304" pitchFamily="18" charset="0"/>
                <a:cs typeface="Times New Roman" panose="02020603050405020304" pitchFamily="18" charset="0"/>
              </a:rPr>
              <a:t>2026 yılı için: Bölümümüz bünyesinde yer alan Adalet Programı kapatıldığı için 2025 yılında Hukuk Bölümü bünyesinde Mahkeme Büro Hizmetleri Programı açılması planlanmaktadır.</a:t>
            </a:r>
          </a:p>
          <a:p>
            <a:pPr lvl="1" algn="just"/>
            <a:r>
              <a:rPr lang="tr-TR" sz="2000" dirty="0">
                <a:latin typeface="Times New Roman" panose="02020603050405020304" pitchFamily="18" charset="0"/>
                <a:cs typeface="Times New Roman" panose="02020603050405020304" pitchFamily="18" charset="0"/>
              </a:rPr>
              <a:t>2027 yılı için: Mahkeme Büro Hizmetleri Programı’na onay verilmesi akabinde öğrenci alımı talebinde bulunulacaktır. </a:t>
            </a:r>
          </a:p>
          <a:p>
            <a:pPr lvl="1" algn="just"/>
            <a:r>
              <a:rPr lang="tr-TR" sz="2000" dirty="0">
                <a:latin typeface="Times New Roman" panose="02020603050405020304" pitchFamily="18" charset="0"/>
                <a:cs typeface="Times New Roman" panose="02020603050405020304" pitchFamily="18" charset="0"/>
              </a:rPr>
              <a:t>2028 yılı için: 2027 yılında öğrenci alımı ile birlikte eğitime başlanması ve Üniversite ile Kurtalan MYO stratejik hedefleri doğrultusunda eğitime başlanması planlanmaktadır. </a:t>
            </a:r>
          </a:p>
          <a:p>
            <a:pPr marL="457200" lvl="1" indent="0" algn="just">
              <a:buNone/>
            </a:pPr>
            <a:r>
              <a:rPr lang="tr-TR" sz="2000" dirty="0">
                <a:latin typeface="Times New Roman" panose="02020603050405020304" pitchFamily="18" charset="0"/>
                <a:cs typeface="Times New Roman" panose="02020603050405020304" pitchFamily="18" charset="0"/>
              </a:rPr>
              <a:t>2. Hedef: Akademik kadro iyileştirilmesi</a:t>
            </a:r>
          </a:p>
          <a:p>
            <a:pPr lvl="1" algn="just"/>
            <a:r>
              <a:rPr lang="tr-TR" sz="2000" dirty="0">
                <a:latin typeface="Times New Roman" panose="02020603050405020304" pitchFamily="18" charset="0"/>
                <a:cs typeface="Times New Roman" panose="02020603050405020304" pitchFamily="18" charset="0"/>
              </a:rPr>
              <a:t>Bölümümüzde 1 hukuk mezunu 1 iktisat mezunu olmak üzere iki öğretim görevlisi bulunmaktadır. 2026 yılında en az 1 hukuk mezunu öğretim görevlisi alımı planlanmaktadır. Ayrıca akademik gelişim ve yayın sayısında da artış planlanmaktadır.</a:t>
            </a:r>
          </a:p>
          <a:p>
            <a:pPr lvl="1" algn="just"/>
            <a:r>
              <a:rPr lang="tr-TR" sz="2000" dirty="0">
                <a:latin typeface="Times New Roman" panose="02020603050405020304" pitchFamily="18" charset="0"/>
                <a:cs typeface="Times New Roman" panose="02020603050405020304" pitchFamily="18" charset="0"/>
              </a:rPr>
              <a:t>2027 yılında bölümde yer alan öğretim görevlilerinin doktora eğitimlerini tamamlayarak öğretim üyesi olarak yükselmeleri hedeflenmektedir. </a:t>
            </a:r>
          </a:p>
          <a:p>
            <a:pPr lvl="1" algn="just"/>
            <a:r>
              <a:rPr lang="tr-TR" sz="2000" dirty="0">
                <a:latin typeface="Times New Roman" panose="02020603050405020304" pitchFamily="18" charset="0"/>
                <a:cs typeface="Times New Roman" panose="02020603050405020304" pitchFamily="18" charset="0"/>
              </a:rPr>
              <a:t>2028’de bölümde en az iki Dr. </a:t>
            </a:r>
            <a:r>
              <a:rPr lang="tr-TR" sz="2000" dirty="0" err="1">
                <a:latin typeface="Times New Roman" panose="02020603050405020304" pitchFamily="18" charset="0"/>
                <a:cs typeface="Times New Roman" panose="02020603050405020304" pitchFamily="18" charset="0"/>
              </a:rPr>
              <a:t>Öğr</a:t>
            </a:r>
            <a:r>
              <a:rPr lang="tr-TR" sz="2000" dirty="0">
                <a:latin typeface="Times New Roman" panose="02020603050405020304" pitchFamily="18" charset="0"/>
                <a:cs typeface="Times New Roman" panose="02020603050405020304" pitchFamily="18" charset="0"/>
              </a:rPr>
              <a:t>. Üyesi olması ve planlanan yayın sayılarının yakalanarak daha da üstüne çıkılması planlanmaktadır. </a:t>
            </a:r>
          </a:p>
          <a:p>
            <a:pPr marL="0" indent="0" algn="just">
              <a:buNone/>
            </a:pPr>
            <a:endParaRPr lang="tr-TR" sz="2000"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65434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17" name="İçerik Yer Tutucusu 16">
            <a:extLst>
              <a:ext uri="{FF2B5EF4-FFF2-40B4-BE49-F238E27FC236}">
                <a16:creationId xmlns:a16="http://schemas.microsoft.com/office/drawing/2014/main" id="{DF46DADF-7947-4418-9167-847906B89282}"/>
              </a:ext>
            </a:extLst>
          </p:cNvPr>
          <p:cNvPicPr>
            <a:picLocks noGrp="1" noChangeAspect="1"/>
          </p:cNvPicPr>
          <p:nvPr>
            <p:ph idx="15"/>
          </p:nvPr>
        </p:nvPicPr>
        <p:blipFill>
          <a:blip r:embed="rId2" cstate="print">
            <a:extLst>
              <a:ext uri="{28A0092B-C50C-407E-A947-70E740481C1C}">
                <a14:useLocalDpi xmlns:a14="http://schemas.microsoft.com/office/drawing/2010/main" val="0"/>
              </a:ext>
            </a:extLst>
          </a:blip>
          <a:stretch>
            <a:fillRect/>
          </a:stretch>
        </p:blipFill>
        <p:spPr>
          <a:xfrm>
            <a:off x="5133704" y="979715"/>
            <a:ext cx="5225142" cy="5029200"/>
          </a:xfrm>
        </p:spPr>
      </p:pic>
      <p:pic>
        <p:nvPicPr>
          <p:cNvPr id="7" name="İçerik Yer Tutucusu 6">
            <a:extLst>
              <a:ext uri="{FF2B5EF4-FFF2-40B4-BE49-F238E27FC236}">
                <a16:creationId xmlns:a16="http://schemas.microsoft.com/office/drawing/2014/main" id="{B5FFD85D-71D8-4F14-8EC1-27140FA2D128}"/>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833154" y="1100383"/>
            <a:ext cx="3595494" cy="4908532"/>
          </a:xfr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4416136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7" name="İçerik Yer Tutucusu 6">
            <a:extLst>
              <a:ext uri="{FF2B5EF4-FFF2-40B4-BE49-F238E27FC236}">
                <a16:creationId xmlns:a16="http://schemas.microsoft.com/office/drawing/2014/main" id="{F7BEA257-B0DD-46F1-9210-13115A2EF8F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36470" y="1058779"/>
            <a:ext cx="3825042" cy="4966636"/>
          </a:xfrm>
        </p:spPr>
      </p:pic>
      <p:pic>
        <p:nvPicPr>
          <p:cNvPr id="11" name="İçerik Yer Tutucusu 10">
            <a:extLst>
              <a:ext uri="{FF2B5EF4-FFF2-40B4-BE49-F238E27FC236}">
                <a16:creationId xmlns:a16="http://schemas.microsoft.com/office/drawing/2014/main" id="{26799A3E-DBE4-4376-9D23-C8E249174769}"/>
              </a:ext>
            </a:extLst>
          </p:cNvPr>
          <p:cNvPicPr>
            <a:picLocks noGrp="1" noChangeAspect="1"/>
          </p:cNvPicPr>
          <p:nvPr>
            <p:ph idx="15"/>
          </p:nvPr>
        </p:nvPicPr>
        <p:blipFill>
          <a:blip r:embed="rId3" cstate="print">
            <a:extLst>
              <a:ext uri="{28A0092B-C50C-407E-A947-70E740481C1C}">
                <a14:useLocalDpi xmlns:a14="http://schemas.microsoft.com/office/drawing/2010/main" val="0"/>
              </a:ext>
            </a:extLst>
          </a:blip>
          <a:stretch>
            <a:fillRect/>
          </a:stretch>
        </p:blipFill>
        <p:spPr>
          <a:xfrm>
            <a:off x="5116286" y="1058779"/>
            <a:ext cx="6129631" cy="4966636"/>
          </a:xfr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9115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14" name="İçerik Yer Tutucusu 13">
            <a:extLst>
              <a:ext uri="{FF2B5EF4-FFF2-40B4-BE49-F238E27FC236}">
                <a16:creationId xmlns:a16="http://schemas.microsoft.com/office/drawing/2014/main" id="{86BA6D46-B37A-4750-B77F-667002D144F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4647" y="1084867"/>
            <a:ext cx="3744083" cy="4916281"/>
          </a:xfrm>
        </p:spPr>
      </p:pic>
      <p:pic>
        <p:nvPicPr>
          <p:cNvPr id="16" name="İçerik Yer Tutucusu 15">
            <a:extLst>
              <a:ext uri="{FF2B5EF4-FFF2-40B4-BE49-F238E27FC236}">
                <a16:creationId xmlns:a16="http://schemas.microsoft.com/office/drawing/2014/main" id="{3DF8EB7D-7E78-46FF-851F-3592348E22D2}"/>
              </a:ext>
            </a:extLst>
          </p:cNvPr>
          <p:cNvPicPr>
            <a:picLocks noGrp="1" noChangeAspect="1"/>
          </p:cNvPicPr>
          <p:nvPr>
            <p:ph idx="15"/>
          </p:nvPr>
        </p:nvPicPr>
        <p:blipFill>
          <a:blip r:embed="rId3" cstate="print">
            <a:extLst>
              <a:ext uri="{28A0092B-C50C-407E-A947-70E740481C1C}">
                <a14:useLocalDpi xmlns:a14="http://schemas.microsoft.com/office/drawing/2010/main" val="0"/>
              </a:ext>
            </a:extLst>
          </a:blip>
          <a:stretch>
            <a:fillRect/>
          </a:stretch>
        </p:blipFill>
        <p:spPr>
          <a:xfrm>
            <a:off x="4069627" y="1084867"/>
            <a:ext cx="3604889" cy="4896620"/>
          </a:xfrm>
        </p:spPr>
      </p:pic>
      <p:pic>
        <p:nvPicPr>
          <p:cNvPr id="4" name="Resim 3">
            <a:extLst>
              <a:ext uri="{FF2B5EF4-FFF2-40B4-BE49-F238E27FC236}">
                <a16:creationId xmlns:a16="http://schemas.microsoft.com/office/drawing/2014/main" id="{93A03A53-03CF-4F60-B91E-C339C2C317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5413" y="1019589"/>
            <a:ext cx="3849078" cy="5027176"/>
          </a:xfrm>
          <a:prstGeom prst="rect">
            <a:avLst/>
          </a:prstGeo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622798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YAYINLARIMIZ</a:t>
            </a:r>
          </a:p>
        </p:txBody>
      </p:sp>
      <p:pic>
        <p:nvPicPr>
          <p:cNvPr id="20" name="İçerik Yer Tutucusu 19">
            <a:extLst>
              <a:ext uri="{FF2B5EF4-FFF2-40B4-BE49-F238E27FC236}">
                <a16:creationId xmlns:a16="http://schemas.microsoft.com/office/drawing/2014/main" id="{081B98B5-C3F4-4080-AB1C-0476A753AB7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098308" y="1087655"/>
            <a:ext cx="3599162" cy="4950372"/>
          </a:xfrm>
        </p:spPr>
      </p:pic>
      <p:pic>
        <p:nvPicPr>
          <p:cNvPr id="5" name="Resim 4">
            <a:extLst>
              <a:ext uri="{FF2B5EF4-FFF2-40B4-BE49-F238E27FC236}">
                <a16:creationId xmlns:a16="http://schemas.microsoft.com/office/drawing/2014/main" id="{3DD9E09E-D968-41C3-9019-196C09937B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4878" y="1087655"/>
            <a:ext cx="3608078" cy="4950372"/>
          </a:xfrm>
          <a:prstGeom prst="rect">
            <a:avLst/>
          </a:prstGeo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92910221"/>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72B32-2192-99FD-8B5F-7F47FF97521F}"/>
              </a:ext>
            </a:extLst>
          </p:cNvPr>
          <p:cNvSpPr>
            <a:spLocks noGrp="1"/>
          </p:cNvSpPr>
          <p:nvPr>
            <p:ph type="title"/>
          </p:nvPr>
        </p:nvSpPr>
        <p:spPr/>
        <p:txBody>
          <a:bodyPr/>
          <a:lstStyle/>
          <a:p>
            <a:r>
              <a:rPr lang="tr-TR" dirty="0"/>
              <a:t>ULUSLARARASI İŞBİRLİKLERİMİZ</a:t>
            </a:r>
          </a:p>
        </p:txBody>
      </p:sp>
      <p:sp>
        <p:nvSpPr>
          <p:cNvPr id="3" name="Content Placeholder 2">
            <a:extLst>
              <a:ext uri="{FF2B5EF4-FFF2-40B4-BE49-F238E27FC236}">
                <a16:creationId xmlns:a16="http://schemas.microsoft.com/office/drawing/2014/main" id="{D3D48C9C-A27F-1277-576E-ACC338CCB9F7}"/>
              </a:ext>
            </a:extLst>
          </p:cNvPr>
          <p:cNvSpPr>
            <a:spLocks noGrp="1"/>
          </p:cNvSpPr>
          <p:nvPr>
            <p:ph idx="1"/>
          </p:nvPr>
        </p:nvSpPr>
        <p:spPr>
          <a:xfrm>
            <a:off x="838199" y="1388963"/>
            <a:ext cx="9986320" cy="2257426"/>
          </a:xfrm>
        </p:spPr>
        <p:txBody>
          <a:bodyPr/>
          <a:lstStyle/>
          <a:p>
            <a:r>
              <a:rPr lang="tr-TR" dirty="0"/>
              <a:t>Meslek Yüksekokulumuzun uluslararası işbirliği bulunmamaktadır.</a:t>
            </a: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2392026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3"/>
            <a:ext cx="10303276" cy="1160273"/>
          </a:xfrm>
        </p:spPr>
        <p:txBody>
          <a:bodyPr>
            <a:noAutofit/>
          </a:bodyPr>
          <a:lstStyle/>
          <a:p>
            <a:pPr algn="just"/>
            <a:r>
              <a:rPr lang="tr-TR" sz="1800" dirty="0">
                <a:latin typeface="Times New Roman" panose="02020603050405020304" pitchFamily="18" charset="0"/>
                <a:cs typeface="Times New Roman" panose="02020603050405020304" pitchFamily="18" charset="0"/>
              </a:rPr>
              <a:t>Kurtalan Meslek Yüksekokulu'nda 19 Kasım 2025 Çarşamba günü saat: 15:00'da Siirt Ticaret İl Müdürü Sayın Ramazan </a:t>
            </a:r>
            <a:r>
              <a:rPr lang="tr-TR" sz="1800" dirty="0" err="1">
                <a:latin typeface="Times New Roman" panose="02020603050405020304" pitchFamily="18" charset="0"/>
                <a:cs typeface="Times New Roman" panose="02020603050405020304" pitchFamily="18" charset="0"/>
              </a:rPr>
              <a:t>BOZKURT'un</a:t>
            </a:r>
            <a:r>
              <a:rPr lang="tr-TR" sz="1800" dirty="0">
                <a:latin typeface="Times New Roman" panose="02020603050405020304" pitchFamily="18" charset="0"/>
                <a:cs typeface="Times New Roman" panose="02020603050405020304" pitchFamily="18" charset="0"/>
              </a:rPr>
              <a:t> katılımı ile 2025 Uluslararası Kooperatifler Yılı ve Tüketici Hakları konulu söyleşi programı düzenlendi.</a:t>
            </a: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2692962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a:xfrm>
            <a:off x="1527858" y="365126"/>
            <a:ext cx="8255334" cy="931240"/>
          </a:xfrm>
        </p:spPr>
        <p:txBody>
          <a:bodyPr/>
          <a:lstStyle/>
          <a:p>
            <a:r>
              <a:rPr lang="tr-TR" dirty="0"/>
              <a:t>YILLARA GÖRE YAPILAN ve PLANLANAN ETKİNLİK SAYILARI</a:t>
            </a:r>
          </a:p>
        </p:txBody>
      </p:sp>
      <p:graphicFrame>
        <p:nvGraphicFramePr>
          <p:cNvPr id="9" name="Tablo 8"/>
          <p:cNvGraphicFramePr>
            <a:graphicFrameLocks noGrp="1"/>
          </p:cNvGraphicFramePr>
          <p:nvPr>
            <p:extLst>
              <p:ext uri="{D42A27DB-BD31-4B8C-83A1-F6EECF244321}">
                <p14:modId xmlns:p14="http://schemas.microsoft.com/office/powerpoint/2010/main" val="488223872"/>
              </p:ext>
            </p:extLst>
          </p:nvPr>
        </p:nvGraphicFramePr>
        <p:xfrm>
          <a:off x="1286276" y="1456512"/>
          <a:ext cx="8128001" cy="1010920"/>
        </p:xfrm>
        <a:graphic>
          <a:graphicData uri="http://schemas.openxmlformats.org/drawingml/2006/table">
            <a:tbl>
              <a:tblPr firstRow="1" bandRow="1">
                <a:tableStyleId>{5C22544A-7EE6-4342-B048-85BDC9FD1C3A}</a:tableStyleId>
              </a:tblPr>
              <a:tblGrid>
                <a:gridCol w="1161143">
                  <a:extLst>
                    <a:ext uri="{9D8B030D-6E8A-4147-A177-3AD203B41FA5}">
                      <a16:colId xmlns:a16="http://schemas.microsoft.com/office/drawing/2014/main" val="1090533429"/>
                    </a:ext>
                  </a:extLst>
                </a:gridCol>
                <a:gridCol w="1161143">
                  <a:extLst>
                    <a:ext uri="{9D8B030D-6E8A-4147-A177-3AD203B41FA5}">
                      <a16:colId xmlns:a16="http://schemas.microsoft.com/office/drawing/2014/main" val="1513782710"/>
                    </a:ext>
                  </a:extLst>
                </a:gridCol>
                <a:gridCol w="1161143">
                  <a:extLst>
                    <a:ext uri="{9D8B030D-6E8A-4147-A177-3AD203B41FA5}">
                      <a16:colId xmlns:a16="http://schemas.microsoft.com/office/drawing/2014/main" val="3347239199"/>
                    </a:ext>
                  </a:extLst>
                </a:gridCol>
                <a:gridCol w="1161143">
                  <a:extLst>
                    <a:ext uri="{9D8B030D-6E8A-4147-A177-3AD203B41FA5}">
                      <a16:colId xmlns:a16="http://schemas.microsoft.com/office/drawing/2014/main" val="2144350039"/>
                    </a:ext>
                  </a:extLst>
                </a:gridCol>
                <a:gridCol w="1161143">
                  <a:extLst>
                    <a:ext uri="{9D8B030D-6E8A-4147-A177-3AD203B41FA5}">
                      <a16:colId xmlns:a16="http://schemas.microsoft.com/office/drawing/2014/main" val="1297075717"/>
                    </a:ext>
                  </a:extLst>
                </a:gridCol>
                <a:gridCol w="1161143">
                  <a:extLst>
                    <a:ext uri="{9D8B030D-6E8A-4147-A177-3AD203B41FA5}">
                      <a16:colId xmlns:a16="http://schemas.microsoft.com/office/drawing/2014/main" val="134272468"/>
                    </a:ext>
                  </a:extLst>
                </a:gridCol>
                <a:gridCol w="1161143">
                  <a:extLst>
                    <a:ext uri="{9D8B030D-6E8A-4147-A177-3AD203B41FA5}">
                      <a16:colId xmlns:a16="http://schemas.microsoft.com/office/drawing/2014/main" val="2608306726"/>
                    </a:ext>
                  </a:extLst>
                </a:gridCol>
              </a:tblGrid>
              <a:tr h="370840">
                <a:tc>
                  <a:txBody>
                    <a:bodyPr/>
                    <a:lstStyle/>
                    <a:p>
                      <a:pPr algn="ctr"/>
                      <a:r>
                        <a:rPr lang="tr-TR" dirty="0"/>
                        <a:t>YIL</a:t>
                      </a:r>
                    </a:p>
                  </a:txBody>
                  <a:tcPr/>
                </a:tc>
                <a:tc>
                  <a:txBody>
                    <a:bodyPr/>
                    <a:lstStyle/>
                    <a:p>
                      <a:r>
                        <a:rPr lang="tr-TR" dirty="0"/>
                        <a:t>2023</a:t>
                      </a:r>
                    </a:p>
                  </a:txBody>
                  <a:tcPr/>
                </a:tc>
                <a:tc>
                  <a:txBody>
                    <a:bodyPr/>
                    <a:lstStyle/>
                    <a:p>
                      <a:r>
                        <a:rPr lang="tr-TR" dirty="0"/>
                        <a:t>2024</a:t>
                      </a:r>
                    </a:p>
                  </a:txBody>
                  <a:tcPr/>
                </a:tc>
                <a:tc>
                  <a:txBody>
                    <a:bodyPr/>
                    <a:lstStyle/>
                    <a:p>
                      <a:r>
                        <a:rPr lang="tr-TR" dirty="0"/>
                        <a:t>2025</a:t>
                      </a:r>
                    </a:p>
                  </a:txBody>
                  <a:tcPr>
                    <a:solidFill>
                      <a:srgbClr val="FF0000"/>
                    </a:solidFill>
                  </a:tcPr>
                </a:tc>
                <a:tc>
                  <a:txBody>
                    <a:bodyPr/>
                    <a:lstStyle/>
                    <a:p>
                      <a:r>
                        <a:rPr lang="tr-TR" dirty="0"/>
                        <a:t>2026</a:t>
                      </a:r>
                    </a:p>
                  </a:txBody>
                  <a:tcPr/>
                </a:tc>
                <a:tc>
                  <a:txBody>
                    <a:bodyPr/>
                    <a:lstStyle/>
                    <a:p>
                      <a:r>
                        <a:rPr lang="tr-TR" dirty="0"/>
                        <a:t>2027</a:t>
                      </a:r>
                    </a:p>
                  </a:txBody>
                  <a:tcPr/>
                </a:tc>
                <a:tc>
                  <a:txBody>
                    <a:bodyPr/>
                    <a:lstStyle/>
                    <a:p>
                      <a:r>
                        <a:rPr lang="tr-TR" dirty="0"/>
                        <a:t>2028</a:t>
                      </a:r>
                    </a:p>
                  </a:txBody>
                  <a:tcPr/>
                </a:tc>
                <a:extLst>
                  <a:ext uri="{0D108BD9-81ED-4DB2-BD59-A6C34878D82A}">
                    <a16:rowId xmlns:a16="http://schemas.microsoft.com/office/drawing/2014/main" val="1233301867"/>
                  </a:ext>
                </a:extLst>
              </a:tr>
              <a:tr h="370840">
                <a:tc>
                  <a:txBody>
                    <a:bodyPr/>
                    <a:lstStyle/>
                    <a:p>
                      <a:pPr algn="ctr"/>
                      <a:r>
                        <a:rPr lang="tr-TR" dirty="0"/>
                        <a:t>Etkinlik Sayısı</a:t>
                      </a:r>
                    </a:p>
                  </a:txBody>
                  <a:tcPr/>
                </a:tc>
                <a:tc>
                  <a:txBody>
                    <a:bodyPr/>
                    <a:lstStyle/>
                    <a:p>
                      <a:r>
                        <a:rPr lang="tr-TR" dirty="0"/>
                        <a:t>9</a:t>
                      </a:r>
                    </a:p>
                  </a:txBody>
                  <a:tcPr/>
                </a:tc>
                <a:tc>
                  <a:txBody>
                    <a:bodyPr/>
                    <a:lstStyle/>
                    <a:p>
                      <a:r>
                        <a:rPr lang="tr-TR" dirty="0"/>
                        <a:t>8</a:t>
                      </a:r>
                    </a:p>
                  </a:txBody>
                  <a:tcPr/>
                </a:tc>
                <a:tc>
                  <a:txBody>
                    <a:bodyPr/>
                    <a:lstStyle/>
                    <a:p>
                      <a:r>
                        <a:rPr lang="tr-TR" dirty="0"/>
                        <a:t>10</a:t>
                      </a:r>
                    </a:p>
                  </a:txBody>
                  <a:tcPr/>
                </a:tc>
                <a:tc>
                  <a:txBody>
                    <a:bodyPr/>
                    <a:lstStyle/>
                    <a:p>
                      <a:r>
                        <a:rPr lang="tr-TR" dirty="0"/>
                        <a:t>10</a:t>
                      </a:r>
                    </a:p>
                  </a:txBody>
                  <a:tcPr/>
                </a:tc>
                <a:tc>
                  <a:txBody>
                    <a:bodyPr/>
                    <a:lstStyle/>
                    <a:p>
                      <a:r>
                        <a:rPr lang="tr-TR" dirty="0"/>
                        <a:t>11</a:t>
                      </a:r>
                    </a:p>
                  </a:txBody>
                  <a:tcPr/>
                </a:tc>
                <a:tc>
                  <a:txBody>
                    <a:bodyPr/>
                    <a:lstStyle/>
                    <a:p>
                      <a:r>
                        <a:rPr lang="tr-TR" dirty="0"/>
                        <a:t>12</a:t>
                      </a:r>
                    </a:p>
                  </a:txBody>
                  <a:tcPr/>
                </a:tc>
                <a:extLst>
                  <a:ext uri="{0D108BD9-81ED-4DB2-BD59-A6C34878D82A}">
                    <a16:rowId xmlns:a16="http://schemas.microsoft.com/office/drawing/2014/main" val="2439546443"/>
                  </a:ext>
                </a:extLst>
              </a:tr>
            </a:tbl>
          </a:graphicData>
        </a:graphic>
      </p:graphicFrame>
    </p:spTree>
    <p:extLst>
      <p:ext uri="{BB962C8B-B14F-4D97-AF65-F5344CB8AC3E}">
        <p14:creationId xmlns:p14="http://schemas.microsoft.com/office/powerpoint/2010/main" val="175739329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pic>
        <p:nvPicPr>
          <p:cNvPr id="4" name="Resim 3">
            <a:extLst>
              <a:ext uri="{FF2B5EF4-FFF2-40B4-BE49-F238E27FC236}">
                <a16:creationId xmlns:a16="http://schemas.microsoft.com/office/drawing/2014/main" id="{B3ABD47C-167B-4EB7-81FB-C7D085A7D6A6}"/>
              </a:ext>
            </a:extLst>
          </p:cNvPr>
          <p:cNvPicPr>
            <a:picLocks noChangeAspect="1"/>
          </p:cNvPicPr>
          <p:nvPr/>
        </p:nvPicPr>
        <p:blipFill>
          <a:blip r:embed="rId2"/>
          <a:stretch>
            <a:fillRect/>
          </a:stretch>
        </p:blipFill>
        <p:spPr>
          <a:xfrm>
            <a:off x="2795800" y="1145406"/>
            <a:ext cx="4981413" cy="4870383"/>
          </a:xfrm>
          <a:prstGeom prst="rect">
            <a:avLst/>
          </a:prstGeom>
        </p:spPr>
      </p:pic>
      <p:sp>
        <p:nvSpPr>
          <p:cNvPr id="3" name="Slayt Numarası Yer Tutucusu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9329608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3"/>
            <a:ext cx="10303276" cy="1160273"/>
          </a:xfrm>
        </p:spPr>
        <p:txBody>
          <a:bodyPr>
            <a:noAutofit/>
          </a:bodyPr>
          <a:lstStyle/>
          <a:p>
            <a:r>
              <a:rPr lang="tr-TR" sz="1800" dirty="0"/>
              <a:t>CV Hazırlama ve Banka İş Başvuruları, Mülakat Hazırlıkları Eğitimi</a:t>
            </a:r>
          </a:p>
          <a:p>
            <a:r>
              <a:rPr lang="tr-TR" sz="1800" dirty="0"/>
              <a:t>Meslek Yüksekokulumuz öğrencilerine yönelik CV Hazırlama ve Banka İş Başvuruları, Mülakat Hazırlıkları Eğitimi, </a:t>
            </a:r>
            <a:r>
              <a:rPr lang="tr-TR" sz="1800" dirty="0" err="1"/>
              <a:t>Öğr</a:t>
            </a:r>
            <a:r>
              <a:rPr lang="tr-TR" sz="1800" dirty="0"/>
              <a:t>. Gör. M. Erman CANDER tarafından 19.02.2025 gerçekleştirilmiştir</a:t>
            </a:r>
          </a:p>
          <a:p>
            <a:pPr marL="0" indent="0" algn="just">
              <a:lnSpc>
                <a:spcPct val="150000"/>
              </a:lnSpc>
              <a:buNone/>
            </a:pP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pic>
        <p:nvPicPr>
          <p:cNvPr id="124933" name="Picture 5" descr="C:\Users\fen_edb\Desktop\60b6f838-a69a-418e-8f55-3a7efb2e38fb.jpg"/>
          <p:cNvPicPr>
            <a:picLocks noChangeAspect="1" noChangeArrowheads="1"/>
          </p:cNvPicPr>
          <p:nvPr/>
        </p:nvPicPr>
        <p:blipFill>
          <a:blip r:embed="rId2"/>
          <a:srcRect/>
          <a:stretch>
            <a:fillRect/>
          </a:stretch>
        </p:blipFill>
        <p:spPr bwMode="auto">
          <a:xfrm>
            <a:off x="0" y="2452255"/>
            <a:ext cx="3893127" cy="3637664"/>
          </a:xfrm>
          <a:prstGeom prst="rect">
            <a:avLst/>
          </a:prstGeom>
          <a:noFill/>
        </p:spPr>
      </p:pic>
      <p:pic>
        <p:nvPicPr>
          <p:cNvPr id="124934" name="Picture 6" descr="C:\Users\fen_edb\Desktop\c5d9c26a-208b-4f8f-8ff1-f79778bf8bda.jpg"/>
          <p:cNvPicPr>
            <a:picLocks noChangeAspect="1" noChangeArrowheads="1"/>
          </p:cNvPicPr>
          <p:nvPr/>
        </p:nvPicPr>
        <p:blipFill>
          <a:blip r:embed="rId3"/>
          <a:srcRect/>
          <a:stretch>
            <a:fillRect/>
          </a:stretch>
        </p:blipFill>
        <p:spPr bwMode="auto">
          <a:xfrm>
            <a:off x="3906982" y="2438400"/>
            <a:ext cx="4142509" cy="3633334"/>
          </a:xfrm>
          <a:prstGeom prst="rect">
            <a:avLst/>
          </a:prstGeom>
          <a:noFill/>
        </p:spPr>
      </p:pic>
      <p:pic>
        <p:nvPicPr>
          <p:cNvPr id="124935" name="Picture 7" descr="C:\Users\fen_edb\Desktop\f2464f6a-86a0-4a03-832c-560e1e3bb0c3.jpg"/>
          <p:cNvPicPr>
            <a:picLocks noChangeAspect="1" noChangeArrowheads="1"/>
          </p:cNvPicPr>
          <p:nvPr/>
        </p:nvPicPr>
        <p:blipFill>
          <a:blip r:embed="rId4"/>
          <a:srcRect/>
          <a:stretch>
            <a:fillRect/>
          </a:stretch>
        </p:blipFill>
        <p:spPr bwMode="auto">
          <a:xfrm>
            <a:off x="8049492" y="2438400"/>
            <a:ext cx="4142508" cy="3627271"/>
          </a:xfrm>
          <a:prstGeom prst="rect">
            <a:avLst/>
          </a:prstGeom>
          <a:noFill/>
        </p:spPr>
      </p:pic>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7005116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3"/>
            <a:ext cx="10303276" cy="1931286"/>
          </a:xfrm>
        </p:spPr>
        <p:txBody>
          <a:bodyPr>
            <a:noAutofit/>
          </a:bodyPr>
          <a:lstStyle/>
          <a:p>
            <a:pPr algn="just"/>
            <a:r>
              <a:rPr lang="tr-TR" sz="1800" dirty="0">
                <a:latin typeface="Times New Roman" panose="02020603050405020304" pitchFamily="18" charset="0"/>
                <a:cs typeface="Times New Roman" panose="02020603050405020304" pitchFamily="18" charset="0"/>
              </a:rPr>
              <a:t>Kurtalan MYO IV. Geleneksel Kariyer Günleri Etkinliği Gerçekleştirildi</a:t>
            </a:r>
          </a:p>
          <a:p>
            <a:pPr algn="just"/>
            <a:r>
              <a:rPr lang="tr-TR" sz="1800" dirty="0">
                <a:latin typeface="Times New Roman" panose="02020603050405020304" pitchFamily="18" charset="0"/>
                <a:cs typeface="Times New Roman" panose="02020603050405020304" pitchFamily="18" charset="0"/>
              </a:rPr>
              <a:t>Meslek Yüksekokulumuzda IV. Geleneksel   Kariyer Günleri; TUİK Siirt Bölge Müdürü Sn Musa Can ÇİL, TARSİM Bölge Müdürü Sn. Meriç ÖZDEMİR, Denizbank Bölge Sorumlusu Sn. Mehmet DİNÇSOY ve Siirt Aile Sosyal Hizmetler İl Müdürü Sn. Sabri SİDAR katılımları ile gerçekleşti. Etkinlik kapsamında katılımcılar kariyer basamakları ile alakalı bilgi ve deneyimleri öğrencilerimize aktararak, öğrencilerden gelen soruları yanıtladılar.</a:t>
            </a:r>
          </a:p>
          <a:p>
            <a:pPr marL="0" indent="0" algn="just">
              <a:lnSpc>
                <a:spcPct val="150000"/>
              </a:lnSpc>
              <a:buNone/>
            </a:pP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2692962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23162A20-95FE-4482-879B-2628AA4F705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4449" y="1096644"/>
            <a:ext cx="3434908" cy="491914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69CE377E-68A6-43C0-8843-AF48ABF2912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42156" y="1096644"/>
            <a:ext cx="3922495" cy="49191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a:extLst>
              <a:ext uri="{FF2B5EF4-FFF2-40B4-BE49-F238E27FC236}">
                <a16:creationId xmlns:a16="http://schemas.microsoft.com/office/drawing/2014/main" id="{9BE80D9B-A8BA-4F5F-9AF3-765E9C633DC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09488" y="1058143"/>
            <a:ext cx="3792537" cy="49961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kurtalanmyo.siirt.edu.tr/foto/aktivite/4-geleneksel-kariyer-etkinligi-2-siirt-202557161259295.jpeg"/>
          <p:cNvPicPr>
            <a:picLocks noChangeAspect="1" noChangeArrowheads="1"/>
          </p:cNvPicPr>
          <p:nvPr/>
        </p:nvPicPr>
        <p:blipFill>
          <a:blip r:embed="rId2"/>
          <a:srcRect/>
          <a:stretch>
            <a:fillRect/>
          </a:stretch>
        </p:blipFill>
        <p:spPr bwMode="auto">
          <a:xfrm>
            <a:off x="0" y="1011381"/>
            <a:ext cx="3934691" cy="5015345"/>
          </a:xfrm>
          <a:prstGeom prst="rect">
            <a:avLst/>
          </a:prstGeom>
          <a:noFill/>
        </p:spPr>
      </p:pic>
      <p:pic>
        <p:nvPicPr>
          <p:cNvPr id="1028" name="Picture 4" descr="https://kurtalanmyo.siirt.edu.tr/foto/aktivite/4-geleneksel-kariyer-etkinligi-1-siirt-202557161258436.jpeg"/>
          <p:cNvPicPr>
            <a:picLocks noChangeAspect="1" noChangeArrowheads="1"/>
          </p:cNvPicPr>
          <p:nvPr/>
        </p:nvPicPr>
        <p:blipFill>
          <a:blip r:embed="rId3" cstate="print"/>
          <a:srcRect/>
          <a:stretch>
            <a:fillRect/>
          </a:stretch>
        </p:blipFill>
        <p:spPr bwMode="auto">
          <a:xfrm>
            <a:off x="3962401" y="1025237"/>
            <a:ext cx="4253346" cy="5029200"/>
          </a:xfrm>
          <a:prstGeom prst="rect">
            <a:avLst/>
          </a:prstGeom>
          <a:noFill/>
        </p:spPr>
      </p:pic>
      <p:pic>
        <p:nvPicPr>
          <p:cNvPr id="1030" name="Picture 6" descr="https://kurtalanmyo.siirt.edu.tr/foto/aktivite/4-geleneksel-kariyer-etkinligi-5-siirt-20255716132639.jpeg"/>
          <p:cNvPicPr>
            <a:picLocks noChangeAspect="1" noChangeArrowheads="1"/>
          </p:cNvPicPr>
          <p:nvPr/>
        </p:nvPicPr>
        <p:blipFill>
          <a:blip r:embed="rId4" cstate="print"/>
          <a:srcRect/>
          <a:stretch>
            <a:fillRect/>
          </a:stretch>
        </p:blipFill>
        <p:spPr bwMode="auto">
          <a:xfrm>
            <a:off x="8215747" y="1011383"/>
            <a:ext cx="3976253" cy="5043054"/>
          </a:xfrm>
          <a:prstGeom prst="rect">
            <a:avLst/>
          </a:prstGeom>
          <a:noFill/>
        </p:spPr>
      </p:pic>
      <p:sp>
        <p:nvSpPr>
          <p:cNvPr id="2" name="Slayt Numarası Yer Tutucusu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0977614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3"/>
            <a:ext cx="10303276" cy="1562056"/>
          </a:xfrm>
        </p:spPr>
        <p:txBody>
          <a:bodyPr>
            <a:noAutofit/>
          </a:bodyPr>
          <a:lstStyle/>
          <a:p>
            <a:pPr algn="just"/>
            <a:r>
              <a:rPr lang="tr-TR" sz="1800" dirty="0">
                <a:latin typeface="Times New Roman" panose="02020603050405020304" pitchFamily="18" charset="0"/>
                <a:cs typeface="Times New Roman" panose="02020603050405020304" pitchFamily="18" charset="0"/>
              </a:rPr>
              <a:t>Rekreasyon (Fiziksel Aktivite) ve Gastronomi (Sağlıklı Beslenme) Sunum Etkinliği</a:t>
            </a:r>
          </a:p>
          <a:p>
            <a:pPr algn="just"/>
            <a:r>
              <a:rPr lang="tr-TR" sz="1800" dirty="0">
                <a:latin typeface="Times New Roman" panose="02020603050405020304" pitchFamily="18" charset="0"/>
                <a:cs typeface="Times New Roman" panose="02020603050405020304" pitchFamily="18" charset="0"/>
              </a:rPr>
              <a:t>Meslek Yüksekokulumuz öğrencilerine ve personellerine "Beslenme Dostu ve Fiziksel Aktiviteyi Destekleyen İşyeri Programı" kapsamında  "Rekreasyon (Fiziksel Aktivite) ve Gastronomi (Sağlıklı Beslenme)" alanlarında Dr. </a:t>
            </a:r>
            <a:r>
              <a:rPr lang="tr-TR" sz="1800" dirty="0" err="1">
                <a:latin typeface="Times New Roman" panose="02020603050405020304" pitchFamily="18" charset="0"/>
                <a:cs typeface="Times New Roman" panose="02020603050405020304" pitchFamily="18" charset="0"/>
              </a:rPr>
              <a:t>Öğr</a:t>
            </a:r>
            <a:r>
              <a:rPr lang="tr-TR" sz="1800" dirty="0">
                <a:latin typeface="Times New Roman" panose="02020603050405020304" pitchFamily="18" charset="0"/>
                <a:cs typeface="Times New Roman" panose="02020603050405020304" pitchFamily="18" charset="0"/>
              </a:rPr>
              <a:t>. Üyesi Kerim COŞKUN ve Dr. </a:t>
            </a:r>
            <a:r>
              <a:rPr lang="tr-TR" sz="1800" dirty="0" err="1">
                <a:latin typeface="Times New Roman" panose="02020603050405020304" pitchFamily="18" charset="0"/>
                <a:cs typeface="Times New Roman" panose="02020603050405020304" pitchFamily="18" charset="0"/>
              </a:rPr>
              <a:t>Öğr</a:t>
            </a:r>
            <a:r>
              <a:rPr lang="tr-TR" sz="1800" dirty="0">
                <a:latin typeface="Times New Roman" panose="02020603050405020304" pitchFamily="18" charset="0"/>
                <a:cs typeface="Times New Roman" panose="02020603050405020304" pitchFamily="18" charset="0"/>
              </a:rPr>
              <a:t>. Üyesi Yasemin CEYLAN tarafından sunum yapıldı.</a:t>
            </a:r>
          </a:p>
          <a:p>
            <a:pPr marL="0" indent="0" algn="just">
              <a:lnSpc>
                <a:spcPct val="150000"/>
              </a:lnSpc>
              <a:buNone/>
            </a:pP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26929624"/>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2" descr="https://kurtalanmyo.siirt.edu.tr/foto/aktivite/resim-etkinlik-3-siirt-20251218102338791.jpeg"/>
          <p:cNvPicPr>
            <a:picLocks noChangeAspect="1" noChangeArrowheads="1"/>
          </p:cNvPicPr>
          <p:nvPr/>
        </p:nvPicPr>
        <p:blipFill>
          <a:blip r:embed="rId2"/>
          <a:srcRect/>
          <a:stretch>
            <a:fillRect/>
          </a:stretch>
        </p:blipFill>
        <p:spPr bwMode="auto">
          <a:xfrm>
            <a:off x="4619501" y="1146629"/>
            <a:ext cx="3532910" cy="4923641"/>
          </a:xfrm>
          <a:prstGeom prst="rect">
            <a:avLst/>
          </a:prstGeom>
          <a:noFill/>
        </p:spPr>
      </p:pic>
      <p:pic>
        <p:nvPicPr>
          <p:cNvPr id="119812" name="Picture 4" descr="https://kurtalanmyo.siirt.edu.tr/foto/aktivite/resim-etkinlik-5-siirt-20251218102339276.jpeg"/>
          <p:cNvPicPr>
            <a:picLocks noChangeAspect="1" noChangeArrowheads="1"/>
          </p:cNvPicPr>
          <p:nvPr/>
        </p:nvPicPr>
        <p:blipFill>
          <a:blip r:embed="rId3"/>
          <a:srcRect/>
          <a:stretch>
            <a:fillRect/>
          </a:stretch>
        </p:blipFill>
        <p:spPr bwMode="auto">
          <a:xfrm>
            <a:off x="8258630" y="1161144"/>
            <a:ext cx="3730171" cy="4934856"/>
          </a:xfrm>
          <a:prstGeom prst="rect">
            <a:avLst/>
          </a:prstGeom>
          <a:noFill/>
        </p:spPr>
      </p:pic>
      <p:pic>
        <p:nvPicPr>
          <p:cNvPr id="119814" name="Picture 6" descr="https://kurtalanmyo.siirt.edu.tr/foto/aktivite/resim-etkinlik-1-siirt-20251218102338276.jpeg"/>
          <p:cNvPicPr>
            <a:picLocks noChangeAspect="1" noChangeArrowheads="1"/>
          </p:cNvPicPr>
          <p:nvPr/>
        </p:nvPicPr>
        <p:blipFill>
          <a:blip r:embed="rId4"/>
          <a:srcRect/>
          <a:stretch>
            <a:fillRect/>
          </a:stretch>
        </p:blipFill>
        <p:spPr bwMode="auto">
          <a:xfrm>
            <a:off x="449943" y="1161143"/>
            <a:ext cx="4005944" cy="4891315"/>
          </a:xfrm>
          <a:prstGeom prst="rect">
            <a:avLst/>
          </a:prstGeom>
          <a:noFill/>
        </p:spPr>
      </p:pic>
      <p:sp>
        <p:nvSpPr>
          <p:cNvPr id="2" name="Slayt Numarası Yer Tutucusu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2"/>
            <a:ext cx="10303276" cy="2379473"/>
          </a:xfrm>
        </p:spPr>
        <p:txBody>
          <a:bodyPr>
            <a:noAutofit/>
          </a:bodyPr>
          <a:lstStyle/>
          <a:p>
            <a:pPr algn="just"/>
            <a:r>
              <a:rPr lang="tr-TR" sz="1800" dirty="0">
                <a:latin typeface="Times New Roman" panose="02020603050405020304" pitchFamily="18" charset="0"/>
                <a:cs typeface="Times New Roman" panose="02020603050405020304" pitchFamily="18" charset="0"/>
              </a:rPr>
              <a:t>Meslek Yüksekokulumuzda 8. Siirt Uluslararası Kısa Film Festivali Kapsamında Söyleşi Programı Düzenlendi</a:t>
            </a:r>
          </a:p>
          <a:p>
            <a:pPr algn="just"/>
            <a:r>
              <a:rPr lang="tr-TR" sz="1800" dirty="0">
                <a:latin typeface="Times New Roman" panose="02020603050405020304" pitchFamily="18" charset="0"/>
                <a:cs typeface="Times New Roman" panose="02020603050405020304" pitchFamily="18" charset="0"/>
              </a:rPr>
              <a:t>Kültür ve Turizm Bakanlığı , Siirt Valiliği ve Siirt Üniversitesi tarafından düzenlenen 8. Siirt Uluslararası Kısa Film Festivalinin 2. oturumuna Kurtalan MYO ev sahipliği yapmıştır. Oturuma Kurtlan İlçe Jandarma Komutanı Binbaşı İlyas Ertuğrul İNAN katılım sağlamıştır. Açılış konuşması  Müdürümüz Prof. Dr. Fatih ÇIĞ  tarafından gerçekleştirildi. </a:t>
            </a:r>
            <a:r>
              <a:rPr lang="tr-TR" sz="1800" dirty="0" err="1">
                <a:latin typeface="Times New Roman" panose="02020603050405020304" pitchFamily="18" charset="0"/>
                <a:cs typeface="Times New Roman" panose="02020603050405020304" pitchFamily="18" charset="0"/>
              </a:rPr>
              <a:t>Moderatörlüğünü</a:t>
            </a:r>
            <a:r>
              <a:rPr lang="tr-TR" sz="1800" dirty="0">
                <a:latin typeface="Times New Roman" panose="02020603050405020304" pitchFamily="18" charset="0"/>
                <a:cs typeface="Times New Roman" panose="02020603050405020304" pitchFamily="18" charset="0"/>
              </a:rPr>
              <a:t> Doç. Dr. Mahir </a:t>
            </a:r>
            <a:r>
              <a:rPr lang="tr-TR" sz="1800" dirty="0" err="1">
                <a:latin typeface="Times New Roman" panose="02020603050405020304" pitchFamily="18" charset="0"/>
                <a:cs typeface="Times New Roman" panose="02020603050405020304" pitchFamily="18" charset="0"/>
              </a:rPr>
              <a:t>ÖZHAN'ın</a:t>
            </a:r>
            <a:r>
              <a:rPr lang="tr-TR" sz="1800" dirty="0">
                <a:latin typeface="Times New Roman" panose="02020603050405020304" pitchFamily="18" charset="0"/>
                <a:cs typeface="Times New Roman" panose="02020603050405020304" pitchFamily="18" charset="0"/>
              </a:rPr>
              <a:t> yaptığı programa; Yönetmen Melek ÖZTÜRK, Oyuncu Özcan VARAYLI, Menajer Leyla ALBAYRAK, Oyuncu Efe ELVAN ve Oyuncu </a:t>
            </a:r>
            <a:r>
              <a:rPr lang="tr-TR" sz="1800" dirty="0" err="1">
                <a:latin typeface="Times New Roman" panose="02020603050405020304" pitchFamily="18" charset="0"/>
                <a:cs typeface="Times New Roman" panose="02020603050405020304" pitchFamily="18" charset="0"/>
              </a:rPr>
              <a:t>Nilay</a:t>
            </a:r>
            <a:r>
              <a:rPr lang="tr-TR" sz="1800" dirty="0">
                <a:latin typeface="Times New Roman" panose="02020603050405020304" pitchFamily="18" charset="0"/>
                <a:cs typeface="Times New Roman" panose="02020603050405020304" pitchFamily="18" charset="0"/>
              </a:rPr>
              <a:t> TOPRAK katılmıştır. Söyleşinin ardından öğrencilerle keyifli  soru cevap bölümü yapıldıktan sonra katılımcılara plaket verilerek program  sona ermiştir. </a:t>
            </a:r>
          </a:p>
          <a:p>
            <a:pPr marL="0" indent="0" algn="just">
              <a:lnSpc>
                <a:spcPct val="150000"/>
              </a:lnSpc>
              <a:buNone/>
            </a:pP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2692962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73C46705-9888-4D0D-883F-48D7A8AB6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4846" y="1126155"/>
            <a:ext cx="6707187" cy="4860759"/>
          </a:xfrm>
          <a:prstGeom prst="rect">
            <a:avLst/>
          </a:prstGeom>
          <a:noFill/>
          <a:extLst>
            <a:ext uri="{909E8E84-426E-40DD-AFC4-6F175D3DCCD1}">
              <a14:hiddenFill xmlns:a14="http://schemas.microsoft.com/office/drawing/2010/main">
                <a:solidFill>
                  <a:srgbClr val="FFFFFF"/>
                </a:solidFill>
              </a14:hiddenFill>
            </a:ext>
          </a:extLst>
        </p:spPr>
      </p:pic>
      <p:sp>
        <p:nvSpPr>
          <p:cNvPr id="2" name="Slayt Numarası Yer Tutucusu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97</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3832128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https://kurtalanmyo.siirt.edu.tr/foto/aktivite/fotograf-23-siirt-202512261524856.jpeg"/>
          <p:cNvPicPr>
            <a:picLocks noChangeAspect="1" noChangeArrowheads="1"/>
          </p:cNvPicPr>
          <p:nvPr/>
        </p:nvPicPr>
        <p:blipFill>
          <a:blip r:embed="rId2"/>
          <a:srcRect/>
          <a:stretch>
            <a:fillRect/>
          </a:stretch>
        </p:blipFill>
        <p:spPr bwMode="auto">
          <a:xfrm>
            <a:off x="1" y="1066799"/>
            <a:ext cx="3089564" cy="4904509"/>
          </a:xfrm>
          <a:prstGeom prst="rect">
            <a:avLst/>
          </a:prstGeom>
          <a:noFill/>
        </p:spPr>
      </p:pic>
      <p:pic>
        <p:nvPicPr>
          <p:cNvPr id="120836" name="Picture 4" descr="https://kurtalanmyo.siirt.edu.tr/foto/aktivite/fotograf-21-siirt-202512261524324.jpeg"/>
          <p:cNvPicPr>
            <a:picLocks noChangeAspect="1" noChangeArrowheads="1"/>
          </p:cNvPicPr>
          <p:nvPr/>
        </p:nvPicPr>
        <p:blipFill>
          <a:blip r:embed="rId3"/>
          <a:srcRect/>
          <a:stretch>
            <a:fillRect/>
          </a:stretch>
        </p:blipFill>
        <p:spPr bwMode="auto">
          <a:xfrm>
            <a:off x="3089565" y="1066800"/>
            <a:ext cx="4017818" cy="4918362"/>
          </a:xfrm>
          <a:prstGeom prst="rect">
            <a:avLst/>
          </a:prstGeom>
          <a:noFill/>
        </p:spPr>
      </p:pic>
      <p:pic>
        <p:nvPicPr>
          <p:cNvPr id="120838" name="Picture 6" descr="https://kurtalanmyo.siirt.edu.tr/foto/aktivite/fotograf-4-siirt-2025122615159918.jpeg"/>
          <p:cNvPicPr>
            <a:picLocks noChangeAspect="1" noChangeArrowheads="1"/>
          </p:cNvPicPr>
          <p:nvPr/>
        </p:nvPicPr>
        <p:blipFill>
          <a:blip r:embed="rId4"/>
          <a:srcRect/>
          <a:stretch>
            <a:fillRect/>
          </a:stretch>
        </p:blipFill>
        <p:spPr bwMode="auto">
          <a:xfrm>
            <a:off x="7053942" y="1088571"/>
            <a:ext cx="5138058" cy="4869542"/>
          </a:xfrm>
          <a:prstGeom prst="rect">
            <a:avLst/>
          </a:prstGeom>
          <a:noFill/>
        </p:spPr>
      </p:pic>
      <p:sp>
        <p:nvSpPr>
          <p:cNvPr id="2" name="Slayt Numarası Yer Tutucusu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98</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38200" y="1388962"/>
            <a:ext cx="10303276" cy="2379473"/>
          </a:xfrm>
        </p:spPr>
        <p:txBody>
          <a:bodyPr>
            <a:noAutofit/>
          </a:bodyPr>
          <a:lstStyle/>
          <a:p>
            <a:pPr algn="just"/>
            <a:r>
              <a:rPr lang="tr-TR" sz="1800" dirty="0"/>
              <a:t>Meslek Yüksekokulumuz Sosyal Hizmet Öğrencileri Köy Okuluna Ziyaret</a:t>
            </a:r>
          </a:p>
          <a:p>
            <a:pPr algn="just"/>
            <a:r>
              <a:rPr lang="tr-TR" sz="1800" dirty="0"/>
              <a:t>Meslek Yüksekokulumuz Sosyal Hizmet Bölümü Öğrencileri ve Akademik Personelimiz tarafından Kurtalan Aksöğüt Köyü </a:t>
            </a:r>
            <a:r>
              <a:rPr lang="tr-TR" sz="1800" dirty="0" err="1"/>
              <a:t>Aktepe</a:t>
            </a:r>
            <a:r>
              <a:rPr lang="tr-TR" sz="1800" dirty="0"/>
              <a:t> Mezrasında bulunan Zeynep Evin İlkokulu'nda Sosyal Sorumluluk kapsamında bir etkinlik düzenlendi.</a:t>
            </a:r>
          </a:p>
          <a:p>
            <a:pPr marL="0" indent="0" algn="just">
              <a:lnSpc>
                <a:spcPct val="150000"/>
              </a:lnSpc>
              <a:buNone/>
            </a:pPr>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99</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2692962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https://kurtalanmyo.siirt.edu.tr/foto/aktivite/sosyal-hizmetler-bolumu-9-siirt-2025121916722938.jpeg"/>
          <p:cNvPicPr>
            <a:picLocks noChangeAspect="1" noChangeArrowheads="1"/>
          </p:cNvPicPr>
          <p:nvPr/>
        </p:nvPicPr>
        <p:blipFill>
          <a:blip r:embed="rId2"/>
          <a:srcRect/>
          <a:stretch>
            <a:fillRect/>
          </a:stretch>
        </p:blipFill>
        <p:spPr bwMode="auto">
          <a:xfrm>
            <a:off x="0" y="1117600"/>
            <a:ext cx="5763491" cy="4891314"/>
          </a:xfrm>
          <a:prstGeom prst="rect">
            <a:avLst/>
          </a:prstGeom>
          <a:noFill/>
        </p:spPr>
      </p:pic>
      <p:pic>
        <p:nvPicPr>
          <p:cNvPr id="121860" name="Picture 4" descr="https://kurtalanmyo.siirt.edu.tr/foto/aktivite/sosyal-hizmetler-bolumu-12-siirt-2025121916724735.jpeg"/>
          <p:cNvPicPr>
            <a:picLocks noChangeAspect="1" noChangeArrowheads="1"/>
          </p:cNvPicPr>
          <p:nvPr/>
        </p:nvPicPr>
        <p:blipFill>
          <a:blip r:embed="rId3"/>
          <a:srcRect/>
          <a:stretch>
            <a:fillRect/>
          </a:stretch>
        </p:blipFill>
        <p:spPr bwMode="auto">
          <a:xfrm>
            <a:off x="5777346" y="1108363"/>
            <a:ext cx="6414654" cy="4946073"/>
          </a:xfrm>
          <a:prstGeom prst="rect">
            <a:avLst/>
          </a:prstGeom>
          <a:noFill/>
        </p:spPr>
      </p:pic>
      <p:sp>
        <p:nvSpPr>
          <p:cNvPr id="2" name="Slayt Numarası Yer Tutucusu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100</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0B1CF-25CE-2144-7684-831CB414EB42}"/>
              </a:ext>
            </a:extLst>
          </p:cNvPr>
          <p:cNvSpPr>
            <a:spLocks noGrp="1"/>
          </p:cNvSpPr>
          <p:nvPr>
            <p:ph type="title"/>
          </p:nvPr>
        </p:nvSpPr>
        <p:spPr>
          <a:xfrm>
            <a:off x="1662612" y="438820"/>
            <a:ext cx="7384648" cy="931240"/>
          </a:xfrm>
        </p:spPr>
        <p:txBody>
          <a:bodyPr/>
          <a:lstStyle/>
          <a:p>
            <a:r>
              <a:rPr lang="tr-TR" dirty="0"/>
              <a:t>ETKİNLİKLERİMİZ</a:t>
            </a:r>
          </a:p>
        </p:txBody>
      </p:sp>
      <p:sp>
        <p:nvSpPr>
          <p:cNvPr id="3" name="Content Placeholder 2">
            <a:extLst>
              <a:ext uri="{FF2B5EF4-FFF2-40B4-BE49-F238E27FC236}">
                <a16:creationId xmlns:a16="http://schemas.microsoft.com/office/drawing/2014/main" id="{2F70E187-D73A-D0A9-3E8C-D4C72A4E3D69}"/>
              </a:ext>
            </a:extLst>
          </p:cNvPr>
          <p:cNvSpPr>
            <a:spLocks noGrp="1"/>
          </p:cNvSpPr>
          <p:nvPr>
            <p:ph idx="1"/>
          </p:nvPr>
        </p:nvSpPr>
        <p:spPr>
          <a:xfrm>
            <a:off x="809324" y="1280040"/>
            <a:ext cx="10303276" cy="931240"/>
          </a:xfrm>
        </p:spPr>
        <p:txBody>
          <a:bodyPr>
            <a:noAutofit/>
          </a:bodyPr>
          <a:lstStyle/>
          <a:p>
            <a:pPr algn="just"/>
            <a:r>
              <a:rPr lang="tr-TR" sz="1800" dirty="0">
                <a:latin typeface="Times New Roman" panose="02020603050405020304" pitchFamily="18" charset="0"/>
                <a:cs typeface="Times New Roman" panose="02020603050405020304" pitchFamily="18" charset="0"/>
              </a:rPr>
              <a:t>Meslek Yüksekokulumuz öğrencileri için 2025-2026 Eğitim-Öğretim Yılı Oryantasyon Eğitimi Programı düzenlendi.</a:t>
            </a:r>
          </a:p>
          <a:p>
            <a:pPr algn="just"/>
            <a:r>
              <a:rPr lang="tr-TR" sz="1800" b="0" i="0" dirty="0">
                <a:solidFill>
                  <a:srgbClr val="333333"/>
                </a:solidFill>
                <a:effectLst/>
                <a:latin typeface="Times New Roman" panose="02020603050405020304" pitchFamily="18" charset="0"/>
                <a:cs typeface="Times New Roman" panose="02020603050405020304" pitchFamily="18" charset="0"/>
              </a:rPr>
              <a:t>Kurtalan Meslek Yüksekokulu 2024-2025 Eğitim Öğretim Yılı Mezuniyet Programı Düzenlendi.</a:t>
            </a:r>
          </a:p>
          <a:p>
            <a:pPr algn="just"/>
            <a:endParaRPr lang="tr-TR" sz="1800" b="0" i="0" dirty="0">
              <a:solidFill>
                <a:srgbClr val="333333"/>
              </a:solidFill>
              <a:effectLst/>
              <a:latin typeface="Times New Roman" panose="02020603050405020304" pitchFamily="18" charset="0"/>
              <a:cs typeface="Times New Roman" panose="02020603050405020304" pitchFamily="18" charset="0"/>
            </a:endParaRPr>
          </a:p>
        </p:txBody>
      </p:sp>
      <p:pic>
        <p:nvPicPr>
          <p:cNvPr id="4" name="Resim 3">
            <a:extLst>
              <a:ext uri="{FF2B5EF4-FFF2-40B4-BE49-F238E27FC236}">
                <a16:creationId xmlns:a16="http://schemas.microsoft.com/office/drawing/2014/main" id="{3AD7B3BC-D470-4704-A98C-7FACFE98B448}"/>
              </a:ext>
            </a:extLst>
          </p:cNvPr>
          <p:cNvPicPr>
            <a:picLocks noChangeAspect="1"/>
          </p:cNvPicPr>
          <p:nvPr/>
        </p:nvPicPr>
        <p:blipFill>
          <a:blip r:embed="rId2"/>
          <a:stretch>
            <a:fillRect/>
          </a:stretch>
        </p:blipFill>
        <p:spPr>
          <a:xfrm>
            <a:off x="8373980" y="2310735"/>
            <a:ext cx="3686476" cy="3590224"/>
          </a:xfrm>
          <a:prstGeom prst="rect">
            <a:avLst/>
          </a:prstGeom>
        </p:spPr>
      </p:pic>
      <p:pic>
        <p:nvPicPr>
          <p:cNvPr id="5" name="Resim 4">
            <a:extLst>
              <a:ext uri="{FF2B5EF4-FFF2-40B4-BE49-F238E27FC236}">
                <a16:creationId xmlns:a16="http://schemas.microsoft.com/office/drawing/2014/main" id="{F48E1ADD-33CE-46A2-907C-14B66555EDF3}"/>
              </a:ext>
            </a:extLst>
          </p:cNvPr>
          <p:cNvPicPr>
            <a:picLocks noChangeAspect="1"/>
          </p:cNvPicPr>
          <p:nvPr/>
        </p:nvPicPr>
        <p:blipFill>
          <a:blip r:embed="rId3"/>
          <a:stretch>
            <a:fillRect/>
          </a:stretch>
        </p:blipFill>
        <p:spPr>
          <a:xfrm>
            <a:off x="625642" y="2363335"/>
            <a:ext cx="7488455" cy="3590225"/>
          </a:xfrm>
          <a:prstGeom prst="rect">
            <a:avLst/>
          </a:prstGeom>
        </p:spPr>
      </p:pic>
      <p:sp>
        <p:nvSpPr>
          <p:cNvPr id="6" name="Slayt Numarası Yer Tutucusu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5896398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lnSpcReduction="10000"/>
          </a:bodyPr>
          <a:lstStyle/>
          <a:p>
            <a:pPr marL="0" indent="0" algn="just">
              <a:buNone/>
            </a:pPr>
            <a:endParaRPr lang="tr-TR" dirty="0">
              <a:latin typeface="Times New Roman" panose="02020603050405020304" pitchFamily="18" charset="0"/>
              <a:cs typeface="Times New Roman" panose="02020603050405020304" pitchFamily="18" charset="0"/>
            </a:endParaRPr>
          </a:p>
          <a:p>
            <a:pPr marL="457200" lvl="1" indent="0" algn="just">
              <a:buNone/>
            </a:pPr>
            <a:r>
              <a:rPr lang="tr-TR" dirty="0">
                <a:latin typeface="Times New Roman" panose="02020603050405020304" pitchFamily="18" charset="0"/>
                <a:cs typeface="Times New Roman" panose="02020603050405020304" pitchFamily="18" charset="0"/>
              </a:rPr>
              <a:t>1. Hedef: </a:t>
            </a:r>
          </a:p>
          <a:p>
            <a:pPr lvl="1" algn="just"/>
            <a:r>
              <a:rPr lang="tr-TR" dirty="0">
                <a:latin typeface="Times New Roman" panose="02020603050405020304" pitchFamily="18" charset="0"/>
                <a:cs typeface="Times New Roman" panose="02020603050405020304" pitchFamily="18" charset="0"/>
              </a:rPr>
              <a:t>Meslek Yüksekokulumuzda kapalı olan bölümlerin ihtisaslaşma ile uyumlu programların açılmasını sağlamak ve öğretim elemanı ihtiyaçlarını tamamlamak.</a:t>
            </a:r>
          </a:p>
          <a:p>
            <a:pPr lvl="1" algn="just"/>
            <a:r>
              <a:rPr lang="tr-TR" dirty="0">
                <a:latin typeface="Times New Roman" panose="02020603050405020304" pitchFamily="18" charset="0"/>
                <a:cs typeface="Times New Roman" panose="02020603050405020304" pitchFamily="18" charset="0"/>
              </a:rPr>
              <a:t>2026 yılında açılan programların öğrenci alımları için YÖK’e talepte bulunulması planlanmaktadır. </a:t>
            </a:r>
          </a:p>
          <a:p>
            <a:pPr lvl="1" algn="just"/>
            <a:r>
              <a:rPr lang="tr-TR" dirty="0">
                <a:latin typeface="Times New Roman" panose="02020603050405020304" pitchFamily="18" charset="0"/>
                <a:cs typeface="Times New Roman" panose="02020603050405020304" pitchFamily="18" charset="0"/>
              </a:rPr>
              <a:t>2027 yılında öğrenci alınarak eğitim-öğretim faaliyetlerinin başlanması planlanmaktadır. </a:t>
            </a:r>
          </a:p>
          <a:p>
            <a:pPr lvl="1" algn="just"/>
            <a:r>
              <a:rPr lang="tr-TR" dirty="0">
                <a:latin typeface="Times New Roman" panose="02020603050405020304" pitchFamily="18" charset="0"/>
                <a:cs typeface="Times New Roman" panose="02020603050405020304" pitchFamily="18" charset="0"/>
              </a:rPr>
              <a:t>Uluslararası AB Projeleri yapılması,</a:t>
            </a:r>
          </a:p>
          <a:p>
            <a:pPr lvl="1" algn="just"/>
            <a:r>
              <a:rPr lang="tr-TR" dirty="0" err="1">
                <a:latin typeface="Times New Roman" panose="02020603050405020304" pitchFamily="18" charset="0"/>
                <a:cs typeface="Times New Roman" panose="02020603050405020304" pitchFamily="18" charset="0"/>
              </a:rPr>
              <a:t>Erasmus</a:t>
            </a:r>
            <a:r>
              <a:rPr lang="tr-TR" dirty="0">
                <a:latin typeface="Times New Roman" panose="02020603050405020304" pitchFamily="18" charset="0"/>
                <a:cs typeface="Times New Roman" panose="02020603050405020304" pitchFamily="18" charset="0"/>
              </a:rPr>
              <a:t> kapsamında öğrencilerimizin yurtdışında eğitim görmesi,</a:t>
            </a:r>
          </a:p>
          <a:p>
            <a:pPr lvl="1" algn="just"/>
            <a:r>
              <a:rPr lang="tr-TR" dirty="0">
                <a:latin typeface="Times New Roman" panose="02020603050405020304" pitchFamily="18" charset="0"/>
                <a:cs typeface="Times New Roman" panose="02020603050405020304" pitchFamily="18" charset="0"/>
              </a:rPr>
              <a:t>Mesleki eğitim veren uluslararası kurumlar ile işbirliği anlaşmaları yapılması planlanmaktadır.</a:t>
            </a:r>
          </a:p>
          <a:p>
            <a:pPr marL="0" indent="0" algn="just">
              <a:buNone/>
            </a:pPr>
            <a:endParaRPr lang="tr-TR"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102</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65434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t>GELECEĞE YÖNELİK HEDEFLER ve YENİLİKLER</a:t>
            </a:r>
          </a:p>
        </p:txBody>
      </p:sp>
      <p:sp>
        <p:nvSpPr>
          <p:cNvPr id="3" name="İçerik Yer Tutucusu 2"/>
          <p:cNvSpPr>
            <a:spLocks noGrp="1"/>
          </p:cNvSpPr>
          <p:nvPr>
            <p:ph idx="1"/>
          </p:nvPr>
        </p:nvSpPr>
        <p:spPr>
          <a:xfrm>
            <a:off x="838200" y="1388962"/>
            <a:ext cx="10674927" cy="4440338"/>
          </a:xfrm>
        </p:spPr>
        <p:txBody>
          <a:bodyPr>
            <a:normAutofit fontScale="92500" lnSpcReduction="20000"/>
          </a:bodyPr>
          <a:lstStyle/>
          <a:p>
            <a:pPr marL="0" indent="0" algn="just">
              <a:buNone/>
            </a:pPr>
            <a:endParaRPr lang="tr-TR" dirty="0">
              <a:latin typeface="Times New Roman" panose="02020603050405020304" pitchFamily="18" charset="0"/>
              <a:cs typeface="Times New Roman" panose="02020603050405020304" pitchFamily="18" charset="0"/>
            </a:endParaRPr>
          </a:p>
          <a:p>
            <a:pPr marL="457200" lvl="1" indent="0" algn="just">
              <a:buNone/>
            </a:pPr>
            <a:r>
              <a:rPr lang="tr-TR" dirty="0">
                <a:latin typeface="Times New Roman" panose="02020603050405020304" pitchFamily="18" charset="0"/>
                <a:cs typeface="Times New Roman" panose="02020603050405020304" pitchFamily="18" charset="0"/>
              </a:rPr>
              <a:t>2. Hedef:</a:t>
            </a:r>
          </a:p>
          <a:p>
            <a:pPr lvl="1" algn="just"/>
            <a:r>
              <a:rPr lang="tr-TR" dirty="0">
                <a:latin typeface="Times New Roman" panose="02020603050405020304" pitchFamily="18" charset="0"/>
                <a:cs typeface="Times New Roman" panose="02020603050405020304" pitchFamily="18" charset="0"/>
              </a:rPr>
              <a:t>Meslek Yüksekokulumuz öğrencilerine çağın gereksinimlerine uygun olarak Yapay Zeka destekli programların tanıtılması ve öğrencilerimizin yapay zeka programlarını kullanabilecek şekilde eğitilmesini amaçlanmaktadır.  Eğitimlerin sağlanması için gerekli teknik altyapının oluşturulabilmesi için ilgili makamlardan talepte bulunulacaktır (2026).</a:t>
            </a:r>
          </a:p>
          <a:p>
            <a:pPr lvl="1" algn="just"/>
            <a:r>
              <a:rPr lang="tr-TR" dirty="0">
                <a:latin typeface="Times New Roman" panose="02020603050405020304" pitchFamily="18" charset="0"/>
                <a:cs typeface="Times New Roman" panose="02020603050405020304" pitchFamily="18" charset="0"/>
              </a:rPr>
              <a:t>2026 yılında teknik altyapıların oluşması halinde Meslek Yüksekokulumuzdaki programların müfredatı güncellenerek yapay zeka dersinin eklenmesi hedeflenmektedir. </a:t>
            </a:r>
          </a:p>
          <a:p>
            <a:pPr marL="457200" lvl="1" indent="0" algn="just">
              <a:buNone/>
            </a:pPr>
            <a:r>
              <a:rPr lang="tr-TR" dirty="0">
                <a:latin typeface="Times New Roman" panose="02020603050405020304" pitchFamily="18" charset="0"/>
                <a:cs typeface="Times New Roman" panose="02020603050405020304" pitchFamily="18" charset="0"/>
              </a:rPr>
              <a:t>3. Hedef:</a:t>
            </a:r>
          </a:p>
          <a:p>
            <a:pPr lvl="1" algn="just"/>
            <a:r>
              <a:rPr lang="tr-TR" dirty="0">
                <a:latin typeface="Times New Roman" panose="02020603050405020304" pitchFamily="18" charset="0"/>
                <a:cs typeface="Times New Roman" panose="02020603050405020304" pitchFamily="18" charset="0"/>
              </a:rPr>
              <a:t>Meslek Yüksekokulumuzun eğitim-öğretim faaliyetlerinin geliştirilmesi için fiziki altyapısının güçlendirilmesi, derslik ve ortak kullanım alanlarının artırılması amaçlanmaktadır. Bunun için yeni hizmet binası, kapalı ve açık ortak kullanım alanlarına ihtiyaç bulunmaktadır. Rektörlüğümüz tarafından, Meslek Yüksekokulumuza yeni hizmet binası yapılması yatırım programına dahil edilmiştir.  </a:t>
            </a: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202570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fontScale="85000" lnSpcReduction="20000"/>
          </a:bodyPr>
          <a:lstStyle/>
          <a:p>
            <a:pPr algn="just"/>
            <a:r>
              <a:rPr lang="tr-TR" dirty="0">
                <a:latin typeface="Times New Roman" panose="02020603050405020304" pitchFamily="18" charset="0"/>
                <a:cs typeface="Times New Roman" panose="02020603050405020304" pitchFamily="18" charset="0"/>
              </a:rPr>
              <a:t>Bilgisayar laboratuvarındaki bilgisayarların kullanım ömrünü tamamlaması nedeni ile yenilenmesi,</a:t>
            </a:r>
          </a:p>
          <a:p>
            <a:pPr algn="just"/>
            <a:r>
              <a:rPr lang="tr-TR" dirty="0">
                <a:latin typeface="Times New Roman" panose="02020603050405020304" pitchFamily="18" charset="0"/>
                <a:cs typeface="Times New Roman" panose="02020603050405020304" pitchFamily="18" charset="0"/>
              </a:rPr>
              <a:t>Personel ve idarecilerin kullanmakta olduğu bilgisayarların eski olması nedeni ile yenilenmesi,</a:t>
            </a:r>
          </a:p>
          <a:p>
            <a:pPr algn="just"/>
            <a:r>
              <a:rPr lang="tr-TR" dirty="0">
                <a:latin typeface="Times New Roman" panose="02020603050405020304" pitchFamily="18" charset="0"/>
                <a:cs typeface="Times New Roman" panose="02020603050405020304" pitchFamily="18" charset="0"/>
              </a:rPr>
              <a:t>Dersliklerde kullanılan kürsü, masa ve ahşap platformların kullanım ömrünü doldurması nedeni ile değiştirilmesi,</a:t>
            </a:r>
          </a:p>
          <a:p>
            <a:pPr algn="just"/>
            <a:r>
              <a:rPr lang="tr-TR" dirty="0">
                <a:latin typeface="Times New Roman" panose="02020603050405020304" pitchFamily="18" charset="0"/>
                <a:cs typeface="Times New Roman" panose="02020603050405020304" pitchFamily="18" charset="0"/>
              </a:rPr>
              <a:t>Çalışmayan ve kullanım ömrünü projeksiyon cihazlarının yerine yenisinin temin edilmesi,</a:t>
            </a:r>
          </a:p>
          <a:p>
            <a:pPr algn="just"/>
            <a:r>
              <a:rPr lang="tr-TR" dirty="0">
                <a:latin typeface="Times New Roman" panose="02020603050405020304" pitchFamily="18" charset="0"/>
                <a:cs typeface="Times New Roman" panose="02020603050405020304" pitchFamily="18" charset="0"/>
              </a:rPr>
              <a:t>Personeller için büro teşrifatı temin edilmesi,</a:t>
            </a:r>
          </a:p>
          <a:p>
            <a:pPr algn="just"/>
            <a:r>
              <a:rPr lang="tr-TR" dirty="0">
                <a:latin typeface="Times New Roman" panose="02020603050405020304" pitchFamily="18" charset="0"/>
                <a:cs typeface="Times New Roman" panose="02020603050405020304" pitchFamily="18" charset="0"/>
              </a:rPr>
              <a:t>Yaz şartları nedeni ile kliması olmayan personel odalarına klima temin edilmesi ve gerekli elektrik altyapısının sağlanması,</a:t>
            </a:r>
          </a:p>
          <a:p>
            <a:pPr algn="just"/>
            <a:r>
              <a:rPr lang="tr-TR" dirty="0">
                <a:latin typeface="Times New Roman" panose="02020603050405020304" pitchFamily="18" charset="0"/>
                <a:cs typeface="Times New Roman" panose="02020603050405020304" pitchFamily="18" charset="0"/>
              </a:rPr>
              <a:t>Hizmet binalarının iç ve dış cephe boya işlerinin yapılması talep edilmektedir.</a:t>
            </a: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104</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9059691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4E16D-E2D4-D174-2915-9F97B8F09902}"/>
            </a:ext>
          </a:extLst>
        </p:cNvPr>
        <p:cNvGrpSpPr/>
        <p:nvPr/>
      </p:nvGrpSpPr>
      <p:grpSpPr>
        <a:xfrm>
          <a:off x="0" y="0"/>
          <a:ext cx="0" cy="0"/>
          <a:chOff x="0" y="0"/>
          <a:chExt cx="0" cy="0"/>
        </a:xfrm>
      </p:grpSpPr>
      <p:sp>
        <p:nvSpPr>
          <p:cNvPr id="2" name="Unvan 1">
            <a:extLst>
              <a:ext uri="{FF2B5EF4-FFF2-40B4-BE49-F238E27FC236}">
                <a16:creationId xmlns:a16="http://schemas.microsoft.com/office/drawing/2014/main" id="{A5391475-44DA-6E4B-86BA-AEE0DE1430E9}"/>
              </a:ext>
            </a:extLst>
          </p:cNvPr>
          <p:cNvSpPr>
            <a:spLocks noGrp="1"/>
          </p:cNvSpPr>
          <p:nvPr>
            <p:ph type="title"/>
          </p:nvPr>
        </p:nvSpPr>
        <p:spPr/>
        <p:txBody>
          <a:bodyPr/>
          <a:lstStyle/>
          <a:p>
            <a:r>
              <a:rPr lang="tr-TR" dirty="0"/>
              <a:t>TALEPLER ve ÖNERİLER</a:t>
            </a:r>
          </a:p>
        </p:txBody>
      </p:sp>
      <p:sp>
        <p:nvSpPr>
          <p:cNvPr id="3" name="İçerik Yer Tutucusu 2">
            <a:extLst>
              <a:ext uri="{FF2B5EF4-FFF2-40B4-BE49-F238E27FC236}">
                <a16:creationId xmlns:a16="http://schemas.microsoft.com/office/drawing/2014/main" id="{D4174172-B5C0-2404-C7AD-A97999AFBF0D}"/>
              </a:ext>
            </a:extLst>
          </p:cNvPr>
          <p:cNvSpPr>
            <a:spLocks noGrp="1"/>
          </p:cNvSpPr>
          <p:nvPr>
            <p:ph idx="1"/>
          </p:nvPr>
        </p:nvSpPr>
        <p:spPr>
          <a:xfrm>
            <a:off x="838200" y="1388962"/>
            <a:ext cx="10674927" cy="4194419"/>
          </a:xfrm>
        </p:spPr>
        <p:txBody>
          <a:bodyPr>
            <a:normAutofit/>
          </a:bodyPr>
          <a:lstStyle/>
          <a:p>
            <a:pPr algn="just"/>
            <a:r>
              <a:rPr lang="tr-TR" dirty="0">
                <a:latin typeface="Times New Roman" panose="02020603050405020304" pitchFamily="18" charset="0"/>
                <a:cs typeface="Times New Roman" panose="02020603050405020304" pitchFamily="18" charset="0"/>
              </a:rPr>
              <a:t>2026-2029 dönemine dair gerçekleştirilmesi amaçlanan hedefler için altyapımızda yer alan eksikliklerin giderilmesi gerekmektedir. Söz konusu hedefler için görünen en temel engellerin altyapımızda yer alan eksiklikler olduğu gözlenmektedir.</a:t>
            </a:r>
          </a:p>
          <a:p>
            <a:pPr algn="just"/>
            <a:r>
              <a:rPr lang="tr-TR" dirty="0">
                <a:latin typeface="Times New Roman" panose="02020603050405020304" pitchFamily="18" charset="0"/>
                <a:cs typeface="Times New Roman" panose="02020603050405020304" pitchFamily="18" charset="0"/>
              </a:rPr>
              <a:t>Meslek Yüksekokulumuz için yeni hizmet binası yapılması büyük önem taşımaktadır. Bu sayede hem yeni programların açılması sağlanacak, hem de öğrencilerimiz ihtiyaç duyduğu sosyal alanların oranı artacaktır.</a:t>
            </a:r>
          </a:p>
          <a:p>
            <a:pPr marL="0" indent="0" algn="just">
              <a:buNone/>
            </a:pPr>
            <a:endParaRPr lang="tr-TR" dirty="0">
              <a:latin typeface="Times New Roman" panose="02020603050405020304" pitchFamily="18" charset="0"/>
              <a:cs typeface="Times New Roman" panose="02020603050405020304" pitchFamily="18" charset="0"/>
            </a:endParaRPr>
          </a:p>
          <a:p>
            <a:pPr algn="just"/>
            <a:endParaRPr lang="tr-TR"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BF8EA4-8A69-4270-8123-1D095C65A064}" type="slidenum">
              <a:rPr kumimoji="0" lang="tr-T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105</a:t>
            </a:fld>
            <a:endParaRPr kumimoji="0" lang="tr-T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8568886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a:extLst>
              <a:ext uri="{FF2B5EF4-FFF2-40B4-BE49-F238E27FC236}">
                <a16:creationId xmlns:a16="http://schemas.microsoft.com/office/drawing/2014/main" id="{9597F2A9-7416-45F0-A670-D6DF4212C36C}"/>
              </a:ext>
            </a:extLst>
          </p:cNvPr>
          <p:cNvSpPr/>
          <p:nvPr/>
        </p:nvSpPr>
        <p:spPr>
          <a:xfrm>
            <a:off x="804971" y="1986684"/>
            <a:ext cx="10600315" cy="2677656"/>
          </a:xfrm>
          <a:prstGeom prst="rect">
            <a:avLst/>
          </a:prstGeom>
        </p:spPr>
        <p:txBody>
          <a:bodyPr wrap="square">
            <a:spAutoFit/>
          </a:bodyPr>
          <a:lstStyle/>
          <a:p>
            <a:pPr algn="just">
              <a:buFont typeface="Wingdings 2" panose="05020102010507070707" pitchFamily="18" charset="2"/>
              <a:buNone/>
            </a:pPr>
            <a:r>
              <a:rPr lang="tr-TR" altLang="tr-TR" sz="2800" i="1" dirty="0">
                <a:latin typeface="Times New Roman" panose="02020603050405020304" pitchFamily="18" charset="0"/>
                <a:cs typeface="Times New Roman" panose="02020603050405020304" pitchFamily="18" charset="0"/>
              </a:rPr>
              <a:t>	Meslek Yüksekokulumuza vermiş olduğu d</a:t>
            </a:r>
            <a:r>
              <a:rPr lang="en-US" altLang="tr-TR" sz="2800" i="1" dirty="0" err="1">
                <a:latin typeface="Times New Roman" panose="02020603050405020304" pitchFamily="18" charset="0"/>
                <a:cs typeface="Times New Roman" panose="02020603050405020304" pitchFamily="18" charset="0"/>
              </a:rPr>
              <a:t>esteklerinden</a:t>
            </a:r>
            <a:r>
              <a:rPr lang="en-US" altLang="tr-TR" sz="2800" i="1" dirty="0">
                <a:latin typeface="Times New Roman" panose="02020603050405020304" pitchFamily="18" charset="0"/>
                <a:cs typeface="Times New Roman" panose="02020603050405020304" pitchFamily="18" charset="0"/>
              </a:rPr>
              <a:t> </a:t>
            </a:r>
            <a:r>
              <a:rPr lang="en-US" altLang="tr-TR" sz="2800" i="1" dirty="0" err="1">
                <a:latin typeface="Times New Roman" panose="02020603050405020304" pitchFamily="18" charset="0"/>
                <a:cs typeface="Times New Roman" panose="02020603050405020304" pitchFamily="18" charset="0"/>
              </a:rPr>
              <a:t>ötürü</a:t>
            </a:r>
            <a:r>
              <a:rPr lang="en-US" altLang="tr-TR" sz="2800" i="1"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Sayın </a:t>
            </a:r>
            <a:r>
              <a:rPr lang="en-US" altLang="tr-TR" sz="2800" i="1" dirty="0" err="1">
                <a:latin typeface="Times New Roman" panose="02020603050405020304" pitchFamily="18" charset="0"/>
                <a:cs typeface="Times New Roman" panose="02020603050405020304" pitchFamily="18" charset="0"/>
              </a:rPr>
              <a:t>Rektörümüz</a:t>
            </a:r>
            <a:r>
              <a:rPr lang="en-US" altLang="tr-TR" sz="2800" i="1" dirty="0">
                <a:latin typeface="Times New Roman" panose="02020603050405020304" pitchFamily="18" charset="0"/>
                <a:cs typeface="Times New Roman" panose="02020603050405020304" pitchFamily="18" charset="0"/>
              </a:rPr>
              <a:t> Prof. Dr.</a:t>
            </a:r>
            <a:r>
              <a:rPr lang="tr-TR" altLang="tr-TR" sz="2800" i="1" dirty="0">
                <a:latin typeface="Times New Roman" panose="02020603050405020304" pitchFamily="18" charset="0"/>
                <a:cs typeface="Times New Roman" panose="02020603050405020304" pitchFamily="18" charset="0"/>
              </a:rPr>
              <a:t> Nihat </a:t>
            </a:r>
            <a:r>
              <a:rPr lang="tr-TR" altLang="tr-TR" sz="2800" i="1" dirty="0" err="1">
                <a:latin typeface="Times New Roman" panose="02020603050405020304" pitchFamily="18" charset="0"/>
                <a:cs typeface="Times New Roman" panose="02020603050405020304" pitchFamily="18" charset="0"/>
              </a:rPr>
              <a:t>ŞINDAK’a</a:t>
            </a:r>
            <a:r>
              <a:rPr lang="en-US" altLang="tr-TR" sz="2800" i="1"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tüm personellerimiz adına</a:t>
            </a:r>
            <a:r>
              <a:rPr lang="en-US" altLang="tr-TR" sz="2800" i="1" dirty="0">
                <a:latin typeface="Times New Roman" panose="02020603050405020304" pitchFamily="18" charset="0"/>
                <a:cs typeface="Times New Roman" panose="02020603050405020304" pitchFamily="18" charset="0"/>
              </a:rPr>
              <a:t> </a:t>
            </a:r>
            <a:r>
              <a:rPr lang="en-US" altLang="tr-TR" sz="2800" i="1" dirty="0" err="1">
                <a:latin typeface="Times New Roman" panose="02020603050405020304" pitchFamily="18" charset="0"/>
                <a:cs typeface="Times New Roman" panose="02020603050405020304" pitchFamily="18" charset="0"/>
              </a:rPr>
              <a:t>teşekkür</a:t>
            </a:r>
            <a:r>
              <a:rPr lang="en-US" altLang="tr-TR" sz="2800" i="1" dirty="0">
                <a:latin typeface="Times New Roman" panose="02020603050405020304" pitchFamily="18" charset="0"/>
                <a:cs typeface="Times New Roman" panose="02020603050405020304" pitchFamily="18" charset="0"/>
              </a:rPr>
              <a:t> </a:t>
            </a:r>
            <a:r>
              <a:rPr lang="en-US" altLang="tr-TR" sz="2800" i="1" dirty="0" err="1">
                <a:latin typeface="Times New Roman" panose="02020603050405020304" pitchFamily="18" charset="0"/>
                <a:cs typeface="Times New Roman" panose="02020603050405020304" pitchFamily="18" charset="0"/>
              </a:rPr>
              <a:t>ederim</a:t>
            </a:r>
            <a:r>
              <a:rPr lang="en-US" altLang="tr-TR" sz="2800" i="1" dirty="0">
                <a:latin typeface="Times New Roman" panose="02020603050405020304" pitchFamily="18" charset="0"/>
                <a:cs typeface="Times New Roman" panose="02020603050405020304" pitchFamily="18" charset="0"/>
              </a:rPr>
              <a:t>.</a:t>
            </a:r>
            <a:endParaRPr lang="tr-TR" altLang="tr-TR" sz="2800" i="1" dirty="0">
              <a:latin typeface="Times New Roman" panose="02020603050405020304" pitchFamily="18" charset="0"/>
              <a:cs typeface="Times New Roman" panose="02020603050405020304" pitchFamily="18" charset="0"/>
            </a:endParaRPr>
          </a:p>
          <a:p>
            <a:pPr algn="just"/>
            <a:endParaRPr lang="tr-TR" altLang="tr-TR" sz="2800" i="1" dirty="0">
              <a:latin typeface="Times New Roman" panose="02020603050405020304" pitchFamily="18" charset="0"/>
              <a:cs typeface="Times New Roman" panose="02020603050405020304" pitchFamily="18" charset="0"/>
            </a:endParaRPr>
          </a:p>
          <a:p>
            <a:pPr>
              <a:buFont typeface="Wingdings 2" panose="05020102010507070707" pitchFamily="18" charset="2"/>
              <a:buNone/>
            </a:pPr>
            <a:r>
              <a:rPr lang="tr-TR" altLang="tr-TR" sz="2800" dirty="0">
                <a:latin typeface="Times New Roman" panose="02020603050405020304" pitchFamily="18" charset="0"/>
                <a:cs typeface="Times New Roman" panose="02020603050405020304" pitchFamily="18" charset="0"/>
              </a:rPr>
              <a:t>                                  		 	</a:t>
            </a:r>
            <a:r>
              <a:rPr lang="tr-TR" altLang="tr-TR" sz="2800" i="1" dirty="0">
                <a:latin typeface="Times New Roman" panose="02020603050405020304" pitchFamily="18" charset="0"/>
                <a:cs typeface="Times New Roman" panose="02020603050405020304" pitchFamily="18" charset="0"/>
              </a:rPr>
              <a:t>Prof. Dr. Fatih ÇIĞ</a:t>
            </a:r>
          </a:p>
          <a:p>
            <a:pPr algn="ctr">
              <a:buFont typeface="Wingdings 2" panose="05020102010507070707" pitchFamily="18" charset="2"/>
              <a:buNone/>
            </a:pPr>
            <a:r>
              <a:rPr lang="tr-TR" altLang="tr-TR" sz="2800" i="1" dirty="0">
                <a:latin typeface="Times New Roman" panose="02020603050405020304" pitchFamily="18" charset="0"/>
                <a:cs typeface="Times New Roman" panose="02020603050405020304" pitchFamily="18" charset="0"/>
              </a:rPr>
              <a:t>                                     Müdür</a:t>
            </a:r>
          </a:p>
        </p:txBody>
      </p:sp>
      <p:sp>
        <p:nvSpPr>
          <p:cNvPr id="2" name="Slayt Numarası Yer Tutucusu 1"/>
          <p:cNvSpPr>
            <a:spLocks noGrp="1"/>
          </p:cNvSpPr>
          <p:nvPr>
            <p:ph type="sldNum" sz="quarter" idx="12"/>
          </p:nvPr>
        </p:nvSpPr>
        <p:spPr/>
        <p:txBody>
          <a:bodyPr/>
          <a:lstStyle/>
          <a:p>
            <a:fld id="{B3BF8EA4-8A69-4270-8123-1D095C65A064}" type="slidenum">
              <a:rPr lang="tr-TR" smtClean="0"/>
              <a:pPr/>
              <a:t>106</a:t>
            </a:fld>
            <a:endParaRPr lang="tr-TR"/>
          </a:p>
        </p:txBody>
      </p:sp>
    </p:spTree>
    <p:extLst>
      <p:ext uri="{BB962C8B-B14F-4D97-AF65-F5344CB8AC3E}">
        <p14:creationId xmlns:p14="http://schemas.microsoft.com/office/powerpoint/2010/main" val="3577562887"/>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Tema-siu</Template>
  <TotalTime>4054</TotalTime>
  <Words>3421</Words>
  <Application>Microsoft Office PowerPoint</Application>
  <PresentationFormat>Geniş ekran</PresentationFormat>
  <Paragraphs>647</Paragraphs>
  <Slides>106</Slides>
  <Notes>0</Notes>
  <HiddenSlides>0</HiddenSlides>
  <MMClips>0</MMClips>
  <ScaleCrop>false</ScaleCrop>
  <HeadingPairs>
    <vt:vector size="6" baseType="variant">
      <vt:variant>
        <vt:lpstr>Kullanılan Yazı Tipleri</vt:lpstr>
      </vt:variant>
      <vt:variant>
        <vt:i4>7</vt:i4>
      </vt:variant>
      <vt:variant>
        <vt:lpstr>Tema</vt:lpstr>
      </vt:variant>
      <vt:variant>
        <vt:i4>2</vt:i4>
      </vt:variant>
      <vt:variant>
        <vt:lpstr>Slayt Başlıkları</vt:lpstr>
      </vt:variant>
      <vt:variant>
        <vt:i4>106</vt:i4>
      </vt:variant>
    </vt:vector>
  </HeadingPairs>
  <TitlesOfParts>
    <vt:vector size="115" baseType="lpstr">
      <vt:lpstr>Arial</vt:lpstr>
      <vt:lpstr>Calibri</vt:lpstr>
      <vt:lpstr>Calibri Light</vt:lpstr>
      <vt:lpstr>Tahoma</vt:lpstr>
      <vt:lpstr>Times New Roman</vt:lpstr>
      <vt:lpstr>Wingdings</vt:lpstr>
      <vt:lpstr>Wingdings 2</vt:lpstr>
      <vt:lpstr>Office Teması</vt:lpstr>
      <vt:lpstr>1_Office Teması</vt:lpstr>
      <vt:lpstr>PowerPoint Sunusu</vt:lpstr>
      <vt:lpstr>Misyon</vt:lpstr>
      <vt:lpstr>Vizyon</vt:lpstr>
      <vt:lpstr>PowerPoint Sunusu</vt:lpstr>
      <vt:lpstr>İDARİ PERSONELİMİZ</vt:lpstr>
      <vt:lpstr>İDARİ PERSONELİMİZ</vt:lpstr>
      <vt:lpstr>PROGRAMLARIMIZ</vt:lpstr>
      <vt:lpstr>FİNANS-BANKACILIK VE SİGORTACILIK BÖLÜMÜ</vt:lpstr>
      <vt:lpstr>FİNANS-BANKACILIK VE SİGORTACILIK BÖLÜMÜ</vt:lpstr>
      <vt:lpstr>FİNANS-BANKACILIK VE SİGORTACILIK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BİLİMSEL FAALİYETLERİMİZ</vt:lpstr>
      <vt:lpstr>FİNANS-BANKACILIK VE SİGORTACILIK BÖLÜMÜ</vt:lpstr>
      <vt:lpstr>FİNANS-BANKACILIK VE SİGORTACILIK BÖLÜMÜ</vt:lpstr>
      <vt:lpstr>FİNANS-BANKACILIK VE SİGORTACILIK BÖLÜMÜ</vt:lpstr>
      <vt:lpstr>FİNANS-BANKACILIK VE SİGORTACILIK BÖLÜMÜ</vt:lpstr>
      <vt:lpstr>GELECEĞE YÖNELİK HEDEFLER ve YENİLİKLER</vt:lpstr>
      <vt:lpstr> SEYAHAT TURİZM VE EĞLENCE HİZMETLERİ BÖLÜMÜ</vt:lpstr>
      <vt:lpstr>TURİZM VE SEYAHAT HİZMETLERİ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BİLİMSEL FAALİYETLERİMİZ</vt:lpstr>
      <vt:lpstr>SEYAHAT TURİZM VE EĞLENCE HİZMETLERİ BÖLÜMÜ</vt:lpstr>
      <vt:lpstr>GELECEĞE YÖNELİK HEDEFLER ve YENİLİKLER</vt:lpstr>
      <vt:lpstr> SOSYAL HİZMETLER VE DANIŞMA BÖLÜMÜ</vt:lpstr>
      <vt:lpstr>SOSYAL HİZMETLER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SOSYAL HİZMETLER</vt:lpstr>
      <vt:lpstr>GELECEĞE YÖNELİK HEDEFLER ve YENİLİKLER</vt:lpstr>
      <vt:lpstr>  ULAŞTIRMA HİZMETLERİ BÖLÜMÜ</vt:lpstr>
      <vt:lpstr>POSTA HİZMETLERİ BÖLÜMÜ</vt:lpstr>
      <vt:lpstr>BİLİMSEL FAALİYETLERİMİZ</vt:lpstr>
      <vt:lpstr>BİLİMSEL FAALİYETLERİMİZ</vt:lpstr>
      <vt:lpstr>BİLİMSEL FAALİYETLERİMİZ</vt:lpstr>
      <vt:lpstr>BİLİMSEL FAALİYETLERİMİZ</vt:lpstr>
      <vt:lpstr>BİLİMSEL FAALİYETLERİMİZ</vt:lpstr>
      <vt:lpstr>BİLİMSEL FAALİYETLERİMİZ</vt:lpstr>
      <vt:lpstr>POSTA HİZMETLERİ BÖLÜMÜ</vt:lpstr>
      <vt:lpstr>GELECEĞE YÖNELİK HEDEFLER ve YENİLİKLER</vt:lpstr>
      <vt:lpstr> BİTKİSEL VE HAYVANSAL ÜRETİM BÖLÜMÜ</vt:lpstr>
      <vt:lpstr>BİTKİSEL VE HAYVANSAL ÜRETİM BÖLÜMÜ</vt:lpstr>
      <vt:lpstr>BİTKİSEL VE HAYVANSAL ÜRETİM BÖLÜMÜ</vt:lpstr>
      <vt:lpstr>KURUM İÇİ YÜKSELMELER</vt:lpstr>
      <vt:lpstr>BİLİMSEL FAALİYETLERİMİZ</vt:lpstr>
      <vt:lpstr>BİLİMSEL FAALİYETLERİMİZ</vt:lpstr>
      <vt:lpstr>BİLİMSEL FAALİYETLERİMİZ</vt:lpstr>
      <vt:lpstr>BİLİMSEL FAALİYETLERİMİZ</vt:lpstr>
      <vt:lpstr>BİLİMSEL FAALİYETLERİMİZ</vt:lpstr>
      <vt:lpstr>BİLİMSEL FAALİYETLERİMİZ</vt:lpstr>
      <vt:lpstr>BİLİMSEL FAALİYETLERİMİZ</vt:lpstr>
      <vt:lpstr>BİLİMSEL FALİYETLERİMİZ</vt:lpstr>
      <vt:lpstr>BİLİMSEL FALİYETLERİMİZ</vt:lpstr>
      <vt:lpstr>BİLİMSEL FALİYETLERİMİZ</vt:lpstr>
      <vt:lpstr>GELECEĞE YÖNELİK HEDEFLER ve YENİLİKLER</vt:lpstr>
      <vt:lpstr> HUKUK BÖLÜMÜ</vt:lpstr>
      <vt:lpstr>HUKUK BÖLÜMÜ</vt:lpstr>
      <vt:lpstr>BİLİMSEL FAALİYETLERİMİZ</vt:lpstr>
      <vt:lpstr>BİLİMSEL FAALİYETLERİMİZ</vt:lpstr>
      <vt:lpstr>BİLİMSEL FAALİYETLERİMİZ</vt:lpstr>
      <vt:lpstr>BİLİMSEL FAALİYETLERİMİZ</vt:lpstr>
      <vt:lpstr>BİLİMSEL FAALİYETLERİMİZ</vt:lpstr>
      <vt:lpstr>BİLİMSEL FAALİYETLERİMİZ</vt:lpstr>
      <vt:lpstr>BİLİMSEL FAALİYETLERİMİZ</vt:lpstr>
      <vt:lpstr>GELECEĞE YÖNELİK HEDEFLER ve YENİLİKLER</vt:lpstr>
      <vt:lpstr>YAYINLARIMIZ</vt:lpstr>
      <vt:lpstr>YAYINLARIMIZ</vt:lpstr>
      <vt:lpstr>YAYINLARIMIZ</vt:lpstr>
      <vt:lpstr>YAYINLARIMIZ</vt:lpstr>
      <vt:lpstr>ULUSLARARASI İŞBİRLİKLERİMİZ</vt:lpstr>
      <vt:lpstr>ETKİNLİKLERİMİZ</vt:lpstr>
      <vt:lpstr>YILLARA GÖRE YAPILAN ve PLANLANAN ETKİNLİK SAYILARI</vt:lpstr>
      <vt:lpstr>ETKİNLİKLERİMİZ</vt:lpstr>
      <vt:lpstr>ETKİNLİKLERİMİZ</vt:lpstr>
      <vt:lpstr>ETKİNLİKLERİMİZ</vt:lpstr>
      <vt:lpstr>PowerPoint Sunusu</vt:lpstr>
      <vt:lpstr>PowerPoint Sunusu</vt:lpstr>
      <vt:lpstr>ETKİNLİKLERİMİZ</vt:lpstr>
      <vt:lpstr>PowerPoint Sunusu</vt:lpstr>
      <vt:lpstr>ETKİNLİKLERİMİZ</vt:lpstr>
      <vt:lpstr>PowerPoint Sunusu</vt:lpstr>
      <vt:lpstr>PowerPoint Sunusu</vt:lpstr>
      <vt:lpstr>ETKİNLİKLERİMİZ</vt:lpstr>
      <vt:lpstr>PowerPoint Sunusu</vt:lpstr>
      <vt:lpstr>ETKİNLİKLERİMİZ</vt:lpstr>
      <vt:lpstr>GELECEĞE YÖNELİK HEDEFLER ve YENİLİKLER</vt:lpstr>
      <vt:lpstr>GELECEĞE YÖNELİK HEDEFLER ve YENİLİKLER</vt:lpstr>
      <vt:lpstr>TALEPLER ve ÖNERİLER</vt:lpstr>
      <vt:lpstr>TALEPLER ve ÖNERİLER</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Bilgisayar</dc:creator>
  <cp:lastModifiedBy>hasan bilir</cp:lastModifiedBy>
  <cp:revision>547</cp:revision>
  <dcterms:created xsi:type="dcterms:W3CDTF">2022-12-08T06:33:03Z</dcterms:created>
  <dcterms:modified xsi:type="dcterms:W3CDTF">2026-05-07T09:54:22Z</dcterms:modified>
</cp:coreProperties>
</file>